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717" r:id="rId1"/>
  </p:sldMasterIdLst>
  <p:notesMasterIdLst>
    <p:notesMasterId r:id="rId21"/>
  </p:notesMasterIdLst>
  <p:sldIdLst>
    <p:sldId id="256" r:id="rId2"/>
    <p:sldId id="267" r:id="rId3"/>
    <p:sldId id="269" r:id="rId4"/>
    <p:sldId id="257" r:id="rId5"/>
    <p:sldId id="268" r:id="rId6"/>
    <p:sldId id="270" r:id="rId7"/>
    <p:sldId id="259" r:id="rId8"/>
    <p:sldId id="258" r:id="rId9"/>
    <p:sldId id="271" r:id="rId10"/>
    <p:sldId id="272" r:id="rId11"/>
    <p:sldId id="262" r:id="rId12"/>
    <p:sldId id="273" r:id="rId13"/>
    <p:sldId id="263" r:id="rId14"/>
    <p:sldId id="275" r:id="rId15"/>
    <p:sldId id="264" r:id="rId16"/>
    <p:sldId id="266" r:id="rId17"/>
    <p:sldId id="276" r:id="rId18"/>
    <p:sldId id="274" r:id="rId19"/>
    <p:sldId id="277" r:id="rId20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3B3"/>
    <a:srgbClr val="105E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116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bren Isaacman" userId="S::snisaacman@loyola.edu::3b7e2507-d85a-4c9b-a68f-dfe61425c9d1" providerId="AD" clId="Web-{F00E2307-9A3E-4BF9-B7D4-FFE4606DAC44}"/>
    <pc:docChg chg="modSld">
      <pc:chgData name="Sibren Isaacman" userId="S::snisaacman@loyola.edu::3b7e2507-d85a-4c9b-a68f-dfe61425c9d1" providerId="AD" clId="Web-{F00E2307-9A3E-4BF9-B7D4-FFE4606DAC44}" dt="2018-05-17T12:41:24.954" v="2"/>
      <pc:docMkLst>
        <pc:docMk/>
      </pc:docMkLst>
      <pc:sldChg chg="modAnim">
        <pc:chgData name="Sibren Isaacman" userId="S::snisaacman@loyola.edu::3b7e2507-d85a-4c9b-a68f-dfe61425c9d1" providerId="AD" clId="Web-{F00E2307-9A3E-4BF9-B7D4-FFE4606DAC44}" dt="2018-05-17T12:41:24.954" v="2"/>
        <pc:sldMkLst>
          <pc:docMk/>
          <pc:sldMk cId="1628235263" sldId="324"/>
        </pc:sldMkLst>
      </pc:sldChg>
    </pc:docChg>
  </pc:docChgLst>
  <pc:docChgLst>
    <pc:chgData name="Sibren Isaacman" userId="S::snisaacman@loyola.edu::3b7e2507-d85a-4c9b-a68f-dfe61425c9d1" providerId="AD" clId="Web-{6FBE0823-1EDD-490E-BA8D-AB39E4BAC704}"/>
    <pc:docChg chg="addSld modSld sldOrd">
      <pc:chgData name="Sibren Isaacman" userId="S::snisaacman@loyola.edu::3b7e2507-d85a-4c9b-a68f-dfe61425c9d1" providerId="AD" clId="Web-{6FBE0823-1EDD-490E-BA8D-AB39E4BAC704}" dt="2018-05-17T12:40:04.596" v="288"/>
      <pc:docMkLst>
        <pc:docMk/>
      </pc:docMkLst>
      <pc:sldChg chg="modSp new ord addAnim modAnim">
        <pc:chgData name="Sibren Isaacman" userId="S::snisaacman@loyola.edu::3b7e2507-d85a-4c9b-a68f-dfe61425c9d1" providerId="AD" clId="Web-{6FBE0823-1EDD-490E-BA8D-AB39E4BAC704}" dt="2018-05-17T12:40:04.596" v="288"/>
        <pc:sldMkLst>
          <pc:docMk/>
          <pc:sldMk cId="1628235263" sldId="324"/>
        </pc:sldMkLst>
        <pc:spChg chg="mod">
          <ac:chgData name="Sibren Isaacman" userId="S::snisaacman@loyola.edu::3b7e2507-d85a-4c9b-a68f-dfe61425c9d1" providerId="AD" clId="Web-{6FBE0823-1EDD-490E-BA8D-AB39E4BAC704}" dt="2018-05-17T12:33:30.628" v="21" actId="20577"/>
          <ac:spMkLst>
            <pc:docMk/>
            <pc:sldMk cId="1628235263" sldId="324"/>
            <ac:spMk id="2" creationId="{ED7CEB13-83FC-4ABC-B0B7-EDA70786D52A}"/>
          </ac:spMkLst>
        </pc:spChg>
        <pc:spChg chg="mod">
          <ac:chgData name="Sibren Isaacman" userId="S::snisaacman@loyola.edu::3b7e2507-d85a-4c9b-a68f-dfe61425c9d1" providerId="AD" clId="Web-{6FBE0823-1EDD-490E-BA8D-AB39E4BAC704}" dt="2018-05-17T12:39:14.735" v="284" actId="20577"/>
          <ac:spMkLst>
            <pc:docMk/>
            <pc:sldMk cId="1628235263" sldId="324"/>
            <ac:spMk id="3" creationId="{C7250D73-E45F-474F-BBEB-45128F01F7E8}"/>
          </ac:spMkLst>
        </pc:spChg>
      </pc:sldChg>
    </pc:docChg>
  </pc:docChgLst>
  <pc:docChgLst>
    <pc:chgData name="Sibren Isaacman" userId="S::snisaacman@loyola.edu::3b7e2507-d85a-4c9b-a68f-dfe61425c9d1" providerId="AD" clId="Web-{F02AF7E7-85FD-419E-B6E2-2E91EA32C8B8}"/>
    <pc:docChg chg="modSld">
      <pc:chgData name="Sibren Isaacman" userId="S::snisaacman@loyola.edu::3b7e2507-d85a-4c9b-a68f-dfe61425c9d1" providerId="AD" clId="Web-{F02AF7E7-85FD-419E-B6E2-2E91EA32C8B8}" dt="2018-05-17T01:34:23.982" v="32"/>
      <pc:docMkLst>
        <pc:docMk/>
      </pc:docMkLst>
      <pc:sldChg chg="addSp delSp modSp">
        <pc:chgData name="Sibren Isaacman" userId="S::snisaacman@loyola.edu::3b7e2507-d85a-4c9b-a68f-dfe61425c9d1" providerId="AD" clId="Web-{F02AF7E7-85FD-419E-B6E2-2E91EA32C8B8}" dt="2018-05-17T01:34:23.982" v="32"/>
        <pc:sldMkLst>
          <pc:docMk/>
          <pc:sldMk cId="2353376803" sldId="321"/>
        </pc:sldMkLst>
        <pc:spChg chg="del">
          <ac:chgData name="Sibren Isaacman" userId="S::snisaacman@loyola.edu::3b7e2507-d85a-4c9b-a68f-dfe61425c9d1" providerId="AD" clId="Web-{F02AF7E7-85FD-419E-B6E2-2E91EA32C8B8}" dt="2018-05-17T01:30:52.377" v="0"/>
          <ac:spMkLst>
            <pc:docMk/>
            <pc:sldMk cId="2353376803" sldId="321"/>
            <ac:spMk id="3" creationId="{00000000-0000-0000-0000-000000000000}"/>
          </ac:spMkLst>
        </pc:spChg>
        <pc:graphicFrameChg chg="add mod ord modGraphic">
          <ac:chgData name="Sibren Isaacman" userId="S::snisaacman@loyola.edu::3b7e2507-d85a-4c9b-a68f-dfe61425c9d1" providerId="AD" clId="Web-{F02AF7E7-85FD-419E-B6E2-2E91EA32C8B8}" dt="2018-05-17T01:34:23.982" v="32"/>
          <ac:graphicFrameMkLst>
            <pc:docMk/>
            <pc:sldMk cId="2353376803" sldId="321"/>
            <ac:graphicFrameMk id="5" creationId="{556A5025-F8BF-447E-A7B6-0B572B07075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FC6800C1-4E86-4CCC-AF50-F4B63EB8D24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7C6D84C4-09F7-4FCE-8813-683AFADA5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4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6768934" y="6103917"/>
            <a:ext cx="2375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B3B3B3"/>
                </a:solidFill>
              </a:rPr>
              <a:t>ACM COMPASS</a:t>
            </a:r>
          </a:p>
          <a:p>
            <a:r>
              <a:rPr lang="en-US" sz="2400" dirty="0" smtClean="0">
                <a:solidFill>
                  <a:srgbClr val="B3B3B3"/>
                </a:solidFill>
              </a:rPr>
              <a:t>June</a:t>
            </a:r>
            <a:r>
              <a:rPr lang="en-US" sz="2400" baseline="0" dirty="0" smtClean="0">
                <a:solidFill>
                  <a:srgbClr val="B3B3B3"/>
                </a:solidFill>
              </a:rPr>
              <a:t> 22, 2018</a:t>
            </a:r>
            <a:endParaRPr lang="en-US" sz="2400" dirty="0">
              <a:solidFill>
                <a:srgbClr val="B3B3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019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9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3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Loyola university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8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5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7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5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1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1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5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2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10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Loyoa University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2"/>
            <a:ext cx="609600" cy="714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58" y="6178905"/>
            <a:ext cx="678840" cy="6788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765" y="6178905"/>
            <a:ext cx="1273465" cy="67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0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812" y="1428751"/>
            <a:ext cx="8492375" cy="2171699"/>
          </a:xfrm>
        </p:spPr>
        <p:txBody>
          <a:bodyPr>
            <a:normAutofit/>
          </a:bodyPr>
          <a:lstStyle/>
          <a:p>
            <a:r>
              <a:rPr lang="en-US" sz="4000" b="1" dirty="0"/>
              <a:t>Modeling Human Migration Patterns during Drought Conditions in La Guajira, Colombia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3269" y="3627464"/>
            <a:ext cx="3937462" cy="1149169"/>
          </a:xfrm>
        </p:spPr>
        <p:txBody>
          <a:bodyPr>
            <a:normAutofit/>
          </a:bodyPr>
          <a:lstStyle/>
          <a:p>
            <a:r>
              <a:rPr lang="en-US" dirty="0" smtClean="0"/>
              <a:t>Sibren Isaacman</a:t>
            </a:r>
            <a:endParaRPr lang="en-US" dirty="0"/>
          </a:p>
          <a:p>
            <a:r>
              <a:rPr lang="en-US" dirty="0"/>
              <a:t>Loyola </a:t>
            </a:r>
            <a:r>
              <a:rPr lang="en-US" dirty="0" smtClean="0"/>
              <a:t>University Maryland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83512" y="4776633"/>
            <a:ext cx="3937462" cy="1149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Enrique Frias-Martinez </a:t>
            </a:r>
            <a:r>
              <a:rPr lang="en-US" dirty="0" smtClean="0"/>
              <a:t>Telefonica Research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23025" y="4776634"/>
            <a:ext cx="3937462" cy="1149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Vanessa Frias-Martinez </a:t>
            </a:r>
            <a:r>
              <a:rPr lang="en-US" dirty="0" smtClean="0"/>
              <a:t>University </a:t>
            </a:r>
            <a:r>
              <a:rPr lang="en-US" dirty="0"/>
              <a:t>of </a:t>
            </a:r>
            <a:r>
              <a:rPr lang="en-US" dirty="0" smtClean="0"/>
              <a:t>Maryland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43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Populations from Census</a:t>
            </a:r>
          </a:p>
          <a:p>
            <a:r>
              <a:rPr lang="en-US" dirty="0" smtClean="0"/>
              <a:t>Distances from centroid of department</a:t>
            </a:r>
          </a:p>
          <a:p>
            <a:r>
              <a:rPr lang="en-US" dirty="0" smtClean="0"/>
              <a:t>Number of migrants from number of new homes each week</a:t>
            </a:r>
          </a:p>
          <a:p>
            <a:r>
              <a:rPr lang="en-US" dirty="0" smtClean="0"/>
              <a:t>“Correctness” as Common Part of Commuters (CPC)</a:t>
            </a:r>
          </a:p>
          <a:p>
            <a:pPr lvl="1"/>
            <a:r>
              <a:rPr lang="en-US" dirty="0" smtClean="0"/>
              <a:t>Actual new home locations vs. predicted</a:t>
            </a:r>
          </a:p>
          <a:p>
            <a:pPr lvl="2"/>
            <a:r>
              <a:rPr lang="en-US" dirty="0" smtClean="0"/>
              <a:t>O-D Matrix with only La Guajira as an origin</a:t>
            </a:r>
          </a:p>
          <a:p>
            <a:pPr lvl="1"/>
            <a:r>
              <a:rPr lang="en-US" dirty="0" smtClean="0"/>
              <a:t>0-1 metric of entries in common</a:t>
            </a:r>
          </a:p>
          <a:p>
            <a:pPr lvl="1"/>
            <a:r>
              <a:rPr lang="en-US" dirty="0" smtClean="0"/>
              <a:t>Calculated Weekly</a:t>
            </a:r>
          </a:p>
          <a:p>
            <a:r>
              <a:rPr lang="en-US" dirty="0" smtClean="0"/>
              <a:t>Turned “Beta” parameter for optimal performance</a:t>
            </a:r>
          </a:p>
        </p:txBody>
      </p:sp>
    </p:spTree>
    <p:extLst>
      <p:ext uri="{BB962C8B-B14F-4D97-AF65-F5344CB8AC3E}">
        <p14:creationId xmlns:p14="http://schemas.microsoft.com/office/powerpoint/2010/main" val="351242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Base Model Performance</a:t>
            </a:r>
            <a:endParaRPr lang="en-US" sz="3600" dirty="0"/>
          </a:p>
        </p:txBody>
      </p:sp>
      <p:pic>
        <p:nvPicPr>
          <p:cNvPr id="3074" name="Picture 2" descr="C:\Users\Sibren\Downloads\imgs\CP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000125"/>
            <a:ext cx="647700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47910" y="2686050"/>
            <a:ext cx="6875899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GravExp</a:t>
            </a:r>
            <a:r>
              <a:rPr lang="en-US" sz="3200" dirty="0" smtClean="0"/>
              <a:t> and </a:t>
            </a:r>
            <a:r>
              <a:rPr lang="en-US" sz="3200" dirty="0" err="1" smtClean="0"/>
              <a:t>RadExt</a:t>
            </a:r>
            <a:r>
              <a:rPr lang="en-US" sz="3200" dirty="0" smtClean="0"/>
              <a:t> predict about 60%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629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Rainfall metrics as “intervening” modifier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Rainfall data from Colombian Nation Weather Service</a:t>
            </a:r>
          </a:p>
          <a:p>
            <a:pPr lvl="1"/>
            <a:r>
              <a:rPr lang="en-US" dirty="0" smtClean="0"/>
              <a:t>Matrix of provincial rainfall totals</a:t>
            </a:r>
          </a:p>
          <a:p>
            <a:pPr lvl="1"/>
            <a:r>
              <a:rPr lang="en-US" dirty="0" smtClean="0"/>
              <a:t>Aggregated Weekly</a:t>
            </a:r>
          </a:p>
          <a:p>
            <a:r>
              <a:rPr lang="en-US" dirty="0" smtClean="0"/>
              <a:t>Scaled and added to intervening </a:t>
            </a:r>
            <a:r>
              <a:rPr lang="en-US" dirty="0" smtClean="0"/>
              <a:t>opportunities</a:t>
            </a:r>
            <a:endParaRPr lang="en-US" dirty="0" smtClean="0"/>
          </a:p>
          <a:p>
            <a:pPr lvl="1"/>
            <a:r>
              <a:rPr lang="en-US" dirty="0" smtClean="0"/>
              <a:t>Prior weeks’ data added </a:t>
            </a:r>
            <a:r>
              <a:rPr lang="en-US" dirty="0" smtClean="0"/>
              <a:t>in</a:t>
            </a:r>
          </a:p>
          <a:p>
            <a:pPr lvl="1"/>
            <a:r>
              <a:rPr lang="en-US" dirty="0" err="1" smtClean="0"/>
              <a:t>Opp</a:t>
            </a:r>
            <a:r>
              <a:rPr lang="en-US" baseline="-25000" dirty="0" err="1" smtClean="0"/>
              <a:t>ij</a:t>
            </a:r>
            <a:r>
              <a:rPr lang="en-US" dirty="0" smtClean="0"/>
              <a:t>’=∑</a:t>
            </a:r>
            <a:r>
              <a:rPr lang="el-GR" dirty="0" smtClean="0"/>
              <a:t>α</a:t>
            </a:r>
            <a:r>
              <a:rPr lang="en-US" dirty="0" smtClean="0"/>
              <a:t>*</a:t>
            </a:r>
            <a:r>
              <a:rPr lang="en-US" dirty="0" err="1" smtClean="0"/>
              <a:t>rain</a:t>
            </a:r>
            <a:r>
              <a:rPr lang="en-US" baseline="-25000" dirty="0" err="1" smtClean="0"/>
              <a:t>ij</a:t>
            </a:r>
            <a:r>
              <a:rPr lang="en-US" dirty="0" err="1" smtClean="0"/>
              <a:t>+Opp</a:t>
            </a:r>
            <a:r>
              <a:rPr lang="en-US" baseline="-25000" dirty="0" err="1" smtClean="0"/>
              <a:t>ij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7434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Rainfall’s effect on a random week</a:t>
            </a:r>
            <a:endParaRPr lang="en-US" dirty="0"/>
          </a:p>
        </p:txBody>
      </p:sp>
      <p:pic>
        <p:nvPicPr>
          <p:cNvPr id="4098" name="Picture 2" descr="C:\Users\Sibren\Downloads\imgs\CPCBigAlphaSwee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3" y="1181101"/>
            <a:ext cx="6578597" cy="493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84851" y="3552825"/>
            <a:ext cx="6875899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Vast potential (up to 0.78)</a:t>
            </a:r>
          </a:p>
          <a:p>
            <a:pPr algn="ctr"/>
            <a:r>
              <a:rPr lang="en-US" sz="3200" dirty="0" smtClean="0"/>
              <a:t>History doesn’t matter much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9292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Normalizing</a:t>
            </a:r>
            <a:r>
              <a:rPr lang="en-US" dirty="0" smtClean="0"/>
              <a:t> the Weather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0500"/>
            <a:ext cx="8229600" cy="2125665"/>
          </a:xfrm>
        </p:spPr>
        <p:txBody>
          <a:bodyPr/>
          <a:lstStyle/>
          <a:p>
            <a:r>
              <a:rPr lang="en-US" dirty="0" smtClean="0"/>
              <a:t>Tuning to a single week not generalizable</a:t>
            </a:r>
          </a:p>
          <a:p>
            <a:pPr lvl="1"/>
            <a:r>
              <a:rPr lang="en-US" dirty="0" smtClean="0"/>
              <a:t>Total rainfall varies</a:t>
            </a:r>
          </a:p>
          <a:p>
            <a:pPr lvl="1"/>
            <a:r>
              <a:rPr lang="en-US" dirty="0" smtClean="0"/>
              <a:t>Alpha not </a:t>
            </a:r>
            <a:r>
              <a:rPr lang="en-US" dirty="0" err="1" smtClean="0"/>
              <a:t>unitless</a:t>
            </a:r>
            <a:endParaRPr lang="en-US" dirty="0" smtClean="0"/>
          </a:p>
          <a:p>
            <a:r>
              <a:rPr lang="en-US" dirty="0" smtClean="0"/>
              <a:t>Normalize population and weekly rainfall</a:t>
            </a:r>
            <a:endParaRPr lang="en-US" dirty="0"/>
          </a:p>
        </p:txBody>
      </p:sp>
      <p:pic>
        <p:nvPicPr>
          <p:cNvPr id="1026" name="Picture 2" descr="C:\Users\Sibren\Dropbox\Talks\oldweek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104900"/>
            <a:ext cx="61722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9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Normalized</a:t>
            </a:r>
            <a:r>
              <a:rPr lang="en-US" dirty="0" smtClean="0"/>
              <a:t> results = more stable behavior</a:t>
            </a:r>
            <a:endParaRPr lang="en-US" dirty="0"/>
          </a:p>
        </p:txBody>
      </p:sp>
      <p:pic>
        <p:nvPicPr>
          <p:cNvPr id="5122" name="Picture 2" descr="C:\Users\Sibren\Downloads\imgs\normalVo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35255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24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</a:t>
            </a:r>
            <a:r>
              <a:rPr lang="en-US" sz="3600" dirty="0" smtClean="0"/>
              <a:t>Rainfall</a:t>
            </a:r>
            <a:r>
              <a:rPr lang="en-US" dirty="0" smtClean="0"/>
              <a:t> on the model</a:t>
            </a:r>
            <a:endParaRPr lang="en-US" dirty="0"/>
          </a:p>
        </p:txBody>
      </p:sp>
      <p:pic>
        <p:nvPicPr>
          <p:cNvPr id="7172" name="Picture 4" descr="C:\Users\Sibren\Downloads\imgs\DistancePD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4097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2962275" y="3400425"/>
            <a:ext cx="752475" cy="1400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81425" y="3152775"/>
            <a:ext cx="312420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Improves shorter distances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114675" y="1876425"/>
            <a:ext cx="376237" cy="3076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14750" y="2390775"/>
            <a:ext cx="312420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Misses this peak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81425" y="3829049"/>
            <a:ext cx="312420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4.5% improvement in RSS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8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sz="3600" dirty="0" smtClean="0"/>
              <a:t>we</a:t>
            </a:r>
            <a:r>
              <a:rPr lang="en-US" dirty="0" smtClean="0"/>
              <a:t> missed that peak</a:t>
            </a:r>
            <a:endParaRPr lang="en-US" dirty="0"/>
          </a:p>
        </p:txBody>
      </p:sp>
      <p:pic>
        <p:nvPicPr>
          <p:cNvPr id="2050" name="Picture 2" descr="C:\Users\Sibren\Dropbox\Talks\Departments_of_colombia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868" y="1849909"/>
            <a:ext cx="2342758" cy="321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2951018" y="3069770"/>
            <a:ext cx="106878" cy="130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44140" y="3756559"/>
            <a:ext cx="106878" cy="1306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057896" y="2493818"/>
            <a:ext cx="1739735" cy="5759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951018" y="3245921"/>
            <a:ext cx="1739735" cy="5759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97630" y="2309152"/>
            <a:ext cx="181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Large Urban Area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25912" y="3069770"/>
            <a:ext cx="219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Centroid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0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Conclusions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Migration during climate change can be seen in CDRs</a:t>
            </a:r>
          </a:p>
          <a:p>
            <a:r>
              <a:rPr lang="en-US" dirty="0" smtClean="0"/>
              <a:t>10% decrease in population</a:t>
            </a:r>
          </a:p>
          <a:p>
            <a:pPr lvl="1"/>
            <a:r>
              <a:rPr lang="en-US" dirty="0" smtClean="0"/>
              <a:t>Both at municipal and state levels</a:t>
            </a:r>
          </a:p>
          <a:p>
            <a:r>
              <a:rPr lang="en-US" dirty="0" smtClean="0"/>
              <a:t>Radiation models work fairly well</a:t>
            </a:r>
          </a:p>
          <a:p>
            <a:pPr lvl="1"/>
            <a:r>
              <a:rPr lang="en-US" dirty="0" smtClean="0"/>
              <a:t>Economic and social factors in those models work for drought</a:t>
            </a:r>
          </a:p>
          <a:p>
            <a:r>
              <a:rPr lang="en-US" dirty="0" smtClean="0"/>
              <a:t>Rainfall can offer minor improvements</a:t>
            </a:r>
          </a:p>
          <a:p>
            <a:pPr lvl="1"/>
            <a:r>
              <a:rPr lang="en-US" dirty="0" smtClean="0"/>
              <a:t>4.5% improvement in RSS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1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812" y="1428751"/>
            <a:ext cx="8492375" cy="2171699"/>
          </a:xfrm>
        </p:spPr>
        <p:txBody>
          <a:bodyPr>
            <a:normAutofit/>
          </a:bodyPr>
          <a:lstStyle/>
          <a:p>
            <a:r>
              <a:rPr lang="en-US" sz="4000" b="1" dirty="0"/>
              <a:t>Modeling Human Migration Patterns during Drought Conditions in La Guajira, Colombia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3269" y="3627464"/>
            <a:ext cx="3937462" cy="1149169"/>
          </a:xfrm>
        </p:spPr>
        <p:txBody>
          <a:bodyPr>
            <a:normAutofit/>
          </a:bodyPr>
          <a:lstStyle/>
          <a:p>
            <a:r>
              <a:rPr lang="en-US" dirty="0" smtClean="0"/>
              <a:t>Sibren Isaacman</a:t>
            </a:r>
            <a:endParaRPr lang="en-US" dirty="0"/>
          </a:p>
          <a:p>
            <a:r>
              <a:rPr lang="en-US" dirty="0"/>
              <a:t>Loyola </a:t>
            </a:r>
            <a:r>
              <a:rPr lang="en-US" dirty="0" smtClean="0"/>
              <a:t>University Maryland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83512" y="4776633"/>
            <a:ext cx="3937462" cy="1149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Enrique Frias-Martinez </a:t>
            </a:r>
            <a:r>
              <a:rPr lang="en-US" dirty="0" smtClean="0"/>
              <a:t>Telefonica Research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23025" y="4776634"/>
            <a:ext cx="3937462" cy="1149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Vanessa Frias-Martinez </a:t>
            </a:r>
            <a:r>
              <a:rPr lang="en-US" dirty="0" smtClean="0"/>
              <a:t>University </a:t>
            </a:r>
            <a:r>
              <a:rPr lang="en-US" dirty="0"/>
              <a:t>of </a:t>
            </a:r>
            <a:r>
              <a:rPr lang="en-US" dirty="0" smtClean="0"/>
              <a:t>Maryland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Modeling events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Relatively easy to spot in calling patterns</a:t>
            </a:r>
            <a:endParaRPr lang="en-US" dirty="0"/>
          </a:p>
        </p:txBody>
      </p:sp>
      <p:pic>
        <p:nvPicPr>
          <p:cNvPr id="1029" name="Picture 5" descr="C:\Users\Sibren\Dropbox\Talks\ColombiaWorldC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75" y="2043111"/>
            <a:ext cx="25717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ibren\Dropbox\Talks\laplayita01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2085974"/>
            <a:ext cx="252412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2450" y="4457699"/>
            <a:ext cx="54032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Disasters are commonly modelled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dirty="0"/>
              <a:t>C</a:t>
            </a:r>
            <a:r>
              <a:rPr lang="en-US" sz="2100" dirty="0" smtClean="0"/>
              <a:t>ell phone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dirty="0" smtClean="0"/>
              <a:t>Other location-based services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Finding climate change effects is harder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351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Finding and Modeling Climate Migration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Survey data show migration/climate link</a:t>
            </a:r>
          </a:p>
          <a:p>
            <a:pPr lvl="1"/>
            <a:r>
              <a:rPr lang="en-US" dirty="0" smtClean="0"/>
              <a:t>Both short- and long-term</a:t>
            </a:r>
          </a:p>
          <a:p>
            <a:r>
              <a:rPr lang="en-US" dirty="0" smtClean="0"/>
              <a:t>Migration patterns may be spotted in cell phone traces</a:t>
            </a:r>
          </a:p>
          <a:p>
            <a:r>
              <a:rPr lang="en-US" dirty="0" smtClean="0"/>
              <a:t>This work: combine those facts</a:t>
            </a:r>
          </a:p>
          <a:p>
            <a:pPr lvl="1"/>
            <a:r>
              <a:rPr lang="en-US" dirty="0" smtClean="0"/>
              <a:t>Cell phone records detect population loss in drought stricken region</a:t>
            </a:r>
          </a:p>
          <a:p>
            <a:pPr lvl="1"/>
            <a:r>
              <a:rPr lang="en-US" dirty="0" smtClean="0"/>
              <a:t>Models of mobility enhanced to model climate migration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0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 Guajira, Colombia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4133850" cy="4525963"/>
          </a:xfrm>
        </p:spPr>
        <p:txBody>
          <a:bodyPr/>
          <a:lstStyle/>
          <a:p>
            <a:r>
              <a:rPr lang="en-US" dirty="0"/>
              <a:t>Department in Colombia</a:t>
            </a:r>
          </a:p>
          <a:p>
            <a:r>
              <a:rPr lang="en-US" dirty="0"/>
              <a:t>Population: 900,000</a:t>
            </a:r>
          </a:p>
          <a:p>
            <a:r>
              <a:rPr lang="en-US" dirty="0"/>
              <a:t>Area:  20,848 </a:t>
            </a:r>
            <a:r>
              <a:rPr lang="en-US" dirty="0" smtClean="0"/>
              <a:t>km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/>
              <a:t>Drought induced state of emergency declared Feb. </a:t>
            </a:r>
            <a:r>
              <a:rPr lang="en-US" dirty="0" smtClean="0"/>
              <a:t>2014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525" y="1746281"/>
            <a:ext cx="3567375" cy="403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3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Call Data Available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Dec. 2013 – May 2014</a:t>
            </a:r>
          </a:p>
          <a:p>
            <a:r>
              <a:rPr lang="en-US" dirty="0" smtClean="0"/>
              <a:t>Call Record for Anonymized users</a:t>
            </a:r>
          </a:p>
          <a:p>
            <a:pPr lvl="1"/>
            <a:r>
              <a:rPr lang="en-US" dirty="0" smtClean="0"/>
              <a:t>Tower Location</a:t>
            </a:r>
          </a:p>
          <a:p>
            <a:pPr lvl="2"/>
            <a:r>
              <a:rPr lang="en-US" dirty="0" smtClean="0"/>
              <a:t>Course Grain Approximation of user location</a:t>
            </a:r>
          </a:p>
          <a:p>
            <a:pPr lvl="1"/>
            <a:r>
              <a:rPr lang="en-US" dirty="0" smtClean="0"/>
              <a:t>Time</a:t>
            </a:r>
          </a:p>
          <a:p>
            <a:r>
              <a:rPr lang="en-US" dirty="0" smtClean="0"/>
              <a:t>Filtered to users making at least 1 call in La Guajira</a:t>
            </a:r>
          </a:p>
          <a:p>
            <a:pPr lvl="1"/>
            <a:r>
              <a:rPr lang="en-US" dirty="0" smtClean="0"/>
              <a:t>150,000 users</a:t>
            </a:r>
          </a:p>
          <a:p>
            <a:pPr lvl="1"/>
            <a:r>
              <a:rPr lang="en-US" dirty="0" smtClean="0"/>
              <a:t>69 million calls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2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Finding Home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frequent Tower on weeknights</a:t>
            </a:r>
          </a:p>
          <a:p>
            <a:pPr lvl="1"/>
            <a:r>
              <a:rPr lang="en-US" dirty="0" smtClean="0"/>
              <a:t>Low population density mean distributed towers</a:t>
            </a:r>
          </a:p>
          <a:p>
            <a:pPr lvl="1"/>
            <a:r>
              <a:rPr lang="en-US" dirty="0" smtClean="0"/>
              <a:t>Weekend behavior assumed un-representative</a:t>
            </a:r>
          </a:p>
          <a:p>
            <a:r>
              <a:rPr lang="en-US" dirty="0"/>
              <a:t>Weeks without </a:t>
            </a:r>
            <a:r>
              <a:rPr lang="en-US" dirty="0" smtClean="0"/>
              <a:t>data maintain </a:t>
            </a:r>
            <a:r>
              <a:rPr lang="en-US" dirty="0"/>
              <a:t>previous home location</a:t>
            </a:r>
          </a:p>
          <a:p>
            <a:r>
              <a:rPr lang="en-US" dirty="0"/>
              <a:t>Weeks prior to initial call </a:t>
            </a:r>
            <a:r>
              <a:rPr lang="en-US" dirty="0" smtClean="0"/>
              <a:t>retroactively assignment first home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9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People Left Home…</a:t>
            </a:r>
            <a:endParaRPr lang="en-US" sz="3600" dirty="0"/>
          </a:p>
        </p:txBody>
      </p:sp>
      <p:pic>
        <p:nvPicPr>
          <p:cNvPr id="5" name="Picture 4" descr="https://lh5.googleusercontent.com/bt7nHIGzzf1wAEFQf0dHTeY7JGC0KGgKgIFAg0rIYK6OtGnYLIZQ4Bsa72mQ55TaD3syXQE4VIEjFZNq2DpHN1MXQE0rOpEDfzvJk2B-hQpai5-x2YSiHm9QyweYzbu8QtixX855Kpfe3LJL4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10" y="1117088"/>
            <a:ext cx="6875899" cy="446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47910" y="2686050"/>
            <a:ext cx="6875899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=0.93 – 10% of the population left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863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…but traveled “predictably”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3943350" cy="4525963"/>
          </a:xfrm>
        </p:spPr>
        <p:txBody>
          <a:bodyPr/>
          <a:lstStyle/>
          <a:p>
            <a:r>
              <a:rPr lang="en-US" dirty="0"/>
              <a:t>90% of people </a:t>
            </a:r>
            <a:r>
              <a:rPr lang="en-US" dirty="0" smtClean="0"/>
              <a:t>leaving home stay </a:t>
            </a:r>
            <a:r>
              <a:rPr lang="en-US" dirty="0"/>
              <a:t>in La Guajira</a:t>
            </a:r>
          </a:p>
          <a:p>
            <a:r>
              <a:rPr lang="en-US" dirty="0"/>
              <a:t>M</a:t>
            </a:r>
            <a:r>
              <a:rPr lang="en-US" dirty="0" smtClean="0"/>
              <a:t>igrants </a:t>
            </a:r>
            <a:r>
              <a:rPr lang="en-US" dirty="0"/>
              <a:t>stay close to </a:t>
            </a:r>
            <a:r>
              <a:rPr lang="en-US" dirty="0" smtClean="0"/>
              <a:t>original </a:t>
            </a:r>
            <a:r>
              <a:rPr lang="en-US" dirty="0"/>
              <a:t>home</a:t>
            </a:r>
          </a:p>
          <a:p>
            <a:r>
              <a:rPr lang="en-US" dirty="0"/>
              <a:t>High density cities </a:t>
            </a:r>
            <a:r>
              <a:rPr lang="en-US" dirty="0" smtClean="0"/>
              <a:t>disproportionately popular</a:t>
            </a:r>
            <a:endParaRPr lang="en-US" dirty="0"/>
          </a:p>
        </p:txBody>
      </p:sp>
      <p:pic>
        <p:nvPicPr>
          <p:cNvPr id="4" name="Picture 3" descr="https://lh6.googleusercontent.com/ai6yHK8KjuZZelReaaSiR9NAYPo97reRYzBNuY9ZU03oDBBw_1nNhTJqAZA3vUZ08AqcdH_gALb0oV8zw2cbrGpNLkK5M3ucokszuvZ4vPt2sFcAmXazwDEOOLa2YMmtX-ln4EdIFVO4DfkL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46387"/>
            <a:ext cx="4292266" cy="446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59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“Traditional” Movement Models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the question: “How many people commute from A to B”?</a:t>
            </a:r>
          </a:p>
          <a:p>
            <a:r>
              <a:rPr lang="en-US" dirty="0" smtClean="0"/>
              <a:t>Gravity Model Attraction</a:t>
            </a:r>
          </a:p>
          <a:p>
            <a:pPr lvl="1"/>
            <a:r>
              <a:rPr lang="en-US" dirty="0" smtClean="0"/>
              <a:t>Increased by number of people at B</a:t>
            </a:r>
          </a:p>
          <a:p>
            <a:pPr lvl="1"/>
            <a:r>
              <a:rPr lang="en-US" dirty="0" smtClean="0"/>
              <a:t>Decreased by distance</a:t>
            </a:r>
          </a:p>
          <a:p>
            <a:pPr lvl="2"/>
            <a:r>
              <a:rPr lang="en-US" dirty="0" smtClean="0"/>
              <a:t>Exponential Law</a:t>
            </a:r>
          </a:p>
          <a:p>
            <a:pPr lvl="2"/>
            <a:r>
              <a:rPr lang="en-US" dirty="0" smtClean="0"/>
              <a:t>Power Law</a:t>
            </a:r>
          </a:p>
          <a:p>
            <a:r>
              <a:rPr lang="en-US" dirty="0" smtClean="0"/>
              <a:t>Radiation Model Attraction</a:t>
            </a:r>
          </a:p>
          <a:p>
            <a:pPr lvl="1"/>
            <a:r>
              <a:rPr lang="en-US" dirty="0"/>
              <a:t>Increased by number of people at B</a:t>
            </a:r>
          </a:p>
          <a:p>
            <a:pPr lvl="1"/>
            <a:r>
              <a:rPr lang="en-US" dirty="0" smtClean="0"/>
              <a:t>Decreased by “intervening opportunities”</a:t>
            </a:r>
          </a:p>
          <a:p>
            <a:pPr lvl="2"/>
            <a:r>
              <a:rPr lang="en-US" dirty="0" smtClean="0"/>
              <a:t>Total people between A and B</a:t>
            </a:r>
          </a:p>
        </p:txBody>
      </p:sp>
    </p:spTree>
    <p:extLst>
      <p:ext uri="{BB962C8B-B14F-4D97-AF65-F5344CB8AC3E}">
        <p14:creationId xmlns:p14="http://schemas.microsoft.com/office/powerpoint/2010/main" val="39732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ABAssessment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546</Words>
  <Application>Microsoft Office PowerPoint</Application>
  <PresentationFormat>On-screen Show (4:3)</PresentationFormat>
  <Paragraphs>103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IABAssessment17</vt:lpstr>
      <vt:lpstr>Modeling Human Migration Patterns during Drought Conditions in La Guajira, Colombia</vt:lpstr>
      <vt:lpstr>Modeling events</vt:lpstr>
      <vt:lpstr>Finding and Modeling Climate Migration</vt:lpstr>
      <vt:lpstr>La Guajira, Colombia</vt:lpstr>
      <vt:lpstr>Call Data Available</vt:lpstr>
      <vt:lpstr>Finding Home</vt:lpstr>
      <vt:lpstr>People Left Home…</vt:lpstr>
      <vt:lpstr>…but traveled “predictably”</vt:lpstr>
      <vt:lpstr>“Traditional” Movement Models</vt:lpstr>
      <vt:lpstr>Using the Models</vt:lpstr>
      <vt:lpstr>Base Model Performance</vt:lpstr>
      <vt:lpstr>Rainfall metrics as “intervening” modifier</vt:lpstr>
      <vt:lpstr>Rainfall’s effect on a random week</vt:lpstr>
      <vt:lpstr>Normalizing the Weather Model</vt:lpstr>
      <vt:lpstr>Normalized results = more stable behavior</vt:lpstr>
      <vt:lpstr>Impact of Rainfall on the model</vt:lpstr>
      <vt:lpstr>Why we missed that peak</vt:lpstr>
      <vt:lpstr>Conclusions</vt:lpstr>
      <vt:lpstr>Modeling Human Migration Patterns during Drought Conditions in La Guajira, Colombia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Learning Outcome Assessment</dc:title>
  <dc:creator>M Raunak</dc:creator>
  <cp:lastModifiedBy>Sibren</cp:lastModifiedBy>
  <cp:revision>29</cp:revision>
  <dcterms:modified xsi:type="dcterms:W3CDTF">2018-06-20T15:02:58Z</dcterms:modified>
</cp:coreProperties>
</file>