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21" r:id="rId2"/>
    <p:sldId id="323" r:id="rId3"/>
    <p:sldId id="322" r:id="rId4"/>
    <p:sldId id="327" r:id="rId5"/>
    <p:sldId id="328" r:id="rId6"/>
    <p:sldId id="329" r:id="rId7"/>
    <p:sldId id="324" r:id="rId8"/>
    <p:sldId id="32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jango" id="{9CEE715D-823A-4290-9DC3-1BA180AFF70F}">
          <p14:sldIdLst>
            <p14:sldId id="321"/>
            <p14:sldId id="323"/>
            <p14:sldId id="322"/>
            <p14:sldId id="327"/>
            <p14:sldId id="328"/>
            <p14:sldId id="329"/>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1065" autoAdjust="0"/>
  </p:normalViewPr>
  <p:slideViewPr>
    <p:cSldViewPr snapToGrid="0">
      <p:cViewPr varScale="1">
        <p:scale>
          <a:sx n="71" d="100"/>
          <a:sy n="71" d="100"/>
        </p:scale>
        <p:origin x="606" y="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F2AB6-07A8-4654-88DE-012C92D615C4}" type="datetimeFigureOut">
              <a:rPr lang="en-US" smtClean="0"/>
              <a:t>2020-06-23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5282B-AC3C-465B-972C-7D057F9C81BC}" type="slidenum">
              <a:rPr lang="en-US" smtClean="0"/>
              <a:t>‹#›</a:t>
            </a:fld>
            <a:endParaRPr lang="en-US"/>
          </a:p>
        </p:txBody>
      </p:sp>
    </p:spTree>
    <p:extLst>
      <p:ext uri="{BB962C8B-B14F-4D97-AF65-F5344CB8AC3E}">
        <p14:creationId xmlns:p14="http://schemas.microsoft.com/office/powerpoint/2010/main" val="208807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html and </a:t>
            </a:r>
            <a:r>
              <a:rPr lang="en-US" dirty="0" err="1"/>
              <a:t>css</a:t>
            </a:r>
            <a:r>
              <a:rPr lang="en-US" dirty="0"/>
              <a:t> files. That is, The file will always appear in the same way, and you cannot have users. However, that is not what we want. We would like different users to have a different experience, and we would like videos and courses to upload automatically without us having to change the HTML file. That is called DYNAMIC files. However, we must still use some static files, but we will learn more about the use of static files later. Let's take one step at a time</a:t>
            </a:r>
          </a:p>
          <a:p>
            <a:endParaRPr lang="en-US" dirty="0"/>
          </a:p>
          <a:p>
            <a:r>
              <a:rPr lang="en-US" dirty="0"/>
              <a:t>We will be mainly working with two ways of dynamically changing the HTML page: Django Templates and JavaScript</a:t>
            </a:r>
          </a:p>
        </p:txBody>
      </p:sp>
      <p:sp>
        <p:nvSpPr>
          <p:cNvPr id="4" name="Slide Number Placeholder 3"/>
          <p:cNvSpPr>
            <a:spLocks noGrp="1"/>
          </p:cNvSpPr>
          <p:nvPr>
            <p:ph type="sldNum" sz="quarter" idx="5"/>
          </p:nvPr>
        </p:nvSpPr>
        <p:spPr/>
        <p:txBody>
          <a:bodyPr/>
          <a:lstStyle/>
          <a:p>
            <a:fld id="{4A15282B-AC3C-465B-972C-7D057F9C81BC}" type="slidenum">
              <a:rPr lang="en-US" smtClean="0"/>
              <a:t>2</a:t>
            </a:fld>
            <a:endParaRPr lang="en-US"/>
          </a:p>
        </p:txBody>
      </p:sp>
    </p:spTree>
    <p:extLst>
      <p:ext uri="{BB962C8B-B14F-4D97-AF65-F5344CB8AC3E}">
        <p14:creationId xmlns:p14="http://schemas.microsoft.com/office/powerpoint/2010/main" val="342839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Django </a:t>
            </a:r>
            <a:r>
              <a:rPr lang="en-US" dirty="0" err="1"/>
              <a:t>TemplatesYou</a:t>
            </a:r>
            <a:r>
              <a:rPr lang="en-US" dirty="0"/>
              <a:t> see that the </a:t>
            </a:r>
            <a:r>
              <a:rPr lang="en-US" dirty="0" err="1"/>
              <a:t>template_name</a:t>
            </a:r>
            <a:r>
              <a:rPr lang="en-US" dirty="0"/>
              <a:t> has a ".html" extension, but inside that file you see syntax that does not belong to HTML, CSS, nor JavaScript, like {% load static %}. This is the magical Python code that we can insert into the HTML. The Django </a:t>
            </a:r>
            <a:r>
              <a:rPr lang="en-US" dirty="0" err="1"/>
              <a:t>TemplateView</a:t>
            </a:r>
            <a:r>
              <a:rPr lang="en-US" dirty="0"/>
              <a:t> class parses through the file in the background and </a:t>
            </a:r>
            <a:r>
              <a:rPr lang="en-US" dirty="0" err="1"/>
              <a:t>exectues</a:t>
            </a:r>
            <a:r>
              <a:rPr lang="en-US" dirty="0"/>
              <a:t> the code in between {% %}. All of the {% %} get deleted in the end, so we are left with pure HTML syntax.</a:t>
            </a:r>
          </a:p>
          <a:p>
            <a:endParaRPr lang="en-US" dirty="0"/>
          </a:p>
          <a:p>
            <a:r>
              <a:rPr lang="en-US" dirty="0"/>
              <a:t>{% if &lt;condition&gt; %} {% </a:t>
            </a:r>
            <a:r>
              <a:rPr lang="en-US" dirty="0" err="1"/>
              <a:t>elif</a:t>
            </a:r>
            <a:r>
              <a:rPr lang="en-US" dirty="0"/>
              <a:t> %} {% else %} {% endif %}{% for &lt;</a:t>
            </a:r>
            <a:r>
              <a:rPr lang="en-US" dirty="0" err="1"/>
              <a:t>var_name</a:t>
            </a:r>
            <a:r>
              <a:rPr lang="en-US" dirty="0"/>
              <a:t>&gt; in &lt;</a:t>
            </a:r>
            <a:r>
              <a:rPr lang="en-US" dirty="0" err="1"/>
              <a:t>iterable</a:t>
            </a:r>
            <a:r>
              <a:rPr lang="en-US" dirty="0"/>
              <a:t>&gt; %} {% </a:t>
            </a:r>
            <a:r>
              <a:rPr lang="en-US" dirty="0" err="1"/>
              <a:t>endfor</a:t>
            </a:r>
            <a:r>
              <a:rPr lang="en-US" dirty="0"/>
              <a:t> %} Yeah since we don't have Python indentation syntax in HTML, we must tell Django when to stop the if. Same for “for”.</a:t>
            </a:r>
          </a:p>
          <a:p>
            <a:endParaRPr lang="en-US" dirty="0"/>
          </a:p>
          <a:p>
            <a:r>
              <a:rPr lang="en-US" dirty="0"/>
              <a:t>{% load &lt;</a:t>
            </a:r>
            <a:r>
              <a:rPr lang="en-US" dirty="0" err="1"/>
              <a:t>module_name</a:t>
            </a:r>
            <a:r>
              <a:rPr lang="en-US" dirty="0"/>
              <a:t>&gt; %}"load" means </a:t>
            </a:r>
            <a:r>
              <a:rPr lang="en-US" dirty="0" err="1"/>
              <a:t>kinda</a:t>
            </a:r>
            <a:r>
              <a:rPr lang="en-US" dirty="0"/>
              <a:t> like "import". However, you cannot simply import </a:t>
            </a:r>
            <a:r>
              <a:rPr lang="en-US" dirty="0" err="1"/>
              <a:t>numpy</a:t>
            </a:r>
            <a:r>
              <a:rPr lang="en-US" dirty="0"/>
              <a:t> with "load </a:t>
            </a:r>
            <a:r>
              <a:rPr lang="en-US" dirty="0" err="1"/>
              <a:t>numpy</a:t>
            </a:r>
            <a:r>
              <a:rPr lang="en-US" dirty="0"/>
              <a:t>". You can only import certain modules that are special for templates. The most common ones are "static" and "i18n". "static" is to get the URL for static files, and "i18n" imports the "trans" function for translation. i18n stands for </a:t>
            </a:r>
            <a:r>
              <a:rPr lang="en-US" dirty="0" err="1"/>
              <a:t>InternationalizatioN</a:t>
            </a:r>
            <a:r>
              <a:rPr lang="en-US" dirty="0"/>
              <a:t> because there are 18 letters between </a:t>
            </a:r>
            <a:r>
              <a:rPr lang="en-US" dirty="0" err="1"/>
              <a:t>i</a:t>
            </a:r>
            <a:r>
              <a:rPr lang="en-US" dirty="0"/>
              <a:t> and n </a:t>
            </a:r>
            <a:r>
              <a:rPr lang="en-US" dirty="0" err="1"/>
              <a:t>haha</a:t>
            </a:r>
            <a:endParaRPr lang="en-US" dirty="0"/>
          </a:p>
          <a:p>
            <a:endParaRPr lang="en-US" dirty="0"/>
          </a:p>
          <a:p>
            <a:r>
              <a:rPr lang="en-US" dirty="0"/>
              <a:t>{% extends %}{% block &lt;</a:t>
            </a:r>
            <a:r>
              <a:rPr lang="en-US" dirty="0" err="1"/>
              <a:t>block_name</a:t>
            </a:r>
            <a:r>
              <a:rPr lang="en-US" dirty="0"/>
              <a:t>&gt; %} {% </a:t>
            </a:r>
            <a:r>
              <a:rPr lang="en-US" dirty="0" err="1"/>
              <a:t>endblock</a:t>
            </a:r>
            <a:r>
              <a:rPr lang="en-US" dirty="0"/>
              <a:t> &lt;</a:t>
            </a:r>
            <a:r>
              <a:rPr lang="en-US" dirty="0" err="1"/>
              <a:t>block_name</a:t>
            </a:r>
            <a:r>
              <a:rPr lang="en-US" dirty="0"/>
              <a:t>&gt; %}Let's see if you guess what these are for by playing with the file.</a:t>
            </a:r>
          </a:p>
        </p:txBody>
      </p:sp>
      <p:sp>
        <p:nvSpPr>
          <p:cNvPr id="4" name="Slide Number Placeholder 3"/>
          <p:cNvSpPr>
            <a:spLocks noGrp="1"/>
          </p:cNvSpPr>
          <p:nvPr>
            <p:ph type="sldNum" sz="quarter" idx="5"/>
          </p:nvPr>
        </p:nvSpPr>
        <p:spPr/>
        <p:txBody>
          <a:bodyPr/>
          <a:lstStyle/>
          <a:p>
            <a:fld id="{4A15282B-AC3C-465B-972C-7D057F9C81BC}" type="slidenum">
              <a:rPr lang="en-US" smtClean="0"/>
              <a:t>3</a:t>
            </a:fld>
            <a:endParaRPr lang="en-US"/>
          </a:p>
        </p:txBody>
      </p:sp>
    </p:spTree>
    <p:extLst>
      <p:ext uri="{BB962C8B-B14F-4D97-AF65-F5344CB8AC3E}">
        <p14:creationId xmlns:p14="http://schemas.microsoft.com/office/powerpoint/2010/main" val="3873311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3182E8E-01B6-451B-99E5-C5A0EFAF0FE7}" type="datetimeFigureOut">
              <a:rPr lang="en-US" smtClean="0"/>
              <a:t>2020-06-23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26757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240451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61012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115844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055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96947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879301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31365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413621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82E8E-01B6-451B-99E5-C5A0EFAF0FE7}" type="datetimeFigureOut">
              <a:rPr lang="en-US" smtClean="0"/>
              <a:t>2020-06-23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75627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82E8E-01B6-451B-99E5-C5A0EFAF0FE7}" type="datetimeFigureOut">
              <a:rPr lang="en-US" smtClean="0"/>
              <a:t>2020-06-23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238179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82E8E-01B6-451B-99E5-C5A0EFAF0FE7}" type="datetimeFigureOut">
              <a:rPr lang="en-US" smtClean="0"/>
              <a:t>2020-06-23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82182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82E8E-01B6-451B-99E5-C5A0EFAF0FE7}" type="datetimeFigureOut">
              <a:rPr lang="en-US" smtClean="0"/>
              <a:t>2020-06-23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52849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82E8E-01B6-451B-99E5-C5A0EFAF0FE7}" type="datetimeFigureOut">
              <a:rPr lang="en-US" smtClean="0"/>
              <a:t>2020-06-23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3504346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2E8E-01B6-451B-99E5-C5A0EFAF0FE7}" type="datetimeFigureOut">
              <a:rPr lang="en-US" smtClean="0"/>
              <a:t>2020-06-23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17626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82E8E-01B6-451B-99E5-C5A0EFAF0FE7}" type="datetimeFigureOut">
              <a:rPr lang="en-US" smtClean="0"/>
              <a:t>2020-06-23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76A05-A89E-4343-B08A-92B0EB91F978}" type="slidenum">
              <a:rPr lang="en-US" smtClean="0"/>
              <a:t>‹#›</a:t>
            </a:fld>
            <a:endParaRPr lang="en-US"/>
          </a:p>
        </p:txBody>
      </p:sp>
    </p:spTree>
    <p:extLst>
      <p:ext uri="{BB962C8B-B14F-4D97-AF65-F5344CB8AC3E}">
        <p14:creationId xmlns:p14="http://schemas.microsoft.com/office/powerpoint/2010/main" val="116026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3182E8E-01B6-451B-99E5-C5A0EFAF0FE7}" type="datetimeFigureOut">
              <a:rPr lang="en-US" smtClean="0"/>
              <a:t>2020-06-23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3776A05-A89E-4343-B08A-92B0EB91F978}" type="slidenum">
              <a:rPr lang="en-US" smtClean="0"/>
              <a:t>‹#›</a:t>
            </a:fld>
            <a:endParaRPr lang="en-US"/>
          </a:p>
        </p:txBody>
      </p:sp>
    </p:spTree>
    <p:extLst>
      <p:ext uri="{BB962C8B-B14F-4D97-AF65-F5344CB8AC3E}">
        <p14:creationId xmlns:p14="http://schemas.microsoft.com/office/powerpoint/2010/main" val="1446960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8902-2979-4FF8-908D-A67BCD52252D}"/>
              </a:ext>
            </a:extLst>
          </p:cNvPr>
          <p:cNvSpPr>
            <a:spLocks noGrp="1"/>
          </p:cNvSpPr>
          <p:nvPr>
            <p:ph type="title"/>
          </p:nvPr>
        </p:nvSpPr>
        <p:spPr/>
        <p:txBody>
          <a:bodyPr/>
          <a:lstStyle/>
          <a:p>
            <a:r>
              <a:rPr lang="en-US" dirty="0"/>
              <a:t>Template Views</a:t>
            </a:r>
          </a:p>
        </p:txBody>
      </p:sp>
      <p:sp>
        <p:nvSpPr>
          <p:cNvPr id="3" name="Text Placeholder 2">
            <a:extLst>
              <a:ext uri="{FF2B5EF4-FFF2-40B4-BE49-F238E27FC236}">
                <a16:creationId xmlns:a16="http://schemas.microsoft.com/office/drawing/2014/main" id="{DBE67F18-6CA1-497F-8127-ADAF446B9F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865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BBE829-F7A7-4A92-961B-AE9732726267}"/>
              </a:ext>
            </a:extLst>
          </p:cNvPr>
          <p:cNvSpPr>
            <a:spLocks noGrp="1"/>
          </p:cNvSpPr>
          <p:nvPr>
            <p:ph type="body" idx="1"/>
          </p:nvPr>
        </p:nvSpPr>
        <p:spPr/>
        <p:txBody>
          <a:bodyPr/>
          <a:lstStyle/>
          <a:p>
            <a:r>
              <a:rPr lang="en-US" dirty="0"/>
              <a:t>static</a:t>
            </a:r>
          </a:p>
        </p:txBody>
      </p:sp>
      <p:sp>
        <p:nvSpPr>
          <p:cNvPr id="4" name="Content Placeholder 3">
            <a:extLst>
              <a:ext uri="{FF2B5EF4-FFF2-40B4-BE49-F238E27FC236}">
                <a16:creationId xmlns:a16="http://schemas.microsoft.com/office/drawing/2014/main" id="{C6F1A7BA-AA20-4A8B-B025-3804B0A4BAE3}"/>
              </a:ext>
            </a:extLst>
          </p:cNvPr>
          <p:cNvSpPr>
            <a:spLocks noGrp="1"/>
          </p:cNvSpPr>
          <p:nvPr>
            <p:ph sz="half" idx="2"/>
          </p:nvPr>
        </p:nvSpPr>
        <p:spPr/>
        <p:txBody>
          <a:bodyPr/>
          <a:lstStyle/>
          <a:p>
            <a:r>
              <a:rPr lang="en-US" dirty="0"/>
              <a:t>JavaScript</a:t>
            </a:r>
          </a:p>
          <a:p>
            <a:r>
              <a:rPr lang="en-US" dirty="0"/>
              <a:t>HTML</a:t>
            </a:r>
          </a:p>
          <a:p>
            <a:r>
              <a:rPr lang="en-US"/>
              <a:t>JPEG, PNG</a:t>
            </a:r>
            <a:endParaRPr lang="en-US" dirty="0"/>
          </a:p>
          <a:p>
            <a:r>
              <a:rPr lang="en-US" dirty="0"/>
              <a:t>mp4, MOV</a:t>
            </a:r>
          </a:p>
        </p:txBody>
      </p:sp>
      <p:sp>
        <p:nvSpPr>
          <p:cNvPr id="5" name="Text Placeholder 4">
            <a:extLst>
              <a:ext uri="{FF2B5EF4-FFF2-40B4-BE49-F238E27FC236}">
                <a16:creationId xmlns:a16="http://schemas.microsoft.com/office/drawing/2014/main" id="{23E1F1A1-61D8-436C-9EC3-7DC8B21E3783}"/>
              </a:ext>
            </a:extLst>
          </p:cNvPr>
          <p:cNvSpPr>
            <a:spLocks noGrp="1"/>
          </p:cNvSpPr>
          <p:nvPr>
            <p:ph type="body" sz="quarter" idx="3"/>
          </p:nvPr>
        </p:nvSpPr>
        <p:spPr/>
        <p:txBody>
          <a:bodyPr/>
          <a:lstStyle/>
          <a:p>
            <a:r>
              <a:rPr lang="en-US" dirty="0"/>
              <a:t>dynamic</a:t>
            </a:r>
          </a:p>
        </p:txBody>
      </p:sp>
      <p:sp>
        <p:nvSpPr>
          <p:cNvPr id="6" name="Content Placeholder 5">
            <a:extLst>
              <a:ext uri="{FF2B5EF4-FFF2-40B4-BE49-F238E27FC236}">
                <a16:creationId xmlns:a16="http://schemas.microsoft.com/office/drawing/2014/main" id="{C0D0AC65-DE5C-456F-8406-62E025B5BB51}"/>
              </a:ext>
            </a:extLst>
          </p:cNvPr>
          <p:cNvSpPr>
            <a:spLocks noGrp="1"/>
          </p:cNvSpPr>
          <p:nvPr>
            <p:ph sz="quarter" idx="4"/>
          </p:nvPr>
        </p:nvSpPr>
        <p:spPr/>
        <p:txBody>
          <a:bodyPr/>
          <a:lstStyle/>
          <a:p>
            <a:r>
              <a:rPr lang="en-US" dirty="0"/>
              <a:t>Django Templates</a:t>
            </a:r>
          </a:p>
          <a:p>
            <a:r>
              <a:rPr lang="en-US" dirty="0"/>
              <a:t>JavaScript</a:t>
            </a:r>
          </a:p>
        </p:txBody>
      </p:sp>
      <p:sp>
        <p:nvSpPr>
          <p:cNvPr id="2" name="TextBox 1">
            <a:extLst>
              <a:ext uri="{FF2B5EF4-FFF2-40B4-BE49-F238E27FC236}">
                <a16:creationId xmlns:a16="http://schemas.microsoft.com/office/drawing/2014/main" id="{F18B9902-0CF9-48F2-817D-5EF0B8753F91}"/>
              </a:ext>
            </a:extLst>
          </p:cNvPr>
          <p:cNvSpPr txBox="1"/>
          <p:nvPr/>
        </p:nvSpPr>
        <p:spPr>
          <a:xfrm>
            <a:off x="4981786" y="900536"/>
            <a:ext cx="548640" cy="365760"/>
          </a:xfrm>
          <a:prstGeom prst="rect">
            <a:avLst/>
          </a:prstGeom>
          <a:noFill/>
        </p:spPr>
        <p:txBody>
          <a:bodyPr wrap="square" rtlCol="0">
            <a:spAutoFit/>
          </a:bodyPr>
          <a:lstStyle/>
          <a:p>
            <a:r>
              <a:rPr lang="en-US" dirty="0"/>
              <a:t>vs</a:t>
            </a:r>
          </a:p>
        </p:txBody>
      </p:sp>
    </p:spTree>
    <p:extLst>
      <p:ext uri="{BB962C8B-B14F-4D97-AF65-F5344CB8AC3E}">
        <p14:creationId xmlns:p14="http://schemas.microsoft.com/office/powerpoint/2010/main" val="29652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151-A5FF-43B7-B4CE-E64DD42B63F9}"/>
              </a:ext>
            </a:extLst>
          </p:cNvPr>
          <p:cNvSpPr>
            <a:spLocks noGrp="1"/>
          </p:cNvSpPr>
          <p:nvPr>
            <p:ph type="title"/>
          </p:nvPr>
        </p:nvSpPr>
        <p:spPr/>
        <p:txBody>
          <a:bodyPr/>
          <a:lstStyle/>
          <a:p>
            <a:r>
              <a:rPr lang="en-US" dirty="0"/>
              <a:t>{% Template tags %}</a:t>
            </a:r>
          </a:p>
        </p:txBody>
      </p:sp>
      <p:sp>
        <p:nvSpPr>
          <p:cNvPr id="3" name="Content Placeholder 2">
            <a:extLst>
              <a:ext uri="{FF2B5EF4-FFF2-40B4-BE49-F238E27FC236}">
                <a16:creationId xmlns:a16="http://schemas.microsoft.com/office/drawing/2014/main" id="{84592EB9-8655-44E9-A76B-59B03885249C}"/>
              </a:ext>
            </a:extLst>
          </p:cNvPr>
          <p:cNvSpPr>
            <a:spLocks noGrp="1"/>
          </p:cNvSpPr>
          <p:nvPr>
            <p:ph sz="half" idx="1"/>
          </p:nvPr>
        </p:nvSpPr>
        <p:spPr/>
        <p:txBody>
          <a:bodyPr/>
          <a:lstStyle/>
          <a:p>
            <a:r>
              <a:rPr lang="en-US" dirty="0">
                <a:solidFill>
                  <a:schemeClr val="tx1"/>
                </a:solidFill>
                <a:latin typeface="Courier New" panose="02070309020205020404" pitchFamily="49" charset="0"/>
                <a:cs typeface="Courier New" panose="02070309020205020404" pitchFamily="49" charset="0"/>
              </a:rPr>
              <a:t>{% if &lt;condition&gt; %} {% </a:t>
            </a:r>
            <a:r>
              <a:rPr lang="en-US" dirty="0" err="1">
                <a:solidFill>
                  <a:schemeClr val="tx1"/>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 {% else %} {% endif %}</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for &lt;</a:t>
            </a:r>
            <a:r>
              <a:rPr lang="en-US" dirty="0" err="1">
                <a:solidFill>
                  <a:schemeClr val="tx1"/>
                </a:solidFill>
                <a:latin typeface="Courier New" panose="02070309020205020404" pitchFamily="49" charset="0"/>
                <a:cs typeface="Courier New" panose="02070309020205020404" pitchFamily="49" charset="0"/>
              </a:rPr>
              <a:t>var_name</a:t>
            </a:r>
            <a:r>
              <a:rPr lang="en-US" dirty="0">
                <a:solidFill>
                  <a:schemeClr val="tx1"/>
                </a:solidFill>
                <a:latin typeface="Courier New" panose="02070309020205020404" pitchFamily="49" charset="0"/>
                <a:cs typeface="Courier New" panose="02070309020205020404" pitchFamily="49" charset="0"/>
              </a:rPr>
              <a:t>&gt; in &lt;</a:t>
            </a:r>
            <a:r>
              <a:rPr lang="en-US" dirty="0" err="1">
                <a:solidFill>
                  <a:schemeClr val="tx1"/>
                </a:solidFill>
                <a:latin typeface="Courier New" panose="02070309020205020404" pitchFamily="49" charset="0"/>
                <a:cs typeface="Courier New" panose="02070309020205020404" pitchFamily="49" charset="0"/>
              </a:rPr>
              <a:t>iterable</a:t>
            </a:r>
            <a:r>
              <a:rPr lang="en-US" dirty="0">
                <a:solidFill>
                  <a:schemeClr val="tx1"/>
                </a:solidFill>
                <a:latin typeface="Courier New" panose="02070309020205020404" pitchFamily="49" charset="0"/>
                <a:cs typeface="Courier New" panose="02070309020205020404" pitchFamily="49" charset="0"/>
              </a:rPr>
              <a:t>&gt; %} {% </a:t>
            </a:r>
            <a:r>
              <a:rPr lang="en-US" dirty="0" err="1">
                <a:solidFill>
                  <a:schemeClr val="tx1"/>
                </a:solidFill>
                <a:latin typeface="Courier New" panose="02070309020205020404" pitchFamily="49" charset="0"/>
                <a:cs typeface="Courier New" panose="02070309020205020404" pitchFamily="49" charset="0"/>
              </a:rPr>
              <a:t>endfor</a:t>
            </a:r>
            <a:r>
              <a:rPr lang="en-US" dirty="0">
                <a:solidFill>
                  <a:schemeClr val="tx1"/>
                </a:solidFill>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78300843-3EBB-4A27-8164-80AA6945A82D}"/>
              </a:ext>
            </a:extLst>
          </p:cNvPr>
          <p:cNvSpPr>
            <a:spLocks noGrp="1"/>
          </p:cNvSpPr>
          <p:nvPr>
            <p:ph sz="half" idx="2"/>
          </p:nvPr>
        </p:nvSpPr>
        <p:spPr/>
        <p:txBody>
          <a:bodyPr/>
          <a:lstStyle/>
          <a:p>
            <a:r>
              <a:rPr lang="en-US" dirty="0">
                <a:solidFill>
                  <a:schemeClr val="tx1"/>
                </a:solidFill>
                <a:latin typeface="Courier New" panose="02070309020205020404" pitchFamily="49" charset="0"/>
                <a:cs typeface="Courier New" panose="02070309020205020404" pitchFamily="49" charset="0"/>
              </a:rPr>
              <a:t>{% load &lt;</a:t>
            </a:r>
            <a:r>
              <a:rPr lang="en-US" dirty="0" err="1">
                <a:solidFill>
                  <a:schemeClr val="tx1"/>
                </a:solidFill>
                <a:latin typeface="Courier New" panose="02070309020205020404" pitchFamily="49" charset="0"/>
                <a:cs typeface="Courier New" panose="02070309020205020404" pitchFamily="49" charset="0"/>
              </a:rPr>
              <a:t>module_name</a:t>
            </a:r>
            <a:r>
              <a:rPr lang="en-US" dirty="0">
                <a:solidFill>
                  <a:schemeClr val="tx1"/>
                </a:solidFill>
                <a:latin typeface="Courier New" panose="02070309020205020404" pitchFamily="49" charset="0"/>
                <a:cs typeface="Courier New" panose="02070309020205020404" pitchFamily="49" charset="0"/>
              </a:rPr>
              <a:t>&gt; %}</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extends %}</a:t>
            </a:r>
          </a:p>
          <a:p>
            <a:r>
              <a:rPr lang="en-US" dirty="0">
                <a:solidFill>
                  <a:schemeClr val="tx1"/>
                </a:solidFill>
                <a:latin typeface="Courier New" panose="02070309020205020404" pitchFamily="49" charset="0"/>
                <a:cs typeface="Courier New" panose="02070309020205020404" pitchFamily="49" charset="0"/>
              </a:rPr>
              <a:t>{% block &lt;</a:t>
            </a:r>
            <a:r>
              <a:rPr lang="en-US" dirty="0" err="1">
                <a:solidFill>
                  <a:schemeClr val="tx1"/>
                </a:solidFill>
                <a:latin typeface="Courier New" panose="02070309020205020404" pitchFamily="49" charset="0"/>
                <a:cs typeface="Courier New" panose="02070309020205020404" pitchFamily="49" charset="0"/>
              </a:rPr>
              <a:t>block_name</a:t>
            </a:r>
            <a:r>
              <a:rPr lang="en-US" dirty="0">
                <a:solidFill>
                  <a:schemeClr val="tx1"/>
                </a:solidFill>
                <a:latin typeface="Courier New" panose="02070309020205020404" pitchFamily="49" charset="0"/>
                <a:cs typeface="Courier New" panose="02070309020205020404" pitchFamily="49" charset="0"/>
              </a:rPr>
              <a:t>&gt; %} {% </a:t>
            </a:r>
            <a:r>
              <a:rPr lang="en-US" dirty="0" err="1">
                <a:solidFill>
                  <a:schemeClr val="tx1"/>
                </a:solidFill>
                <a:latin typeface="Courier New" panose="02070309020205020404" pitchFamily="49" charset="0"/>
                <a:cs typeface="Courier New" panose="02070309020205020404" pitchFamily="49" charset="0"/>
              </a:rPr>
              <a:t>endblock</a:t>
            </a:r>
            <a:r>
              <a:rPr lang="en-US" dirty="0">
                <a:solidFill>
                  <a:schemeClr val="tx1"/>
                </a:solidFill>
                <a:latin typeface="Courier New" panose="02070309020205020404" pitchFamily="49" charset="0"/>
                <a:cs typeface="Courier New" panose="02070309020205020404" pitchFamily="49" charset="0"/>
              </a:rPr>
              <a:t> &lt;</a:t>
            </a:r>
            <a:r>
              <a:rPr lang="en-US" dirty="0" err="1">
                <a:solidFill>
                  <a:schemeClr val="tx1"/>
                </a:solidFill>
                <a:latin typeface="Courier New" panose="02070309020205020404" pitchFamily="49" charset="0"/>
                <a:cs typeface="Courier New" panose="02070309020205020404" pitchFamily="49" charset="0"/>
              </a:rPr>
              <a:t>block_name</a:t>
            </a:r>
            <a:r>
              <a:rPr lang="en-US" dirty="0">
                <a:solidFill>
                  <a:schemeClr val="tx1"/>
                </a:solidFill>
                <a:latin typeface="Courier New" panose="02070309020205020404" pitchFamily="49" charset="0"/>
                <a:cs typeface="Courier New" panose="02070309020205020404" pitchFamily="49" charset="0"/>
              </a:rPr>
              <a:t>&gt; %}</a:t>
            </a:r>
          </a:p>
        </p:txBody>
      </p:sp>
    </p:spTree>
    <p:extLst>
      <p:ext uri="{BB962C8B-B14F-4D97-AF65-F5344CB8AC3E}">
        <p14:creationId xmlns:p14="http://schemas.microsoft.com/office/powerpoint/2010/main" val="227322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30B5-1FD8-4B61-86B5-8D8054FD9A34}"/>
              </a:ext>
            </a:extLst>
          </p:cNvPr>
          <p:cNvSpPr>
            <a:spLocks noGrp="1"/>
          </p:cNvSpPr>
          <p:nvPr>
            <p:ph type="title"/>
          </p:nvPr>
        </p:nvSpPr>
        <p:spPr/>
        <p:txBody>
          <a:bodyPr/>
          <a:lstStyle/>
          <a:p>
            <a:r>
              <a:rPr lang="en-US" dirty="0"/>
              <a:t>Static files</a:t>
            </a:r>
          </a:p>
        </p:txBody>
      </p:sp>
      <p:sp>
        <p:nvSpPr>
          <p:cNvPr id="3" name="Text Placeholder 2">
            <a:extLst>
              <a:ext uri="{FF2B5EF4-FFF2-40B4-BE49-F238E27FC236}">
                <a16:creationId xmlns:a16="http://schemas.microsoft.com/office/drawing/2014/main" id="{8C24FCB9-1487-4010-9473-60F1A937F6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045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5936F5-9087-4BD8-B33B-07B93BDACCEA}"/>
              </a:ext>
            </a:extLst>
          </p:cNvPr>
          <p:cNvSpPr>
            <a:spLocks noGrp="1"/>
          </p:cNvSpPr>
          <p:nvPr>
            <p:ph type="body" idx="1"/>
          </p:nvPr>
        </p:nvSpPr>
        <p:spPr/>
        <p:txBody>
          <a:bodyPr/>
          <a:lstStyle/>
          <a:p>
            <a:r>
              <a:rPr lang="en-US" dirty="0"/>
              <a:t>Conventional Way</a:t>
            </a:r>
          </a:p>
        </p:txBody>
      </p:sp>
      <p:sp>
        <p:nvSpPr>
          <p:cNvPr id="5" name="Text Placeholder 4">
            <a:extLst>
              <a:ext uri="{FF2B5EF4-FFF2-40B4-BE49-F238E27FC236}">
                <a16:creationId xmlns:a16="http://schemas.microsoft.com/office/drawing/2014/main" id="{A1E7103D-F29B-471F-8CD3-ACB053015FC3}"/>
              </a:ext>
            </a:extLst>
          </p:cNvPr>
          <p:cNvSpPr>
            <a:spLocks noGrp="1"/>
          </p:cNvSpPr>
          <p:nvPr>
            <p:ph type="body" sz="quarter" idx="3"/>
          </p:nvPr>
        </p:nvSpPr>
        <p:spPr/>
        <p:txBody>
          <a:bodyPr/>
          <a:lstStyle/>
          <a:p>
            <a:r>
              <a:rPr lang="en-US" dirty="0"/>
              <a:t>Problems</a:t>
            </a:r>
          </a:p>
        </p:txBody>
      </p:sp>
      <p:sp>
        <p:nvSpPr>
          <p:cNvPr id="6" name="Content Placeholder 5">
            <a:extLst>
              <a:ext uri="{FF2B5EF4-FFF2-40B4-BE49-F238E27FC236}">
                <a16:creationId xmlns:a16="http://schemas.microsoft.com/office/drawing/2014/main" id="{88592E55-CE51-4BD6-86A9-D1707033C0E2}"/>
              </a:ext>
            </a:extLst>
          </p:cNvPr>
          <p:cNvSpPr>
            <a:spLocks noGrp="1"/>
          </p:cNvSpPr>
          <p:nvPr>
            <p:ph sz="quarter" idx="4"/>
          </p:nvPr>
        </p:nvSpPr>
        <p:spPr>
          <a:xfrm>
            <a:off x="5806545" y="1262062"/>
            <a:ext cx="4929188" cy="2663730"/>
          </a:xfrm>
        </p:spPr>
        <p:txBody>
          <a:bodyPr/>
          <a:lstStyle/>
          <a:p>
            <a:r>
              <a:rPr lang="en-US" dirty="0"/>
              <a:t>How will Django know which files are private (</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py</a:t>
            </a:r>
            <a:r>
              <a:rPr lang="en-US" dirty="0">
                <a:solidFill>
                  <a:schemeClr val="bg1"/>
                </a:solidFill>
                <a:latin typeface="+mj-lt"/>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yaml</a:t>
            </a:r>
            <a:r>
              <a:rPr lang="en-US" dirty="0">
                <a:solidFill>
                  <a:schemeClr val="bg1"/>
                </a:solidFill>
                <a:latin typeface="+mj-lt"/>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.html</a:t>
            </a:r>
            <a:r>
              <a:rPr lang="en-US" dirty="0"/>
              <a:t>) and which are available for everyone ( </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css</a:t>
            </a:r>
            <a:r>
              <a:rPr lang="en-US" dirty="0"/>
              <a:t>, </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js</a:t>
            </a:r>
            <a:r>
              <a:rPr lang="en-US" dirty="0"/>
              <a:t>)?</a:t>
            </a:r>
          </a:p>
          <a:p>
            <a:r>
              <a:rPr lang="en-US" dirty="0"/>
              <a:t>How does the path </a:t>
            </a:r>
            <a:r>
              <a:rPr lang="en-US" dirty="0" err="1">
                <a:solidFill>
                  <a:schemeClr val="tx1"/>
                </a:solidFill>
                <a:latin typeface="Courier New" panose="02070309020205020404" pitchFamily="49" charset="0"/>
                <a:cs typeface="Courier New" panose="02070309020205020404" pitchFamily="49" charset="0"/>
              </a:rPr>
              <a:t>css</a:t>
            </a:r>
            <a:r>
              <a:rPr lang="en-US" dirty="0">
                <a:solidFill>
                  <a:schemeClr val="tx1"/>
                </a:solidFill>
                <a:latin typeface="Courier New" panose="02070309020205020404" pitchFamily="49" charset="0"/>
                <a:cs typeface="Courier New" panose="02070309020205020404" pitchFamily="49" charset="0"/>
              </a:rPr>
              <a:t>/styles.css </a:t>
            </a:r>
            <a:r>
              <a:rPr lang="en-US" dirty="0"/>
              <a:t>fit into our </a:t>
            </a:r>
            <a:r>
              <a:rPr lang="en-US" dirty="0">
                <a:solidFill>
                  <a:schemeClr val="tx1"/>
                </a:solidFill>
                <a:latin typeface="Courier New" panose="02070309020205020404" pitchFamily="49" charset="0"/>
                <a:cs typeface="Courier New" panose="02070309020205020404" pitchFamily="49" charset="0"/>
              </a:rPr>
              <a:t>urls.py </a:t>
            </a:r>
            <a:r>
              <a:rPr lang="en-US" dirty="0"/>
              <a:t>scheme?</a:t>
            </a:r>
          </a:p>
        </p:txBody>
      </p:sp>
      <p:pic>
        <p:nvPicPr>
          <p:cNvPr id="7" name="Picture 6">
            <a:extLst>
              <a:ext uri="{FF2B5EF4-FFF2-40B4-BE49-F238E27FC236}">
                <a16:creationId xmlns:a16="http://schemas.microsoft.com/office/drawing/2014/main" id="{E786D19B-9E95-4410-B1D4-6C7350A2D2A0}"/>
              </a:ext>
            </a:extLst>
          </p:cNvPr>
          <p:cNvPicPr>
            <a:picLocks noChangeAspect="1"/>
          </p:cNvPicPr>
          <p:nvPr/>
        </p:nvPicPr>
        <p:blipFill>
          <a:blip r:embed="rId2"/>
          <a:stretch>
            <a:fillRect/>
          </a:stretch>
        </p:blipFill>
        <p:spPr>
          <a:xfrm>
            <a:off x="616243" y="1682180"/>
            <a:ext cx="1736991" cy="2243612"/>
          </a:xfrm>
          <a:prstGeom prst="rect">
            <a:avLst/>
          </a:prstGeom>
        </p:spPr>
      </p:pic>
      <p:pic>
        <p:nvPicPr>
          <p:cNvPr id="8" name="Picture 7">
            <a:extLst>
              <a:ext uri="{FF2B5EF4-FFF2-40B4-BE49-F238E27FC236}">
                <a16:creationId xmlns:a16="http://schemas.microsoft.com/office/drawing/2014/main" id="{F396541C-0D5C-427A-862A-EA263D6097A0}"/>
              </a:ext>
            </a:extLst>
          </p:cNvPr>
          <p:cNvPicPr>
            <a:picLocks noChangeAspect="1"/>
          </p:cNvPicPr>
          <p:nvPr/>
        </p:nvPicPr>
        <p:blipFill>
          <a:blip r:embed="rId3"/>
          <a:stretch>
            <a:fillRect/>
          </a:stretch>
        </p:blipFill>
        <p:spPr>
          <a:xfrm>
            <a:off x="627368" y="4493262"/>
            <a:ext cx="4914422" cy="682558"/>
          </a:xfrm>
          <a:prstGeom prst="rect">
            <a:avLst/>
          </a:prstGeom>
        </p:spPr>
      </p:pic>
    </p:spTree>
    <p:extLst>
      <p:ext uri="{BB962C8B-B14F-4D97-AF65-F5344CB8AC3E}">
        <p14:creationId xmlns:p14="http://schemas.microsoft.com/office/powerpoint/2010/main" val="40959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0C2A-02D1-447E-9818-FB6B638DF4BF}"/>
              </a:ext>
            </a:extLst>
          </p:cNvPr>
          <p:cNvSpPr>
            <a:spLocks noGrp="1"/>
          </p:cNvSpPr>
          <p:nvPr>
            <p:ph type="title"/>
          </p:nvPr>
        </p:nvSpPr>
        <p:spPr/>
        <p:txBody>
          <a:bodyPr/>
          <a:lstStyle/>
          <a:p>
            <a:r>
              <a:rPr lang="en-US" dirty="0"/>
              <a:t>What Django does</a:t>
            </a:r>
          </a:p>
        </p:txBody>
      </p:sp>
      <p:sp>
        <p:nvSpPr>
          <p:cNvPr id="3" name="Content Placeholder 2">
            <a:extLst>
              <a:ext uri="{FF2B5EF4-FFF2-40B4-BE49-F238E27FC236}">
                <a16:creationId xmlns:a16="http://schemas.microsoft.com/office/drawing/2014/main" id="{89C38397-C021-4999-9365-4598B2CAD97C}"/>
              </a:ext>
            </a:extLst>
          </p:cNvPr>
          <p:cNvSpPr>
            <a:spLocks noGrp="1"/>
          </p:cNvSpPr>
          <p:nvPr>
            <p:ph sz="half" idx="1"/>
          </p:nvPr>
        </p:nvSpPr>
        <p:spPr>
          <a:xfrm>
            <a:off x="684211" y="685800"/>
            <a:ext cx="10605204" cy="3615267"/>
          </a:xfrm>
        </p:spPr>
        <p:txBody>
          <a:bodyPr/>
          <a:lstStyle/>
          <a:p>
            <a:r>
              <a:rPr lang="en-US" dirty="0"/>
              <a:t>Externally serving files</a:t>
            </a:r>
          </a:p>
          <a:p>
            <a:endParaRPr lang="en-US" dirty="0"/>
          </a:p>
          <a:p>
            <a:pPr marL="457200" indent="-457200">
              <a:buFont typeface="+mj-lt"/>
              <a:buAutoNum type="arabicPeriod"/>
            </a:pPr>
            <a:r>
              <a:rPr lang="en-US" dirty="0"/>
              <a:t>Explicitly telling Django which files are static in </a:t>
            </a:r>
            <a:r>
              <a:rPr lang="en-US" dirty="0" err="1">
                <a:solidFill>
                  <a:schemeClr val="tx1"/>
                </a:solidFill>
                <a:latin typeface="Courier New" panose="02070309020205020404" pitchFamily="49" charset="0"/>
                <a:cs typeface="Courier New" panose="02070309020205020404" pitchFamily="49" charset="0"/>
              </a:rPr>
              <a:t>settings.STATICFILES_DIRS</a:t>
            </a:r>
            <a:endParaRPr lang="en-US" dirty="0">
              <a:solidFill>
                <a:schemeClr val="tx1"/>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Bundling all those static files together into a static folder called </a:t>
            </a:r>
            <a:r>
              <a:rPr lang="en-US" dirty="0">
                <a:solidFill>
                  <a:schemeClr val="tx1"/>
                </a:solidFill>
                <a:latin typeface="Courier New" panose="02070309020205020404" pitchFamily="49" charset="0"/>
                <a:cs typeface="Courier New" panose="02070309020205020404" pitchFamily="49" charset="0"/>
              </a:rPr>
              <a:t>STATIC_ROOT</a:t>
            </a:r>
          </a:p>
          <a:p>
            <a:pPr marL="457200" indent="-457200">
              <a:buFont typeface="+mj-lt"/>
              <a:buAutoNum type="arabicPeriod"/>
            </a:pPr>
            <a:r>
              <a:rPr lang="en-US" dirty="0"/>
              <a:t>Adding them to our </a:t>
            </a:r>
            <a:r>
              <a:rPr lang="en-US" dirty="0">
                <a:solidFill>
                  <a:schemeClr val="tx1"/>
                </a:solidFill>
                <a:latin typeface="Courier New" panose="02070309020205020404" pitchFamily="49" charset="0"/>
                <a:cs typeface="Courier New" panose="02070309020205020404" pitchFamily="49" charset="0"/>
              </a:rPr>
              <a:t>urls.py </a:t>
            </a:r>
            <a:r>
              <a:rPr lang="en-US" dirty="0">
                <a:latin typeface="+mj-lt"/>
                <a:cs typeface="Courier New" panose="02070309020205020404" pitchFamily="49" charset="0"/>
              </a:rPr>
              <a:t>in an extension called </a:t>
            </a:r>
            <a:r>
              <a:rPr lang="en-US" dirty="0">
                <a:solidFill>
                  <a:schemeClr val="tx1"/>
                </a:solidFill>
                <a:latin typeface="Courier New" panose="02070309020205020404" pitchFamily="49" charset="0"/>
                <a:cs typeface="Courier New" panose="02070309020205020404" pitchFamily="49" charset="0"/>
              </a:rPr>
              <a:t>STATIC_URL</a:t>
            </a:r>
          </a:p>
          <a:p>
            <a:r>
              <a:rPr lang="en-US" dirty="0">
                <a:solidFill>
                  <a:schemeClr val="tx1"/>
                </a:solidFill>
                <a:latin typeface="Courier New" panose="02070309020205020404" pitchFamily="49" charset="0"/>
                <a:cs typeface="Courier New" panose="02070309020205020404" pitchFamily="49" charset="0"/>
              </a:rPr>
              <a:t>python manage.py </a:t>
            </a:r>
            <a:r>
              <a:rPr lang="en-US" dirty="0" err="1">
                <a:solidFill>
                  <a:schemeClr val="tx1"/>
                </a:solidFill>
                <a:latin typeface="Courier New" panose="02070309020205020404" pitchFamily="49" charset="0"/>
                <a:cs typeface="Courier New" panose="02070309020205020404" pitchFamily="49" charset="0"/>
              </a:rPr>
              <a:t>collectstatic</a:t>
            </a:r>
            <a:endParaRPr lang="en-US" dirty="0">
              <a:solidFill>
                <a:schemeClr val="tx1"/>
              </a:solidFill>
              <a:latin typeface="Courier New" panose="02070309020205020404" pitchFamily="49" charset="0"/>
              <a:cs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6DCB004A-92E2-4FF8-B74D-98C53B300F71}"/>
              </a:ext>
            </a:extLst>
          </p:cNvPr>
          <p:cNvPicPr>
            <a:picLocks noChangeAspect="1"/>
          </p:cNvPicPr>
          <p:nvPr/>
        </p:nvPicPr>
        <p:blipFill>
          <a:blip r:embed="rId2"/>
          <a:stretch>
            <a:fillRect/>
          </a:stretch>
        </p:blipFill>
        <p:spPr>
          <a:xfrm>
            <a:off x="0" y="77661"/>
            <a:ext cx="10828095" cy="421874"/>
          </a:xfrm>
          <a:prstGeom prst="rect">
            <a:avLst/>
          </a:prstGeom>
        </p:spPr>
      </p:pic>
    </p:spTree>
    <p:extLst>
      <p:ext uri="{BB962C8B-B14F-4D97-AF65-F5344CB8AC3E}">
        <p14:creationId xmlns:p14="http://schemas.microsoft.com/office/powerpoint/2010/main" val="42554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1763-BF66-4B58-89C6-5E409FAA8C5F}"/>
              </a:ext>
            </a:extLst>
          </p:cNvPr>
          <p:cNvSpPr>
            <a:spLocks noGrp="1"/>
          </p:cNvSpPr>
          <p:nvPr>
            <p:ph type="title"/>
          </p:nvPr>
        </p:nvSpPr>
        <p:spPr/>
        <p:txBody>
          <a:bodyPr/>
          <a:lstStyle/>
          <a:p>
            <a:r>
              <a:rPr lang="en-US" dirty="0"/>
              <a:t>Static files in </a:t>
            </a:r>
            <a:r>
              <a:rPr lang="en-US" dirty="0">
                <a:latin typeface="Courier New" panose="02070309020205020404" pitchFamily="49" charset="0"/>
                <a:cs typeface="Courier New" panose="02070309020205020404" pitchFamily="49" charset="0"/>
              </a:rPr>
              <a:t>settings.py</a:t>
            </a:r>
          </a:p>
        </p:txBody>
      </p:sp>
      <p:pic>
        <p:nvPicPr>
          <p:cNvPr id="4" name="Content Placeholder 3">
            <a:extLst>
              <a:ext uri="{FF2B5EF4-FFF2-40B4-BE49-F238E27FC236}">
                <a16:creationId xmlns:a16="http://schemas.microsoft.com/office/drawing/2014/main" id="{29BAB6DB-B0B6-449F-811A-8DE838776489}"/>
              </a:ext>
            </a:extLst>
          </p:cNvPr>
          <p:cNvPicPr>
            <a:picLocks noGrp="1" noChangeAspect="1"/>
          </p:cNvPicPr>
          <p:nvPr>
            <p:ph idx="1"/>
          </p:nvPr>
        </p:nvPicPr>
        <p:blipFill>
          <a:blip r:embed="rId2"/>
          <a:stretch>
            <a:fillRect/>
          </a:stretch>
        </p:blipFill>
        <p:spPr>
          <a:xfrm>
            <a:off x="943483" y="2181841"/>
            <a:ext cx="4773812" cy="2494317"/>
          </a:xfrm>
          <a:prstGeom prst="rect">
            <a:avLst/>
          </a:prstGeom>
        </p:spPr>
      </p:pic>
      <p:pic>
        <p:nvPicPr>
          <p:cNvPr id="5" name="Picture 4">
            <a:extLst>
              <a:ext uri="{FF2B5EF4-FFF2-40B4-BE49-F238E27FC236}">
                <a16:creationId xmlns:a16="http://schemas.microsoft.com/office/drawing/2014/main" id="{405A0FA2-9EB4-409D-B7B3-B5E0D91A63CF}"/>
              </a:ext>
            </a:extLst>
          </p:cNvPr>
          <p:cNvPicPr>
            <a:picLocks noChangeAspect="1"/>
          </p:cNvPicPr>
          <p:nvPr/>
        </p:nvPicPr>
        <p:blipFill>
          <a:blip r:embed="rId3"/>
          <a:stretch>
            <a:fillRect/>
          </a:stretch>
        </p:blipFill>
        <p:spPr>
          <a:xfrm>
            <a:off x="8782725" y="365798"/>
            <a:ext cx="2372056" cy="5077534"/>
          </a:xfrm>
          <a:prstGeom prst="rect">
            <a:avLst/>
          </a:prstGeom>
        </p:spPr>
      </p:pic>
      <p:cxnSp>
        <p:nvCxnSpPr>
          <p:cNvPr id="7" name="Straight Arrow Connector 6">
            <a:extLst>
              <a:ext uri="{FF2B5EF4-FFF2-40B4-BE49-F238E27FC236}">
                <a16:creationId xmlns:a16="http://schemas.microsoft.com/office/drawing/2014/main" id="{2DE97CB1-8A51-405C-8034-70F5130C918F}"/>
              </a:ext>
            </a:extLst>
          </p:cNvPr>
          <p:cNvCxnSpPr>
            <a:cxnSpLocks/>
          </p:cNvCxnSpPr>
          <p:nvPr/>
        </p:nvCxnSpPr>
        <p:spPr>
          <a:xfrm flipV="1">
            <a:off x="5311588" y="863601"/>
            <a:ext cx="3550024" cy="324242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C6A95D8A-A436-49CE-A04A-077BA006B033}"/>
              </a:ext>
            </a:extLst>
          </p:cNvPr>
          <p:cNvCxnSpPr>
            <a:cxnSpLocks/>
          </p:cNvCxnSpPr>
          <p:nvPr/>
        </p:nvCxnSpPr>
        <p:spPr>
          <a:xfrm>
            <a:off x="3684494" y="3428999"/>
            <a:ext cx="5098231" cy="1"/>
          </a:xfrm>
          <a:prstGeom prst="straightConnector1">
            <a:avLst/>
          </a:prstGeom>
          <a:ln w="76200">
            <a:solidFill>
              <a:schemeClr val="accent6"/>
            </a:solidFill>
            <a:tailEnd type="triangle"/>
          </a:ln>
        </p:spPr>
        <p:style>
          <a:lnRef idx="3">
            <a:schemeClr val="accent3"/>
          </a:lnRef>
          <a:fillRef idx="0">
            <a:schemeClr val="accent3"/>
          </a:fillRef>
          <a:effectRef idx="2">
            <a:schemeClr val="accent3"/>
          </a:effectRef>
          <a:fontRef idx="minor">
            <a:schemeClr val="tx1"/>
          </a:fontRef>
        </p:style>
      </p:cxnSp>
      <p:pic>
        <p:nvPicPr>
          <p:cNvPr id="11" name="Picture 10">
            <a:extLst>
              <a:ext uri="{FF2B5EF4-FFF2-40B4-BE49-F238E27FC236}">
                <a16:creationId xmlns:a16="http://schemas.microsoft.com/office/drawing/2014/main" id="{6E1E4F42-8C06-4A8A-AF99-BE281DF19831}"/>
              </a:ext>
            </a:extLst>
          </p:cNvPr>
          <p:cNvPicPr>
            <a:picLocks noChangeAspect="1"/>
          </p:cNvPicPr>
          <p:nvPr/>
        </p:nvPicPr>
        <p:blipFill>
          <a:blip r:embed="rId4"/>
          <a:stretch>
            <a:fillRect/>
          </a:stretch>
        </p:blipFill>
        <p:spPr>
          <a:xfrm>
            <a:off x="594473" y="714853"/>
            <a:ext cx="7374705" cy="297493"/>
          </a:xfrm>
          <a:prstGeom prst="rect">
            <a:avLst/>
          </a:prstGeom>
        </p:spPr>
      </p:pic>
      <p:cxnSp>
        <p:nvCxnSpPr>
          <p:cNvPr id="14" name="Straight Arrow Connector 13">
            <a:extLst>
              <a:ext uri="{FF2B5EF4-FFF2-40B4-BE49-F238E27FC236}">
                <a16:creationId xmlns:a16="http://schemas.microsoft.com/office/drawing/2014/main" id="{DC332186-9838-4AFC-98C4-DDC00CFEF9AA}"/>
              </a:ext>
            </a:extLst>
          </p:cNvPr>
          <p:cNvCxnSpPr>
            <a:cxnSpLocks/>
            <a:endCxn id="11" idx="2"/>
          </p:cNvCxnSpPr>
          <p:nvPr/>
        </p:nvCxnSpPr>
        <p:spPr>
          <a:xfrm flipV="1">
            <a:off x="2870947" y="1012346"/>
            <a:ext cx="1410879" cy="1358322"/>
          </a:xfrm>
          <a:prstGeom prst="straightConnector1">
            <a:avLst/>
          </a:prstGeom>
          <a:ln w="76200">
            <a:solidFill>
              <a:schemeClr val="tx1">
                <a:lumMod val="85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405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7B18-C0B3-4028-830E-20C0BAB1E3EE}"/>
              </a:ext>
            </a:extLst>
          </p:cNvPr>
          <p:cNvSpPr>
            <a:spLocks noGrp="1"/>
          </p:cNvSpPr>
          <p:nvPr>
            <p:ph type="title"/>
          </p:nvPr>
        </p:nvSpPr>
        <p:spPr/>
        <p:txBody>
          <a:bodyPr>
            <a:normAutofit/>
          </a:bodyPr>
          <a:lstStyle/>
          <a:p>
            <a:pPr marL="285750" lvl="0" indent="-285750">
              <a:spcBef>
                <a:spcPct val="20000"/>
              </a:spcBef>
              <a:spcAft>
                <a:spcPts val="600"/>
              </a:spcAft>
            </a:pPr>
            <a:r>
              <a:rPr lang="en-US" cap="none" dirty="0">
                <a:ln>
                  <a:noFill/>
                </a:ln>
                <a:solidFill>
                  <a:prstClr val="white"/>
                </a:solidFill>
                <a:latin typeface="Courier New" panose="02070309020205020404" pitchFamily="49" charset="0"/>
                <a:ea typeface="+mn-ea"/>
                <a:cs typeface="Courier New" panose="02070309020205020404" pitchFamily="49" charset="0"/>
              </a:rPr>
              <a:t>python manage.py </a:t>
            </a:r>
            <a:r>
              <a:rPr lang="en-US" cap="none" dirty="0" err="1">
                <a:ln>
                  <a:noFill/>
                </a:ln>
                <a:solidFill>
                  <a:prstClr val="white"/>
                </a:solidFill>
                <a:latin typeface="Courier New" panose="02070309020205020404" pitchFamily="49" charset="0"/>
                <a:ea typeface="+mn-ea"/>
                <a:cs typeface="Courier New" panose="02070309020205020404" pitchFamily="49" charset="0"/>
              </a:rPr>
              <a:t>collectstatic</a:t>
            </a:r>
            <a:endParaRPr lang="en-US" sz="5400" dirty="0"/>
          </a:p>
        </p:txBody>
      </p:sp>
      <p:sp>
        <p:nvSpPr>
          <p:cNvPr id="3" name="Content Placeholder 2">
            <a:extLst>
              <a:ext uri="{FF2B5EF4-FFF2-40B4-BE49-F238E27FC236}">
                <a16:creationId xmlns:a16="http://schemas.microsoft.com/office/drawing/2014/main" id="{DA387D6E-694C-45CB-82C1-CA20DB054680}"/>
              </a:ext>
            </a:extLst>
          </p:cNvPr>
          <p:cNvSpPr>
            <a:spLocks noGrp="1"/>
          </p:cNvSpPr>
          <p:nvPr>
            <p:ph idx="1"/>
          </p:nvPr>
        </p:nvSpPr>
        <p:spPr/>
        <p:txBody>
          <a:bodyPr/>
          <a:lstStyle/>
          <a:p>
            <a:r>
              <a:rPr lang="en-US" dirty="0"/>
              <a:t>Look inside every path in </a:t>
            </a:r>
            <a:r>
              <a:rPr lang="en-US" dirty="0">
                <a:solidFill>
                  <a:schemeClr val="tx1"/>
                </a:solidFill>
                <a:latin typeface="Courier New" panose="02070309020205020404" pitchFamily="49" charset="0"/>
                <a:cs typeface="Courier New" panose="02070309020205020404" pitchFamily="49" charset="0"/>
              </a:rPr>
              <a:t>STATICFILES_DIRS</a:t>
            </a:r>
            <a:endParaRPr lang="en-US" dirty="0"/>
          </a:p>
          <a:p>
            <a:r>
              <a:rPr lang="en-US" dirty="0"/>
              <a:t>Copy every single file into </a:t>
            </a:r>
            <a:r>
              <a:rPr lang="en-US" dirty="0">
                <a:solidFill>
                  <a:schemeClr val="tx1"/>
                </a:solidFill>
                <a:latin typeface="Courier New" panose="02070309020205020404" pitchFamily="49" charset="0"/>
                <a:cs typeface="Courier New" panose="02070309020205020404" pitchFamily="49" charset="0"/>
              </a:rPr>
              <a:t>STATIC_ROOT</a:t>
            </a:r>
          </a:p>
          <a:p>
            <a:r>
              <a:rPr lang="en-US" dirty="0"/>
              <a:t>Give them additional ID’s so that there is no conflict</a:t>
            </a:r>
          </a:p>
          <a:p>
            <a:endParaRPr lang="en-US" dirty="0"/>
          </a:p>
          <a:p>
            <a:r>
              <a:rPr lang="en-US" dirty="0"/>
              <a:t>We may later reference them with </a:t>
            </a:r>
            <a:r>
              <a:rPr lang="en-US" dirty="0" err="1">
                <a:solidFill>
                  <a:schemeClr val="tx1"/>
                </a:solidFill>
                <a:latin typeface="Courier New" panose="02070309020205020404" pitchFamily="49" charset="0"/>
                <a:cs typeface="Courier New" panose="02070309020205020404" pitchFamily="49" charset="0"/>
              </a:rPr>
              <a:t>href</a:t>
            </a:r>
            <a:r>
              <a:rPr lang="en-US" dirty="0">
                <a:solidFill>
                  <a:schemeClr val="tx1"/>
                </a:solidFill>
                <a:latin typeface="Courier New" panose="02070309020205020404" pitchFamily="49" charset="0"/>
                <a:cs typeface="Courier New" panose="02070309020205020404" pitchFamily="49" charset="0"/>
              </a:rPr>
              <a:t>="/static/&lt;</a:t>
            </a:r>
            <a:r>
              <a:rPr lang="en-US" dirty="0" err="1">
                <a:solidFill>
                  <a:schemeClr val="tx1"/>
                </a:solidFill>
                <a:latin typeface="Courier New" panose="02070309020205020404" pitchFamily="49" charset="0"/>
                <a:cs typeface="Courier New" panose="02070309020205020404" pitchFamily="49" charset="0"/>
              </a:rPr>
              <a:t>file_path_with_ID</a:t>
            </a:r>
            <a:r>
              <a:rPr lang="en-US" dirty="0">
                <a:solidFill>
                  <a:schemeClr val="tx1"/>
                </a:solidFill>
                <a:latin typeface="Courier New" panose="02070309020205020404" pitchFamily="49" charset="0"/>
                <a:cs typeface="Courier New" panose="02070309020205020404" pitchFamily="49" charset="0"/>
              </a:rPr>
              <a:t>&gt;”</a:t>
            </a:r>
          </a:p>
          <a:p>
            <a:r>
              <a:rPr lang="en-US" dirty="0"/>
              <a:t>Or, more simply, with </a:t>
            </a:r>
            <a:br>
              <a:rPr lang="en-US" dirty="0"/>
            </a:br>
            <a:r>
              <a:rPr lang="en-US" dirty="0" err="1">
                <a:solidFill>
                  <a:schemeClr val="tx1"/>
                </a:solidFill>
                <a:latin typeface="Courier New" panose="02070309020205020404" pitchFamily="49" charset="0"/>
                <a:cs typeface="Courier New" panose="02070309020205020404" pitchFamily="49" charset="0"/>
              </a:rPr>
              <a:t>href</a:t>
            </a:r>
            <a:r>
              <a:rPr lang="en-US" dirty="0">
                <a:solidFill>
                  <a:schemeClr val="tx1"/>
                </a:solidFill>
                <a:latin typeface="Courier New" panose="02070309020205020404" pitchFamily="49" charset="0"/>
                <a:cs typeface="Courier New" panose="02070309020205020404" pitchFamily="49" charset="0"/>
              </a:rPr>
              <a:t>=“{% static ‘&lt;</a:t>
            </a:r>
            <a:r>
              <a:rPr lang="en-US" dirty="0" err="1">
                <a:solidFill>
                  <a:schemeClr val="tx1"/>
                </a:solidFill>
                <a:latin typeface="Courier New" panose="02070309020205020404" pitchFamily="49" charset="0"/>
                <a:cs typeface="Courier New" panose="02070309020205020404" pitchFamily="49" charset="0"/>
              </a:rPr>
              <a:t>file_path_original_name</a:t>
            </a:r>
            <a:r>
              <a:rPr lang="en-US" dirty="0">
                <a:solidFill>
                  <a:schemeClr val="tx1"/>
                </a:solidFill>
                <a:latin typeface="Courier New" panose="02070309020205020404" pitchFamily="49" charset="0"/>
                <a:cs typeface="Courier New" panose="02070309020205020404" pitchFamily="49" charset="0"/>
              </a:rPr>
              <a:t>&gt;’ %}”</a:t>
            </a:r>
          </a:p>
        </p:txBody>
      </p:sp>
    </p:spTree>
    <p:extLst>
      <p:ext uri="{BB962C8B-B14F-4D97-AF65-F5344CB8AC3E}">
        <p14:creationId xmlns:p14="http://schemas.microsoft.com/office/powerpoint/2010/main" val="12591909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829</TotalTime>
  <Words>648</Words>
  <Application>Microsoft Office PowerPoint</Application>
  <PresentationFormat>Widescreen</PresentationFormat>
  <Paragraphs>50</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Courier New</vt:lpstr>
      <vt:lpstr>Wingdings 3</vt:lpstr>
      <vt:lpstr>Slice</vt:lpstr>
      <vt:lpstr>Template Views</vt:lpstr>
      <vt:lpstr>PowerPoint Presentation</vt:lpstr>
      <vt:lpstr>{% Template tags %}</vt:lpstr>
      <vt:lpstr>Static files</vt:lpstr>
      <vt:lpstr>PowerPoint Presentation</vt:lpstr>
      <vt:lpstr>What Django does</vt:lpstr>
      <vt:lpstr>Static files in settings.py</vt:lpstr>
      <vt:lpstr>python manage.py collectstatic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Etienne</dc:title>
  <dc:creator>Ortega Flores Jose Etienne</dc:creator>
  <cp:lastModifiedBy>Ortega Flores Jose Etienne</cp:lastModifiedBy>
  <cp:revision>413</cp:revision>
  <dcterms:created xsi:type="dcterms:W3CDTF">2020-05-24T04:03:01Z</dcterms:created>
  <dcterms:modified xsi:type="dcterms:W3CDTF">2020-06-23T06:50:12Z</dcterms:modified>
</cp:coreProperties>
</file>