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8" r:id="rId4"/>
    <p:sldId id="266" r:id="rId5"/>
    <p:sldId id="265" r:id="rId6"/>
    <p:sldId id="282" r:id="rId7"/>
    <p:sldId id="283" r:id="rId8"/>
    <p:sldId id="267" r:id="rId9"/>
    <p:sldId id="284" r:id="rId10"/>
    <p:sldId id="285" r:id="rId11"/>
    <p:sldId id="268" r:id="rId12"/>
    <p:sldId id="286" r:id="rId13"/>
    <p:sldId id="287" r:id="rId14"/>
    <p:sldId id="288" r:id="rId15"/>
    <p:sldId id="269" r:id="rId16"/>
    <p:sldId id="289" r:id="rId17"/>
    <p:sldId id="290" r:id="rId18"/>
    <p:sldId id="291" r:id="rId19"/>
    <p:sldId id="260" r:id="rId20"/>
    <p:sldId id="292" r:id="rId21"/>
    <p:sldId id="293" r:id="rId22"/>
    <p:sldId id="294" r:id="rId23"/>
    <p:sldId id="261" r:id="rId24"/>
    <p:sldId id="263" r:id="rId25"/>
    <p:sldId id="295" r:id="rId26"/>
    <p:sldId id="296" r:id="rId27"/>
    <p:sldId id="297" r:id="rId28"/>
    <p:sldId id="280" r:id="rId29"/>
    <p:sldId id="272" r:id="rId30"/>
    <p:sldId id="273" r:id="rId31"/>
    <p:sldId id="274" r:id="rId32"/>
    <p:sldId id="275" r:id="rId33"/>
    <p:sldId id="278" r:id="rId34"/>
    <p:sldId id="279" r:id="rId35"/>
    <p:sldId id="276" r:id="rId36"/>
    <p:sldId id="277" r:id="rId37"/>
    <p:sldId id="27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9FD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8" autoAdjust="0"/>
    <p:restoredTop sz="94660"/>
  </p:normalViewPr>
  <p:slideViewPr>
    <p:cSldViewPr snapToGrid="0">
      <p:cViewPr>
        <p:scale>
          <a:sx n="100" d="100"/>
          <a:sy n="100" d="100"/>
        </p:scale>
        <p:origin x="6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05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8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85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3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41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05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1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4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3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9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B4A6-AC7D-4528-9CC2-4A06AB88324E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C45A-569D-42C9-A3B0-F9E1C945C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959595"/>
            <a:ext cx="12192000" cy="1712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030612"/>
            <a:ext cx="12192000" cy="15616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500" dirty="0" smtClean="0"/>
              <a:t>청년 맞춤형 온라인 취업지원사업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400" dirty="0" err="1" smtClean="0"/>
              <a:t>잡아바</a:t>
            </a:r>
            <a:r>
              <a:rPr lang="ko-KR" altLang="en-US" sz="2400" dirty="0" smtClean="0"/>
              <a:t> 청년 센터 홈페이지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497482" y="5859261"/>
            <a:ext cx="542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dirty="0" smtClean="0"/>
              <a:t>2</a:t>
            </a:r>
            <a:r>
              <a:rPr lang="ko-KR" altLang="en-US" dirty="0" smtClean="0"/>
              <a:t>조 프로젝트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조원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어도하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김희석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김민철</a:t>
            </a:r>
            <a:r>
              <a:rPr lang="en-US" altLang="ko-KR" dirty="0" smtClean="0"/>
              <a:t> </a:t>
            </a:r>
            <a:r>
              <a:rPr lang="ko-KR" altLang="en-US" dirty="0" smtClean="0"/>
              <a:t>김도훈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유성진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권영남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8581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(Job Link </a:t>
            </a:r>
            <a:r>
              <a:rPr lang="en-US" altLang="ko-KR" sz="3000" dirty="0" smtClean="0"/>
              <a:t>Page 3 / 3)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취업 연계 서비스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취업진로검사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▶ 취업진로검사 개요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취업진로에</a:t>
            </a:r>
            <a:r>
              <a:rPr lang="ko-KR" altLang="en-US" sz="1200" dirty="0" smtClean="0">
                <a:solidFill>
                  <a:schemeClr val="tx1"/>
                </a:solidFill>
              </a:rPr>
              <a:t>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설명글</a:t>
            </a:r>
            <a:r>
              <a:rPr lang="ko-KR" altLang="en-US" sz="1200" dirty="0" smtClean="0">
                <a:solidFill>
                  <a:schemeClr val="tx1"/>
                </a:solidFill>
              </a:rPr>
              <a:t>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err="1">
                <a:solidFill>
                  <a:schemeClr val="tx1"/>
                </a:solidFill>
              </a:rPr>
              <a:t>워크넷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진로검사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링크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워크넷과</a:t>
            </a:r>
            <a:r>
              <a:rPr lang="ko-KR" altLang="en-US" sz="1200" dirty="0" smtClean="0">
                <a:solidFill>
                  <a:schemeClr val="tx1"/>
                </a:solidFill>
              </a:rPr>
              <a:t> 연계하여 화면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링크를 걸거나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페이지를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자기소개서 컨설팅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 멘토링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</a:t>
            </a:r>
            <a:r>
              <a:rPr lang="ko-KR" altLang="en-US" sz="1200" dirty="0" smtClean="0">
                <a:solidFill>
                  <a:schemeClr val="tx1"/>
                </a:solidFill>
              </a:rPr>
              <a:t>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4" y="289477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진로검사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자소컨설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372726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취업멘토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35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21379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취업 멘토링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취업 멘토링 개요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게시글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5" name="TextBox 24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924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</a:t>
            </a:r>
            <a:r>
              <a:rPr lang="en-US" altLang="ko-KR" sz="3000" dirty="0" smtClean="0"/>
              <a:t>Board 1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Q&amp;A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FAQ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&amp; 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146468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자유게시판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853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</a:t>
            </a:r>
            <a:r>
              <a:rPr lang="en-US" altLang="ko-KR" sz="3000" dirty="0" smtClean="0"/>
              <a:t>Board 2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Q&amp;A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FAQ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&amp; 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76174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자료실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05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</a:t>
            </a:r>
            <a:r>
              <a:rPr lang="en-US" altLang="ko-KR" sz="3000" dirty="0" smtClean="0"/>
              <a:t>Board 3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Q&amp;A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FAQ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&amp; 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75212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Q &amp; A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865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</a:t>
            </a:r>
            <a:r>
              <a:rPr lang="en-US" altLang="ko-KR" sz="3000" dirty="0" smtClean="0"/>
              <a:t>Board 4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9767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자유게시판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모든 이용자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자료실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및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청년지원</a:t>
            </a:r>
            <a:r>
              <a:rPr lang="ko-KR" altLang="en-US" sz="1200" dirty="0" smtClean="0">
                <a:solidFill>
                  <a:schemeClr val="tx1"/>
                </a:solidFill>
              </a:rPr>
              <a:t> 관련 자료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첨부파일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Q&amp;A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질문 및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FAQ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자주 묻는 질문 리스트 작성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2" y="289477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200" dirty="0" smtClean="0"/>
          </a:p>
          <a:p>
            <a:pPr algn="ctr"/>
            <a:r>
              <a:rPr lang="ko-KR" altLang="en-US" sz="1400" dirty="0" smtClean="0"/>
              <a:t>자유게시판</a:t>
            </a:r>
            <a:endParaRPr lang="en-US" altLang="ko-KR" sz="1400" dirty="0" smtClean="0"/>
          </a:p>
          <a:p>
            <a:pPr algn="ctr"/>
            <a:endParaRPr lang="en-US" altLang="ko-KR" sz="2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자 료 실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Q  &amp;  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  A  Q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691215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F A Q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11921" y="44140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11921" y="482334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211921" y="3584128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211921" y="400979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11921" y="523108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73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</a:t>
            </a:r>
            <a:r>
              <a:rPr lang="en-US" altLang="ko-KR" sz="3000" dirty="0" smtClean="0"/>
              <a:t>Page 1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학습현황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수강 중인 과목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smtClean="0"/>
              <a:t>관심 있는 과목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1476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6908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</a:t>
            </a:r>
            <a:r>
              <a:rPr lang="en-US" altLang="ko-KR" sz="3000" dirty="0" smtClean="0"/>
              <a:t>Page 2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학습후기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err="1" smtClean="0"/>
              <a:t>한줄평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9221" y="3859806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271499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199221" y="4694730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199221" y="5088526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</a:t>
            </a:r>
            <a:r>
              <a:rPr lang="en-US" altLang="ko-KR" sz="3000" dirty="0" smtClean="0"/>
              <a:t>Page 3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맞춤교육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키워드 입력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2199221" y="3802656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3250397" y="3410334"/>
            <a:ext cx="912028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61321" y="3802656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99221" y="4398809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61321" y="4398809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99221" y="4982528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61321" y="4982528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(My </a:t>
            </a:r>
            <a:r>
              <a:rPr lang="en-US" altLang="ko-KR" sz="3000" dirty="0" smtClean="0"/>
              <a:t>Page 4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학습현황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6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▶ 수강 중인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과목을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관심 있는 과목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설정한 관심 있는 과목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해당 강의로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학습후기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수강한 과목 후기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맞춤교육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본인이 설정한 키워드 기준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맞춤 강의 추천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정보수정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개인정보 및 여러 정보들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학습현황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학습후기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맞춤교육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123503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정보수정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정보수정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62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120233" y="3446598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74328" y="3446598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아 이 디</a:t>
            </a:r>
            <a:endParaRPr lang="ko-KR" alt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174328" y="3773431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비밀번호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74328" y="4104414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이     </a:t>
            </a:r>
            <a:r>
              <a:rPr lang="ko-KR" altLang="en-US" sz="1100" dirty="0" err="1" smtClean="0"/>
              <a:t>름</a:t>
            </a:r>
            <a:endParaRPr lang="ko-KR" altLang="en-US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174328" y="4435951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이 메 일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174327" y="4759410"/>
            <a:ext cx="76174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주    소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3120233" y="3770057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120233" y="4104414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3120233" y="4441083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120233" y="4770259"/>
            <a:ext cx="4743450" cy="2718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685773" y="5207316"/>
            <a:ext cx="519379" cy="2616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수 정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0233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</a:t>
            </a:r>
            <a:r>
              <a:rPr lang="en-US" altLang="ko-KR" sz="3000" dirty="0" smtClean="0"/>
              <a:t>1 / 5)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교육정보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전체 교육 일정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커리큘럼</a:t>
            </a:r>
            <a:endParaRPr lang="en-US" altLang="ko-KR" sz="1500" dirty="0" smtClean="0"/>
          </a:p>
          <a:p>
            <a:endParaRPr lang="en-US" altLang="ko-KR" sz="1500" dirty="0"/>
          </a:p>
          <a:p>
            <a:r>
              <a:rPr lang="ko-KR" altLang="en-US" sz="1500" dirty="0" smtClean="0"/>
              <a:t>주요 행사 안내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과목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190749" y="3691899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sp>
        <p:nvSpPr>
          <p:cNvPr id="33" name="직사각형 32"/>
          <p:cNvSpPr/>
          <p:nvPr/>
        </p:nvSpPr>
        <p:spPr>
          <a:xfrm>
            <a:off x="2190749" y="4130550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190749" y="4596429"/>
            <a:ext cx="5695950" cy="1694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2324099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724274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124449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524624" y="5106417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8" name="TextBox 27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453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사이트맵</a:t>
            </a:r>
            <a:endParaRPr lang="en-US" altLang="ko-KR" sz="3000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2447736"/>
            <a:ext cx="761153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</a:t>
            </a:r>
            <a:r>
              <a:rPr lang="en-US" altLang="ko-KR" sz="3000" dirty="0" smtClean="0"/>
              <a:t>2 / 5)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나의강의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강의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157863" y="4083000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2157864" y="3695988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8" name="TextBox 27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157862" y="4968477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2157863" y="4581465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2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</a:t>
            </a:r>
            <a:r>
              <a:rPr lang="en-US" altLang="ko-KR" sz="3000" dirty="0" smtClean="0"/>
              <a:t>3 / 5)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인기과정</a:t>
            </a:r>
            <a:endParaRPr lang="en-US" altLang="ko-KR" sz="15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8" name="TextBox 27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강의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43" name="직사각형 42"/>
          <p:cNvSpPr/>
          <p:nvPr/>
        </p:nvSpPr>
        <p:spPr>
          <a:xfrm>
            <a:off x="2157863" y="4083000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157864" y="3695988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57862" y="4968477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57863" y="4581465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9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</a:t>
            </a:r>
            <a:r>
              <a:rPr lang="en-US" altLang="ko-KR" sz="3000" dirty="0" smtClean="0"/>
              <a:t>4 / 5)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- </a:t>
            </a:r>
            <a:r>
              <a:rPr lang="ko-KR" altLang="en-US" sz="1500" dirty="0" smtClean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rgbClr val="00B050"/>
                </a:solidFill>
              </a:rPr>
              <a:t>  Body</a:t>
            </a:r>
            <a:r>
              <a:rPr lang="ko-KR" altLang="en-US" sz="1500" dirty="0" smtClean="0">
                <a:solidFill>
                  <a:schemeClr val="tx1"/>
                </a:solidFill>
              </a:rPr>
              <a:t>에 화면 출력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온라인 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과정검색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과정 검색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교육정보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교육정보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</a:t>
            </a:r>
            <a:r>
              <a:rPr lang="ko-KR" altLang="en-US" sz="1200" dirty="0">
                <a:solidFill>
                  <a:schemeClr val="tx1"/>
                </a:solidFill>
              </a:rPr>
              <a:t>교육 일정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커리큘럼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</a:t>
            </a:r>
            <a:r>
              <a:rPr lang="ko-KR" altLang="en-US" sz="1200" dirty="0">
                <a:solidFill>
                  <a:schemeClr val="tx1"/>
                </a:solidFill>
              </a:rPr>
              <a:t>행사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과목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리스트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각종 과목별 리스트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이동 기능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배너별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 따로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관심 있는 과목 설정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나의강의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현재 수강 중인 강의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4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인기과정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수 많은 순서대로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5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1500" b="1" dirty="0" err="1" smtClean="0">
                <a:solidFill>
                  <a:schemeClr val="tx1"/>
                </a:solidFill>
              </a:rPr>
              <a:t>추천과정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키워드를 입력하면 강의 추천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추천과정</a:t>
            </a:r>
            <a:endParaRPr lang="en-US" altLang="ko-KR" sz="15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grpSp>
        <p:nvGrpSpPr>
          <p:cNvPr id="27" name="그룹 26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8" name="TextBox 27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057400" y="3381375"/>
            <a:ext cx="5990441" cy="2169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강의 리스트</a:t>
            </a:r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en-US" altLang="ko-KR" sz="1500" dirty="0" smtClean="0"/>
          </a:p>
          <a:p>
            <a:endParaRPr lang="en-US" altLang="ko-KR" sz="1500" dirty="0"/>
          </a:p>
          <a:p>
            <a:endParaRPr lang="ko-KR" altLang="en-US" sz="1500" dirty="0"/>
          </a:p>
        </p:txBody>
      </p:sp>
      <p:sp>
        <p:nvSpPr>
          <p:cNvPr id="43" name="직사각형 42"/>
          <p:cNvSpPr/>
          <p:nvPr/>
        </p:nvSpPr>
        <p:spPr>
          <a:xfrm>
            <a:off x="2157863" y="4083000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157864" y="3695988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157862" y="4968477"/>
            <a:ext cx="5814561" cy="406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2157863" y="4581465"/>
            <a:ext cx="1257301" cy="3023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4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(Edu Page </a:t>
            </a:r>
            <a:r>
              <a:rPr lang="en-US" altLang="ko-KR" sz="3000" dirty="0" smtClean="0"/>
              <a:t>5 / 5)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45680" y="1493178"/>
            <a:ext cx="995365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 smtClean="0"/>
              <a:t>과정검색</a:t>
            </a:r>
            <a:endParaRPr lang="en-US" altLang="ko-KR" sz="15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</a:t>
            </a:r>
            <a:r>
              <a:rPr lang="ko-KR" altLang="en-US" sz="1500" dirty="0" smtClean="0">
                <a:solidFill>
                  <a:schemeClr val="tx1"/>
                </a:solidFill>
              </a:rPr>
              <a:t>출력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6</a:t>
            </a:r>
            <a:r>
              <a:rPr lang="en-US" altLang="ko-KR" sz="1500" b="1" dirty="0" smtClean="0">
                <a:solidFill>
                  <a:schemeClr val="tx1"/>
                </a:solidFill>
              </a:rPr>
              <a:t>. Q&amp;A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공간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교육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내용 문의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강사와 교육생 간의 대화 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및 댓글 기능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학습자료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학습자료란에 필요 자료 게시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 파일 업로드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수정 기능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 파일 다운로드 기능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※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콘텐츠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취업준비과정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취업준비</a:t>
            </a:r>
            <a:r>
              <a:rPr lang="en-US" altLang="ko-KR" sz="1200" dirty="0" smtClean="0">
                <a:solidFill>
                  <a:schemeClr val="tx1"/>
                </a:solidFill>
              </a:rPr>
              <a:t>, NCS, </a:t>
            </a:r>
            <a:r>
              <a:rPr lang="ko-KR" altLang="en-US" sz="1200" dirty="0" smtClean="0">
                <a:solidFill>
                  <a:schemeClr val="tx1"/>
                </a:solidFill>
              </a:rPr>
              <a:t>직장 적응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인적성</a:t>
            </a:r>
            <a:r>
              <a:rPr lang="ko-KR" altLang="en-US" sz="1200" dirty="0" smtClean="0">
                <a:solidFill>
                  <a:schemeClr val="tx1"/>
                </a:solidFill>
              </a:rPr>
              <a:t> 검사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외국어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영어</a:t>
            </a:r>
            <a:r>
              <a:rPr lang="en-US" altLang="ko-KR" sz="1200" dirty="0" smtClean="0">
                <a:solidFill>
                  <a:schemeClr val="tx1"/>
                </a:solidFill>
              </a:rPr>
              <a:t>(TOEIC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), </a:t>
            </a:r>
            <a:r>
              <a:rPr lang="ko-KR" altLang="en-US" sz="1200" dirty="0" smtClean="0">
                <a:solidFill>
                  <a:schemeClr val="tx1"/>
                </a:solidFill>
              </a:rPr>
              <a:t>일본어</a:t>
            </a:r>
            <a:r>
              <a:rPr lang="en-US" altLang="ko-KR" sz="1200" dirty="0" smtClean="0">
                <a:solidFill>
                  <a:schemeClr val="tx1"/>
                </a:solidFill>
              </a:rPr>
              <a:t>(JLPT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),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중국어</a:t>
            </a:r>
            <a:r>
              <a:rPr lang="en-US" altLang="ko-KR" sz="1200" dirty="0" smtClean="0">
                <a:solidFill>
                  <a:schemeClr val="tx1"/>
                </a:solidFill>
              </a:rPr>
              <a:t>(HSK </a:t>
            </a:r>
            <a:r>
              <a:rPr lang="ko-KR" altLang="en-US" sz="1200" dirty="0" smtClean="0">
                <a:solidFill>
                  <a:schemeClr val="tx1"/>
                </a:solidFill>
              </a:rPr>
              <a:t>등</a:t>
            </a:r>
            <a:r>
              <a:rPr lang="en-US" altLang="ko-KR" sz="1200" dirty="0" smtClean="0">
                <a:solidFill>
                  <a:schemeClr val="tx1"/>
                </a:solidFill>
              </a:rPr>
              <a:t>)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어학 시험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자격증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전문 자격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전산 자격 과정 구분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대학 및 직업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계고별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맞춤형 특화 과정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endParaRPr lang="en-US" altLang="ko-KR" sz="5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자격증 취득 이벤트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수료 동기부여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이벤트 등 진행</a:t>
            </a:r>
            <a:endParaRPr lang="en-US" altLang="ko-KR" sz="1200" b="1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00219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Q&amp;A</a:t>
            </a:r>
            <a:r>
              <a:rPr lang="ko-KR" altLang="en-US" sz="1500" dirty="0" smtClean="0"/>
              <a:t>공간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교육 내용 문의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500" dirty="0" smtClean="0"/>
              <a:t>학습자료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200274" y="4767814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81793" y="2894776"/>
            <a:ext cx="1107996" cy="37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교육정보</a:t>
            </a:r>
            <a:endParaRPr lang="en-US" altLang="ko-KR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581793" y="37107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인기과정</a:t>
            </a:r>
            <a:endParaRPr lang="en-US" altLang="ko-KR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581793" y="41203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추천과정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581793" y="4529903"/>
            <a:ext cx="1107996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700" dirty="0" smtClean="0"/>
              <a:t>Q&amp;A</a:t>
            </a:r>
            <a:r>
              <a:rPr lang="ko-KR" altLang="en-US" sz="1700" dirty="0" smtClean="0"/>
              <a:t>공간</a:t>
            </a:r>
            <a:endParaRPr lang="en-US" altLang="ko-KR" sz="1700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495300" y="2818578"/>
            <a:ext cx="1276350" cy="21487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나의강의</a:t>
            </a:r>
            <a:endParaRPr lang="en-US" altLang="ko-KR" dirty="0" smtClean="0"/>
          </a:p>
        </p:txBody>
      </p:sp>
      <p:grpSp>
        <p:nvGrpSpPr>
          <p:cNvPr id="22" name="그룹 21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7" name="TextBox 26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86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</a:t>
            </a:r>
            <a:r>
              <a:rPr lang="en-US" altLang="ko-KR" sz="3000" dirty="0" smtClean="0"/>
              <a:t>1 / 4</a:t>
            </a:r>
            <a:r>
              <a:rPr lang="en-US" altLang="ko-KR" sz="3000" dirty="0" smtClean="0"/>
              <a:t>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216918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권한 </a:t>
            </a:r>
            <a:r>
              <a:rPr lang="ko-KR" altLang="en-US" sz="1500" dirty="0" smtClean="0"/>
              <a:t>관리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최고 관리자</a:t>
            </a:r>
            <a:r>
              <a:rPr lang="en-US" altLang="ko-KR" sz="1500" dirty="0" smtClean="0"/>
              <a:t>)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운영자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500" dirty="0" smtClean="0"/>
              <a:t>하위 운영자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소속 운영자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48588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27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</a:t>
            </a:r>
            <a:r>
              <a:rPr lang="en-US" altLang="ko-KR" sz="3000" dirty="0" smtClean="0"/>
              <a:t>2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021433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회원 관리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교육생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199221" y="4428946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199221" y="4777206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080999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199221" y="513665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</a:t>
            </a:r>
            <a:r>
              <a:rPr lang="en-US" altLang="ko-KR" sz="3000" dirty="0" smtClean="0"/>
              <a:t>3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40615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교육과정 관리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199221" y="3602631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761321" y="3602631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199221" y="4244973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3761321" y="4244973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199221" y="4887315"/>
            <a:ext cx="142027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761321" y="4887315"/>
            <a:ext cx="4144429" cy="49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2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(Manager </a:t>
            </a:r>
            <a:r>
              <a:rPr lang="en-US" altLang="ko-KR" sz="3000" dirty="0" smtClean="0"/>
              <a:t>4 / 4)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b="1" dirty="0" smtClean="0">
                <a:solidFill>
                  <a:schemeClr val="tx1"/>
                </a:solidFill>
              </a:rPr>
              <a:t>관리자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로그인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컨설턴트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하위 관리자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계정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 운영자에게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지정된 강의 업로드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/ </a:t>
            </a:r>
            <a:r>
              <a:rPr lang="ko-KR" altLang="en-US" sz="1200" dirty="0" smtClean="0">
                <a:solidFill>
                  <a:schemeClr val="tx1"/>
                </a:solidFill>
              </a:rPr>
              <a:t>시험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과제 제출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관리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관리 등 권한 부여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회원관리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학교별 담당자가 회원 관리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그룹별 이메일 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SMS </a:t>
            </a:r>
            <a:r>
              <a:rPr lang="ko-KR" altLang="en-US" sz="1200" dirty="0" smtClean="0">
                <a:solidFill>
                  <a:schemeClr val="tx1"/>
                </a:solidFill>
              </a:rPr>
              <a:t>발송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그룹 </a:t>
            </a:r>
            <a:r>
              <a:rPr lang="ko-KR" altLang="en-US" sz="1200" dirty="0" smtClean="0">
                <a:solidFill>
                  <a:schemeClr val="tx1"/>
                </a:solidFill>
              </a:rPr>
              <a:t>수강 기능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학습 독려 기능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교육 과정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전체 교육 일정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커리큘럼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주요 행사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안내 등 직접 입력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교육 과정 변경이 가능한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직접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입력형태로</a:t>
            </a:r>
            <a:r>
              <a:rPr lang="ko-KR" altLang="en-US" sz="1200" dirty="0" smtClean="0">
                <a:solidFill>
                  <a:schemeClr val="tx1"/>
                </a:solidFill>
              </a:rPr>
              <a:t> 지원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4.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홈페이지 관리</a:t>
            </a:r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팝업 및 배너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사이트 노출 위치 등 조정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권한 부여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카테고리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관리 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r>
              <a:rPr lang="en-US" altLang="ko-KR" sz="1200" dirty="0" smtClean="0">
                <a:solidFill>
                  <a:schemeClr val="tx1"/>
                </a:solidFill>
              </a:rPr>
              <a:t>, FAQ </a:t>
            </a:r>
            <a:r>
              <a:rPr lang="ko-KR" altLang="en-US" sz="1200" dirty="0" smtClean="0">
                <a:solidFill>
                  <a:schemeClr val="tx1"/>
                </a:solidFill>
              </a:rPr>
              <a:t>등 사이트 이용 안내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관련 설정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사이트명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하단 주소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회원가입 상태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설정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강의실 안내 문구 등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8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 그 인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회원관리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3" y="371392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교육과정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12350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홈페이지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7629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406154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홈페이지 관리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팝업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smtClean="0"/>
              <a:t>배너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199221" y="373598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1476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6" name="TextBox 25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90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요구사항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30880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기능 정의서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76134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(Main Page)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50"/>
                </a:solidFill>
              </a:rPr>
              <a:t>Body</a:t>
            </a: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0009" y="2755505"/>
            <a:ext cx="7968185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메인 슬라이드 배너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sz="1500" dirty="0"/>
          </a:p>
        </p:txBody>
      </p:sp>
      <p:sp>
        <p:nvSpPr>
          <p:cNvPr id="16" name="TextBox 15"/>
          <p:cNvSpPr txBox="1"/>
          <p:nvPr/>
        </p:nvSpPr>
        <p:spPr>
          <a:xfrm>
            <a:off x="430009" y="4422380"/>
            <a:ext cx="7968185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서브 슬라이드 배너</a:t>
            </a:r>
            <a:endParaRPr lang="en-US" altLang="ko-KR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430010" y="5022455"/>
            <a:ext cx="3958634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/>
          </a:p>
          <a:p>
            <a:pPr algn="ctr"/>
            <a:r>
              <a:rPr lang="ko-KR" altLang="en-US" dirty="0" smtClean="0"/>
              <a:t>공지사항 배너</a:t>
            </a:r>
            <a:endParaRPr lang="en-US" altLang="ko-KR" dirty="0" smtClean="0"/>
          </a:p>
          <a:p>
            <a:pPr algn="ctr"/>
            <a:endParaRPr lang="en-US" altLang="ko-KR" sz="70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tx1"/>
                </a:solidFill>
              </a:rPr>
              <a:t>[1]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F0"/>
                </a:solidFill>
              </a:rPr>
              <a:t>Header, Footer </a:t>
            </a:r>
            <a:r>
              <a:rPr lang="ko-KR" altLang="en-US" sz="1200" dirty="0" smtClean="0">
                <a:solidFill>
                  <a:schemeClr val="tx1"/>
                </a:solidFill>
              </a:rPr>
              <a:t>고정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 smtClean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[2]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Body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부분 페이지 별로 변경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500" dirty="0">
              <a:solidFill>
                <a:schemeClr val="tx1"/>
              </a:solidFill>
            </a:endParaRPr>
          </a:p>
          <a:p>
            <a:r>
              <a:rPr lang="en-US" altLang="ko-KR" sz="1200" b="1" dirty="0" smtClean="0">
                <a:solidFill>
                  <a:schemeClr val="tx1"/>
                </a:solidFill>
              </a:rPr>
              <a:t>[3]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잡아바</a:t>
            </a:r>
            <a:r>
              <a:rPr lang="ko-KR" altLang="en-US" sz="1200" dirty="0" smtClean="0">
                <a:solidFill>
                  <a:schemeClr val="tx1"/>
                </a:solidFill>
              </a:rPr>
              <a:t> 홈페이지와 비슷하게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푸른색 계열 디자인 적용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로고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클릭 시 홈페이지로 이동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팝업창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설명 등 필요한 내용 게시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내비게이션 메뉴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각 </a:t>
            </a:r>
            <a:r>
              <a:rPr lang="ko-KR" altLang="en-US" sz="1200" dirty="0" smtClean="0">
                <a:solidFill>
                  <a:schemeClr val="tx1"/>
                </a:solidFill>
              </a:rPr>
              <a:t>항목 클릭 시 </a:t>
            </a:r>
            <a:r>
              <a:rPr lang="en-US" altLang="ko-KR" sz="1200" dirty="0" smtClean="0">
                <a:solidFill>
                  <a:schemeClr val="tx1"/>
                </a:solidFill>
              </a:rPr>
              <a:t>Body </a:t>
            </a:r>
            <a:r>
              <a:rPr lang="ko-KR" altLang="en-US" sz="1200" dirty="0" smtClean="0">
                <a:solidFill>
                  <a:schemeClr val="tx1"/>
                </a:solidFill>
              </a:rPr>
              <a:t>변경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드롭다운</a:t>
            </a:r>
            <a:r>
              <a:rPr lang="ko-KR" altLang="en-US" sz="1200" dirty="0" smtClean="0">
                <a:solidFill>
                  <a:schemeClr val="tx1"/>
                </a:solidFill>
              </a:rPr>
              <a:t> 형태로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회원가입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일반회원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관리자 구분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메인 슬라이드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광고 및 정보 노출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서브 슬라이드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강의 바로 가기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공지사항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 출력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공지사항 게시판과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연동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빅데이터 시각화 배너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빅데이터 시각화 자료 출력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4464844" y="5022455"/>
            <a:ext cx="3933349" cy="5847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700" dirty="0" smtClean="0"/>
          </a:p>
          <a:p>
            <a:pPr algn="ctr"/>
            <a:r>
              <a:rPr lang="ko-KR" altLang="en-US" dirty="0" smtClean="0"/>
              <a:t>빅데이터 시각화 배너</a:t>
            </a:r>
            <a:endParaRPr lang="en-US" altLang="ko-KR" dirty="0" smtClean="0"/>
          </a:p>
          <a:p>
            <a:pPr algn="ctr"/>
            <a:endParaRPr lang="en-US" altLang="ko-KR" sz="700" dirty="0" smtClean="0"/>
          </a:p>
        </p:txBody>
      </p:sp>
      <p:grpSp>
        <p:nvGrpSpPr>
          <p:cNvPr id="21" name="그룹 20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2" name="TextBox 21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6950" y="2977955"/>
            <a:ext cx="1228725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err="1" smtClean="0"/>
              <a:t>팝업창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706378" y="1735107"/>
            <a:ext cx="205196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내비게이션 메뉴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9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정책 정의서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25244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일정표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69731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검수용</a:t>
            </a:r>
            <a:r>
              <a:rPr lang="ko-KR" altLang="en-US" sz="3000" dirty="0" smtClean="0"/>
              <a:t> 체크리스트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20710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클래스 다이어그램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10514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시퀀스 다이어그램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9690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용어사전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326120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/>
              <a:t>ERD</a:t>
            </a:r>
            <a:endParaRPr lang="en-US" altLang="ko-KR" sz="3000" dirty="0" smtClean="0"/>
          </a:p>
        </p:txBody>
      </p:sp>
    </p:spTree>
    <p:extLst>
      <p:ext uri="{BB962C8B-B14F-4D97-AF65-F5344CB8AC3E}">
        <p14:creationId xmlns:p14="http://schemas.microsoft.com/office/powerpoint/2010/main" val="64176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/>
              <a:t>유스케이스</a:t>
            </a:r>
            <a:endParaRPr lang="en-US" altLang="ko-KR" sz="3000" dirty="0" smtClean="0"/>
          </a:p>
        </p:txBody>
      </p:sp>
      <p:grpSp>
        <p:nvGrpSpPr>
          <p:cNvPr id="263" name="그룹 262"/>
          <p:cNvGrpSpPr/>
          <p:nvPr/>
        </p:nvGrpSpPr>
        <p:grpSpPr>
          <a:xfrm>
            <a:off x="551042" y="832570"/>
            <a:ext cx="11113702" cy="5770393"/>
            <a:chOff x="170042" y="756370"/>
            <a:chExt cx="11113702" cy="5770393"/>
          </a:xfrm>
        </p:grpSpPr>
        <p:grpSp>
          <p:nvGrpSpPr>
            <p:cNvPr id="104" name="그룹 103"/>
            <p:cNvGrpSpPr/>
            <p:nvPr/>
          </p:nvGrpSpPr>
          <p:grpSpPr>
            <a:xfrm>
              <a:off x="4428829" y="3150744"/>
              <a:ext cx="761747" cy="1083788"/>
              <a:chOff x="311374" y="1401700"/>
              <a:chExt cx="1605068" cy="2283640"/>
            </a:xfrm>
          </p:grpSpPr>
          <p:sp>
            <p:nvSpPr>
              <p:cNvPr id="105" name="타원 104"/>
              <p:cNvSpPr/>
              <p:nvPr/>
            </p:nvSpPr>
            <p:spPr>
              <a:xfrm>
                <a:off x="914401" y="1401700"/>
                <a:ext cx="399011" cy="399011"/>
              </a:xfrm>
              <a:prstGeom prst="ellipse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6" name="직선 연결선 105"/>
              <p:cNvCxnSpPr/>
              <p:nvPr/>
            </p:nvCxnSpPr>
            <p:spPr>
              <a:xfrm>
                <a:off x="698270" y="1942027"/>
                <a:ext cx="8312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/>
              <p:cNvCxnSpPr>
                <a:stCxn id="105" idx="4"/>
              </p:cNvCxnSpPr>
              <p:nvPr/>
            </p:nvCxnSpPr>
            <p:spPr>
              <a:xfrm flipH="1">
                <a:off x="1113906" y="1800711"/>
                <a:ext cx="1" cy="6515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 flipH="1">
                <a:off x="698270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1113906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/>
              <p:cNvSpPr txBox="1"/>
              <p:nvPr/>
            </p:nvSpPr>
            <p:spPr>
              <a:xfrm>
                <a:off x="311374" y="3004402"/>
                <a:ext cx="1605068" cy="680938"/>
              </a:xfrm>
              <a:prstGeom prst="rect">
                <a:avLst/>
              </a:prstGeom>
              <a:solidFill>
                <a:srgbClr val="00B0F0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교육생</a:t>
                </a:r>
                <a:endParaRPr lang="en-US" altLang="ko-KR" sz="15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1" name="그룹 110"/>
            <p:cNvGrpSpPr/>
            <p:nvPr/>
          </p:nvGrpSpPr>
          <p:grpSpPr>
            <a:xfrm>
              <a:off x="1674722" y="1893934"/>
              <a:ext cx="761747" cy="1083788"/>
              <a:chOff x="311373" y="1401700"/>
              <a:chExt cx="1605068" cy="2283640"/>
            </a:xfrm>
          </p:grpSpPr>
          <p:sp>
            <p:nvSpPr>
              <p:cNvPr id="112" name="타원 111"/>
              <p:cNvSpPr/>
              <p:nvPr/>
            </p:nvSpPr>
            <p:spPr>
              <a:xfrm>
                <a:off x="914401" y="1401700"/>
                <a:ext cx="399011" cy="399011"/>
              </a:xfrm>
              <a:prstGeom prst="ellipse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3" name="직선 연결선 112"/>
              <p:cNvCxnSpPr/>
              <p:nvPr/>
            </p:nvCxnSpPr>
            <p:spPr>
              <a:xfrm>
                <a:off x="698270" y="1942027"/>
                <a:ext cx="8312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/>
              <p:cNvCxnSpPr>
                <a:stCxn id="112" idx="4"/>
              </p:cNvCxnSpPr>
              <p:nvPr/>
            </p:nvCxnSpPr>
            <p:spPr>
              <a:xfrm flipH="1">
                <a:off x="1113906" y="1800711"/>
                <a:ext cx="1" cy="6515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/>
              <p:cNvCxnSpPr/>
              <p:nvPr/>
            </p:nvCxnSpPr>
            <p:spPr>
              <a:xfrm flipH="1">
                <a:off x="698270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>
              <a:xfrm>
                <a:off x="1113906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/>
              <p:cNvSpPr txBox="1"/>
              <p:nvPr/>
            </p:nvSpPr>
            <p:spPr>
              <a:xfrm>
                <a:off x="311373" y="3004402"/>
                <a:ext cx="1605068" cy="680938"/>
              </a:xfrm>
              <a:prstGeom prst="rect">
                <a:avLst/>
              </a:prstGeom>
              <a:solidFill>
                <a:srgbClr val="00B0F0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사용자</a:t>
                </a:r>
                <a:endParaRPr lang="en-US" altLang="ko-KR" sz="15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8" name="그룹 117"/>
            <p:cNvGrpSpPr/>
            <p:nvPr/>
          </p:nvGrpSpPr>
          <p:grpSpPr>
            <a:xfrm>
              <a:off x="737832" y="5081235"/>
              <a:ext cx="1213794" cy="1083788"/>
              <a:chOff x="-164878" y="1401700"/>
              <a:chExt cx="2557573" cy="2283640"/>
            </a:xfrm>
          </p:grpSpPr>
          <p:sp>
            <p:nvSpPr>
              <p:cNvPr id="119" name="타원 118"/>
              <p:cNvSpPr/>
              <p:nvPr/>
            </p:nvSpPr>
            <p:spPr>
              <a:xfrm>
                <a:off x="914401" y="1401700"/>
                <a:ext cx="399011" cy="399011"/>
              </a:xfrm>
              <a:prstGeom prst="ellipse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0" name="직선 연결선 119"/>
              <p:cNvCxnSpPr/>
              <p:nvPr/>
            </p:nvCxnSpPr>
            <p:spPr>
              <a:xfrm>
                <a:off x="698270" y="1942027"/>
                <a:ext cx="8312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>
                <a:stCxn id="119" idx="4"/>
              </p:cNvCxnSpPr>
              <p:nvPr/>
            </p:nvCxnSpPr>
            <p:spPr>
              <a:xfrm flipH="1">
                <a:off x="1113906" y="1800711"/>
                <a:ext cx="1" cy="6515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>
              <a:xfrm flipH="1">
                <a:off x="698270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>
              <a:xfrm>
                <a:off x="1113906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-164878" y="3004402"/>
                <a:ext cx="2557573" cy="680938"/>
              </a:xfrm>
              <a:prstGeom prst="rect">
                <a:avLst/>
              </a:prstGeom>
              <a:solidFill>
                <a:srgbClr val="00B0F0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최고 관리자</a:t>
                </a:r>
                <a:endParaRPr lang="en-US" altLang="ko-KR" sz="15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그룹 124"/>
            <p:cNvGrpSpPr/>
            <p:nvPr/>
          </p:nvGrpSpPr>
          <p:grpSpPr>
            <a:xfrm>
              <a:off x="8199639" y="3369473"/>
              <a:ext cx="1213794" cy="1083788"/>
              <a:chOff x="-164873" y="1401700"/>
              <a:chExt cx="2557573" cy="2283640"/>
            </a:xfrm>
          </p:grpSpPr>
          <p:sp>
            <p:nvSpPr>
              <p:cNvPr id="126" name="타원 125"/>
              <p:cNvSpPr/>
              <p:nvPr/>
            </p:nvSpPr>
            <p:spPr>
              <a:xfrm>
                <a:off x="914401" y="1401700"/>
                <a:ext cx="399011" cy="399011"/>
              </a:xfrm>
              <a:prstGeom prst="ellipse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7" name="직선 연결선 126"/>
              <p:cNvCxnSpPr/>
              <p:nvPr/>
            </p:nvCxnSpPr>
            <p:spPr>
              <a:xfrm>
                <a:off x="698270" y="1942027"/>
                <a:ext cx="8312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/>
              <p:cNvCxnSpPr>
                <a:stCxn id="126" idx="4"/>
              </p:cNvCxnSpPr>
              <p:nvPr/>
            </p:nvCxnSpPr>
            <p:spPr>
              <a:xfrm flipH="1">
                <a:off x="1113906" y="1800711"/>
                <a:ext cx="1" cy="6515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 flipH="1">
                <a:off x="698270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연결선 129"/>
              <p:cNvCxnSpPr/>
              <p:nvPr/>
            </p:nvCxnSpPr>
            <p:spPr>
              <a:xfrm>
                <a:off x="1113906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/>
              <p:cNvSpPr txBox="1"/>
              <p:nvPr/>
            </p:nvSpPr>
            <p:spPr>
              <a:xfrm>
                <a:off x="-164873" y="3004402"/>
                <a:ext cx="2557573" cy="680938"/>
              </a:xfrm>
              <a:prstGeom prst="rect">
                <a:avLst/>
              </a:prstGeom>
              <a:solidFill>
                <a:srgbClr val="00B0F0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소속 운영자</a:t>
                </a:r>
                <a:endParaRPr lang="en-US" altLang="ko-KR" sz="1500" dirty="0" smtClean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5428980" y="4758834"/>
              <a:ext cx="761747" cy="1083788"/>
              <a:chOff x="311373" y="1401700"/>
              <a:chExt cx="1605068" cy="2283640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914401" y="1401700"/>
                <a:ext cx="399011" cy="399011"/>
              </a:xfrm>
              <a:prstGeom prst="ellipse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4" name="직선 연결선 133"/>
              <p:cNvCxnSpPr/>
              <p:nvPr/>
            </p:nvCxnSpPr>
            <p:spPr>
              <a:xfrm>
                <a:off x="698270" y="1942027"/>
                <a:ext cx="8312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>
                <a:stCxn id="133" idx="4"/>
              </p:cNvCxnSpPr>
              <p:nvPr/>
            </p:nvCxnSpPr>
            <p:spPr>
              <a:xfrm flipH="1">
                <a:off x="1113906" y="1800711"/>
                <a:ext cx="1" cy="6515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/>
              <p:cNvCxnSpPr/>
              <p:nvPr/>
            </p:nvCxnSpPr>
            <p:spPr>
              <a:xfrm flipH="1">
                <a:off x="698270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/>
              <p:cNvCxnSpPr/>
              <p:nvPr/>
            </p:nvCxnSpPr>
            <p:spPr>
              <a:xfrm>
                <a:off x="1113906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311373" y="3004402"/>
                <a:ext cx="1605068" cy="680938"/>
              </a:xfrm>
              <a:prstGeom prst="rect">
                <a:avLst/>
              </a:prstGeom>
              <a:solidFill>
                <a:srgbClr val="00B0F0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운영자</a:t>
                </a:r>
                <a:endParaRPr lang="en-US" altLang="ko-KR" sz="15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7" name="타원 36"/>
            <p:cNvSpPr/>
            <p:nvPr/>
          </p:nvSpPr>
          <p:spPr>
            <a:xfrm>
              <a:off x="170042" y="1220585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 smtClean="0">
                  <a:solidFill>
                    <a:schemeClr val="tx1"/>
                  </a:solidFill>
                </a:rPr>
                <a:t>로그인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50999" y="759651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로그아웃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타원 165"/>
            <p:cNvSpPr/>
            <p:nvPr/>
          </p:nvSpPr>
          <p:spPr>
            <a:xfrm>
              <a:off x="2106476" y="756370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회원가입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67" name="타원 166"/>
            <p:cNvSpPr/>
            <p:nvPr/>
          </p:nvSpPr>
          <p:spPr>
            <a:xfrm>
              <a:off x="2986454" y="1220081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정보수정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grpSp>
          <p:nvGrpSpPr>
            <p:cNvPr id="168" name="그룹 167"/>
            <p:cNvGrpSpPr/>
            <p:nvPr/>
          </p:nvGrpSpPr>
          <p:grpSpPr>
            <a:xfrm>
              <a:off x="8199639" y="1893934"/>
              <a:ext cx="1213794" cy="1083788"/>
              <a:chOff x="-164877" y="1401700"/>
              <a:chExt cx="2557573" cy="2283640"/>
            </a:xfrm>
          </p:grpSpPr>
          <p:sp>
            <p:nvSpPr>
              <p:cNvPr id="169" name="타원 168"/>
              <p:cNvSpPr/>
              <p:nvPr/>
            </p:nvSpPr>
            <p:spPr>
              <a:xfrm>
                <a:off x="914401" y="1401700"/>
                <a:ext cx="399011" cy="399011"/>
              </a:xfrm>
              <a:prstGeom prst="ellipse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0" name="직선 연결선 169"/>
              <p:cNvCxnSpPr/>
              <p:nvPr/>
            </p:nvCxnSpPr>
            <p:spPr>
              <a:xfrm>
                <a:off x="698270" y="1942027"/>
                <a:ext cx="83127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/>
              <p:cNvCxnSpPr>
                <a:stCxn id="169" idx="4"/>
              </p:cNvCxnSpPr>
              <p:nvPr/>
            </p:nvCxnSpPr>
            <p:spPr>
              <a:xfrm flipH="1">
                <a:off x="1113906" y="1800711"/>
                <a:ext cx="1" cy="6515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698270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1113906" y="2452251"/>
                <a:ext cx="415636" cy="41563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TextBox 173"/>
              <p:cNvSpPr txBox="1"/>
              <p:nvPr/>
            </p:nvSpPr>
            <p:spPr>
              <a:xfrm>
                <a:off x="-164877" y="3004402"/>
                <a:ext cx="2557573" cy="680938"/>
              </a:xfrm>
              <a:prstGeom prst="rect">
                <a:avLst/>
              </a:prstGeom>
              <a:solidFill>
                <a:srgbClr val="00B0F0"/>
              </a:solidFill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500" dirty="0" smtClean="0">
                    <a:solidFill>
                      <a:schemeClr val="bg1"/>
                    </a:solidFill>
                  </a:rPr>
                  <a:t>과정 운영자</a:t>
                </a:r>
                <a:endParaRPr lang="en-US" altLang="ko-KR" sz="1500" dirty="0" smtClean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5" name="타원 174"/>
            <p:cNvSpPr/>
            <p:nvPr/>
          </p:nvSpPr>
          <p:spPr>
            <a:xfrm>
              <a:off x="5769991" y="3334274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강의 신청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76" name="타원 175"/>
            <p:cNvSpPr/>
            <p:nvPr/>
          </p:nvSpPr>
          <p:spPr>
            <a:xfrm>
              <a:off x="6322689" y="1372967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강의 관리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7277384" y="917176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시험 관리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78" name="타원 177"/>
            <p:cNvSpPr/>
            <p:nvPr/>
          </p:nvSpPr>
          <p:spPr>
            <a:xfrm>
              <a:off x="8325869" y="761210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과제 관리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79" name="타원 178"/>
            <p:cNvSpPr/>
            <p:nvPr/>
          </p:nvSpPr>
          <p:spPr>
            <a:xfrm>
              <a:off x="9374354" y="916930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제출 관리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10329049" y="1372967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게시판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9978275" y="3543026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dirty="0" smtClean="0">
                  <a:solidFill>
                    <a:schemeClr val="tx1"/>
                  </a:solidFill>
                </a:rPr>
                <a:t>소속 관리</a:t>
              </a:r>
              <a:endParaRPr lang="ko-KR" altLang="en-US" sz="1300" b="1" dirty="0">
                <a:solidFill>
                  <a:schemeClr val="tx1"/>
                </a:solidFill>
              </a:endParaRPr>
            </a:p>
          </p:txBody>
        </p:sp>
        <p:sp>
          <p:nvSpPr>
            <p:cNvPr id="182" name="타원 181"/>
            <p:cNvSpPr/>
            <p:nvPr/>
          </p:nvSpPr>
          <p:spPr>
            <a:xfrm>
              <a:off x="2178367" y="6003440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운영자 권한    부여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4657902" y="6003439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교육생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타원 183"/>
            <p:cNvSpPr/>
            <p:nvPr/>
          </p:nvSpPr>
          <p:spPr>
            <a:xfrm>
              <a:off x="6007109" y="6014458"/>
              <a:ext cx="954695" cy="5123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</a:rPr>
                <a:t>운영자 관리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7649870">
              <a:off x="2922572" y="2634022"/>
              <a:ext cx="224106" cy="22637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9" name="직선 연결선 188"/>
            <p:cNvCxnSpPr>
              <a:stCxn id="185" idx="3"/>
            </p:cNvCxnSpPr>
            <p:nvPr/>
          </p:nvCxnSpPr>
          <p:spPr>
            <a:xfrm>
              <a:off x="3137892" y="2793540"/>
              <a:ext cx="1310734" cy="629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이등변 삼각형 189"/>
            <p:cNvSpPr/>
            <p:nvPr/>
          </p:nvSpPr>
          <p:spPr>
            <a:xfrm rot="16200000">
              <a:off x="2986454" y="2094068"/>
              <a:ext cx="224106" cy="22637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2" name="직선 연결선 191"/>
            <p:cNvCxnSpPr>
              <a:stCxn id="190" idx="3"/>
            </p:cNvCxnSpPr>
            <p:nvPr/>
          </p:nvCxnSpPr>
          <p:spPr>
            <a:xfrm>
              <a:off x="3211692" y="2207253"/>
              <a:ext cx="5114177" cy="97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/>
            <p:cNvCxnSpPr>
              <a:endCxn id="195" idx="3"/>
            </p:cNvCxnSpPr>
            <p:nvPr/>
          </p:nvCxnSpPr>
          <p:spPr>
            <a:xfrm flipH="1" flipV="1">
              <a:off x="3205762" y="2479322"/>
              <a:ext cx="5120108" cy="9877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이등변 삼각형 194"/>
            <p:cNvSpPr/>
            <p:nvPr/>
          </p:nvSpPr>
          <p:spPr>
            <a:xfrm rot="17024261">
              <a:off x="2983762" y="2339258"/>
              <a:ext cx="224106" cy="22637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9" name="직선 연결선 198"/>
            <p:cNvCxnSpPr/>
            <p:nvPr/>
          </p:nvCxnSpPr>
          <p:spPr>
            <a:xfrm flipH="1" flipV="1">
              <a:off x="3061171" y="3150744"/>
              <a:ext cx="2425229" cy="2025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이등변 삼각형 199"/>
            <p:cNvSpPr/>
            <p:nvPr/>
          </p:nvSpPr>
          <p:spPr>
            <a:xfrm rot="18524178">
              <a:off x="2857141" y="2970119"/>
              <a:ext cx="224106" cy="22637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이등변 삼각형 203"/>
            <p:cNvSpPr/>
            <p:nvPr/>
          </p:nvSpPr>
          <p:spPr>
            <a:xfrm rot="5123808">
              <a:off x="4831474" y="5126279"/>
              <a:ext cx="224106" cy="22637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6" name="직선 연결선 205"/>
            <p:cNvCxnSpPr>
              <a:stCxn id="204" idx="3"/>
            </p:cNvCxnSpPr>
            <p:nvPr/>
          </p:nvCxnSpPr>
          <p:spPr>
            <a:xfrm flipH="1">
              <a:off x="1951626" y="5248548"/>
              <a:ext cx="2879081" cy="1766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이등변 삼각형 206"/>
            <p:cNvSpPr/>
            <p:nvPr/>
          </p:nvSpPr>
          <p:spPr>
            <a:xfrm rot="3940244">
              <a:off x="7791763" y="4223265"/>
              <a:ext cx="224106" cy="22637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이등변 삼각형 207"/>
            <p:cNvSpPr/>
            <p:nvPr/>
          </p:nvSpPr>
          <p:spPr>
            <a:xfrm rot="2436999">
              <a:off x="7808878" y="2763037"/>
              <a:ext cx="224106" cy="22637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0" name="직선 연결선 209"/>
            <p:cNvCxnSpPr>
              <a:stCxn id="208" idx="3"/>
            </p:cNvCxnSpPr>
            <p:nvPr/>
          </p:nvCxnSpPr>
          <p:spPr>
            <a:xfrm flipH="1">
              <a:off x="6228507" y="2962139"/>
              <a:ext cx="1618741" cy="17107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7" idx="3"/>
            </p:cNvCxnSpPr>
            <p:nvPr/>
          </p:nvCxnSpPr>
          <p:spPr>
            <a:xfrm flipH="1">
              <a:off x="6268291" y="4383080"/>
              <a:ext cx="1532392" cy="7356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/>
            <p:cNvCxnSpPr/>
            <p:nvPr/>
          </p:nvCxnSpPr>
          <p:spPr>
            <a:xfrm>
              <a:off x="2005694" y="5678442"/>
              <a:ext cx="308644" cy="32499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/>
            <p:cNvCxnSpPr/>
            <p:nvPr/>
          </p:nvCxnSpPr>
          <p:spPr>
            <a:xfrm>
              <a:off x="5135249" y="3587414"/>
              <a:ext cx="57597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/>
            <p:cNvCxnSpPr/>
            <p:nvPr/>
          </p:nvCxnSpPr>
          <p:spPr>
            <a:xfrm>
              <a:off x="9124950" y="3799178"/>
              <a:ext cx="78819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/>
            <p:cNvCxnSpPr/>
            <p:nvPr/>
          </p:nvCxnSpPr>
          <p:spPr>
            <a:xfrm flipH="1" flipV="1">
              <a:off x="1095783" y="1642526"/>
              <a:ext cx="578940" cy="3460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/>
            <p:cNvCxnSpPr/>
            <p:nvPr/>
          </p:nvCxnSpPr>
          <p:spPr>
            <a:xfrm flipH="1" flipV="1">
              <a:off x="1620117" y="1307314"/>
              <a:ext cx="238224" cy="526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화살표 연결선 229"/>
            <p:cNvCxnSpPr/>
            <p:nvPr/>
          </p:nvCxnSpPr>
          <p:spPr>
            <a:xfrm flipV="1">
              <a:off x="2245042" y="1307314"/>
              <a:ext cx="188308" cy="5191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/>
            <p:cNvCxnSpPr/>
            <p:nvPr/>
          </p:nvCxnSpPr>
          <p:spPr>
            <a:xfrm flipV="1">
              <a:off x="2390183" y="1659925"/>
              <a:ext cx="635376" cy="3286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/>
            <p:cNvCxnSpPr/>
            <p:nvPr/>
          </p:nvCxnSpPr>
          <p:spPr>
            <a:xfrm flipH="1" flipV="1">
              <a:off x="7277384" y="1732386"/>
              <a:ext cx="1048485" cy="256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/>
            <p:cNvCxnSpPr/>
            <p:nvPr/>
          </p:nvCxnSpPr>
          <p:spPr>
            <a:xfrm flipH="1" flipV="1">
              <a:off x="7976642" y="1468877"/>
              <a:ext cx="529183" cy="34729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/>
            <p:cNvCxnSpPr/>
            <p:nvPr/>
          </p:nvCxnSpPr>
          <p:spPr>
            <a:xfrm flipV="1">
              <a:off x="8803216" y="1307314"/>
              <a:ext cx="0" cy="50886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/>
            <p:cNvCxnSpPr/>
            <p:nvPr/>
          </p:nvCxnSpPr>
          <p:spPr>
            <a:xfrm flipV="1">
              <a:off x="9060938" y="1459657"/>
              <a:ext cx="497400" cy="3565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/>
            <p:cNvCxnSpPr/>
            <p:nvPr/>
          </p:nvCxnSpPr>
          <p:spPr>
            <a:xfrm flipV="1">
              <a:off x="9201150" y="1732386"/>
              <a:ext cx="1127899" cy="2562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/>
            <p:cNvCxnSpPr/>
            <p:nvPr/>
          </p:nvCxnSpPr>
          <p:spPr>
            <a:xfrm flipH="1">
              <a:off x="5161977" y="5777070"/>
              <a:ext cx="210123" cy="198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/>
            <p:cNvCxnSpPr/>
            <p:nvPr/>
          </p:nvCxnSpPr>
          <p:spPr>
            <a:xfrm>
              <a:off x="6247338" y="5777070"/>
              <a:ext cx="199691" cy="1982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88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26672" y="3695918"/>
            <a:ext cx="796818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 smtClean="0"/>
          </a:p>
          <a:p>
            <a:pPr algn="ctr"/>
            <a:endParaRPr lang="ko-KR" altLang="en-US" sz="1500" dirty="0"/>
          </a:p>
        </p:txBody>
      </p:sp>
      <p:sp>
        <p:nvSpPr>
          <p:cNvPr id="34" name="TextBox 33"/>
          <p:cNvSpPr txBox="1"/>
          <p:nvPr/>
        </p:nvSpPr>
        <p:spPr>
          <a:xfrm>
            <a:off x="426673" y="5281174"/>
            <a:ext cx="7968185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endParaRPr lang="en-US" altLang="ko-KR" sz="1500" dirty="0"/>
          </a:p>
          <a:p>
            <a:pPr algn="ctr"/>
            <a:endParaRPr lang="ko-KR" altLang="en-US" sz="200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(Sign Up)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 smtClean="0">
                <a:solidFill>
                  <a:schemeClr val="tx1"/>
                </a:solidFill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</a:rPr>
              <a:t>동의 및 인증 기능 구현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2. </a:t>
            </a:r>
            <a:r>
              <a:rPr lang="ko-KR" altLang="en-US" sz="1500" dirty="0" smtClean="0">
                <a:solidFill>
                  <a:schemeClr val="tx1"/>
                </a:solidFill>
              </a:rPr>
              <a:t>완료 후 다음 페이지 이동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</a:t>
            </a:r>
            <a:r>
              <a:rPr lang="en-US" altLang="ko-KR" sz="1500" dirty="0" smtClean="0">
                <a:solidFill>
                  <a:schemeClr val="tx1"/>
                </a:solidFill>
              </a:rPr>
              <a:t>. </a:t>
            </a:r>
            <a:r>
              <a:rPr lang="ko-KR" altLang="en-US" sz="1500" dirty="0" smtClean="0">
                <a:solidFill>
                  <a:schemeClr val="tx1"/>
                </a:solidFill>
              </a:rPr>
              <a:t>유효성 검사</a:t>
            </a:r>
            <a:endParaRPr lang="en-US" altLang="ko-KR" sz="15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25" name="TextBox 24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4336" y="2700285"/>
            <a:ext cx="8077203" cy="32624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endParaRPr lang="en-US" altLang="ko-KR" sz="1000" dirty="0" smtClean="0"/>
          </a:p>
          <a:p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약관 전체 동의</a:t>
            </a:r>
            <a:endParaRPr lang="en-US" altLang="ko-KR" sz="1200" dirty="0" smtClean="0"/>
          </a:p>
          <a:p>
            <a:endParaRPr lang="en-US" altLang="ko-KR" dirty="0" smtClean="0"/>
          </a:p>
          <a:p>
            <a:endParaRPr lang="en-US" altLang="ko-KR" sz="1200" dirty="0" smtClean="0"/>
          </a:p>
          <a:p>
            <a:pPr algn="r"/>
            <a:r>
              <a:rPr lang="ko-KR" altLang="en-US" sz="1200" dirty="0" err="1" smtClean="0"/>
              <a:t>ㅁ</a:t>
            </a:r>
            <a:r>
              <a:rPr lang="ko-KR" altLang="en-US" sz="1200" dirty="0" smtClean="0"/>
              <a:t> 약관 </a:t>
            </a:r>
            <a:r>
              <a:rPr lang="en-US" altLang="ko-KR" sz="1200" dirty="0" smtClean="0"/>
              <a:t>1 </a:t>
            </a:r>
            <a:r>
              <a:rPr lang="ko-KR" altLang="en-US" sz="1200" dirty="0" smtClean="0"/>
              <a:t>동의</a:t>
            </a:r>
            <a:endParaRPr lang="en-US" altLang="ko-KR" sz="1200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sz="1000" dirty="0" smtClean="0"/>
          </a:p>
          <a:p>
            <a:pPr algn="r"/>
            <a:r>
              <a:rPr lang="ko-KR" altLang="en-US" sz="1200" dirty="0" err="1"/>
              <a:t>ㅁ</a:t>
            </a:r>
            <a:r>
              <a:rPr lang="ko-KR" altLang="en-US" sz="1200" dirty="0"/>
              <a:t> 약관 </a:t>
            </a:r>
            <a:r>
              <a:rPr lang="en-US" altLang="ko-KR" sz="1200" dirty="0" smtClean="0"/>
              <a:t>2 </a:t>
            </a:r>
            <a:r>
              <a:rPr lang="ko-KR" altLang="en-US" sz="1200" dirty="0" smtClean="0"/>
              <a:t>동의</a:t>
            </a:r>
            <a:endParaRPr lang="en-US" altLang="ko-KR" sz="1200" dirty="0" smtClean="0"/>
          </a:p>
          <a:p>
            <a:pPr algn="r"/>
            <a:endParaRPr lang="en-US" altLang="ko-KR" sz="1200" dirty="0" smtClean="0"/>
          </a:p>
          <a:p>
            <a:r>
              <a:rPr lang="ko-KR" altLang="en-US" sz="1200" dirty="0" smtClean="0"/>
              <a:t>회원 본인 인증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30009" y="2774555"/>
            <a:ext cx="796818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sz="1500" dirty="0" smtClean="0"/>
          </a:p>
          <a:p>
            <a:pPr algn="ctr"/>
            <a:r>
              <a:rPr lang="ko-KR" altLang="en-US" b="1" dirty="0" smtClean="0">
                <a:solidFill>
                  <a:schemeClr val="accent1"/>
                </a:solidFill>
              </a:rPr>
              <a:t>약관동의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ko-KR" altLang="en-US" b="1" dirty="0" smtClean="0">
                <a:solidFill>
                  <a:schemeClr val="accent1"/>
                </a:solidFill>
              </a:rPr>
              <a:t>및 인증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회원기본정보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추가정보 작성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가입완료</a:t>
            </a:r>
            <a:endParaRPr lang="en-US" altLang="ko-KR" dirty="0" smtClean="0"/>
          </a:p>
          <a:p>
            <a:pPr algn="ctr"/>
            <a:endParaRPr lang="ko-KR" altLang="en-US" sz="1500" dirty="0"/>
          </a:p>
        </p:txBody>
      </p:sp>
      <p:sp>
        <p:nvSpPr>
          <p:cNvPr id="28" name="TextBox 27"/>
          <p:cNvSpPr txBox="1"/>
          <p:nvPr/>
        </p:nvSpPr>
        <p:spPr>
          <a:xfrm>
            <a:off x="480060" y="3978515"/>
            <a:ext cx="7860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약관</a:t>
            </a:r>
            <a:r>
              <a:rPr lang="en-US" altLang="ko-KR" dirty="0" smtClean="0"/>
              <a:t> 1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480061" y="4578080"/>
            <a:ext cx="78609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약관</a:t>
            </a:r>
            <a:r>
              <a:rPr lang="en-US" altLang="ko-KR" dirty="0" smtClean="0"/>
              <a:t> 2</a:t>
            </a:r>
            <a:endParaRPr lang="ko-KR" altLang="en-US" sz="1500" dirty="0"/>
          </a:p>
        </p:txBody>
      </p:sp>
      <p:sp>
        <p:nvSpPr>
          <p:cNvPr id="2" name="직사각형 1"/>
          <p:cNvSpPr/>
          <p:nvPr/>
        </p:nvSpPr>
        <p:spPr>
          <a:xfrm>
            <a:off x="2872740" y="5615940"/>
            <a:ext cx="922020" cy="21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휴대폰 인증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015416" y="5612227"/>
            <a:ext cx="922020" cy="2133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err="1" smtClean="0"/>
              <a:t>아이핀</a:t>
            </a:r>
            <a:r>
              <a:rPr lang="ko-KR" altLang="en-US" sz="1000" b="1" dirty="0" smtClean="0"/>
              <a:t> 인증</a:t>
            </a:r>
            <a:endParaRPr lang="ko-KR" altLang="en-US" sz="1000" b="1" dirty="0"/>
          </a:p>
        </p:txBody>
      </p:sp>
      <p:grpSp>
        <p:nvGrpSpPr>
          <p:cNvPr id="18" name="그룹 17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9" name="TextBox 28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09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</a:t>
            </a:r>
            <a:r>
              <a:rPr lang="en-US" altLang="ko-KR" sz="3000" dirty="0" smtClean="0"/>
              <a:t>Information 1 / 3)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</a:rPr>
              <a:t>1. </a:t>
            </a:r>
            <a:r>
              <a:rPr lang="ko-KR" altLang="en-US" sz="1500" dirty="0" smtClean="0">
                <a:solidFill>
                  <a:schemeClr val="tx1"/>
                </a:solidFill>
              </a:rPr>
              <a:t>인사말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- </a:t>
            </a:r>
            <a:r>
              <a:rPr lang="ko-KR" altLang="en-US" sz="1200" dirty="0" smtClean="0">
                <a:solidFill>
                  <a:schemeClr val="tx1"/>
                </a:solidFill>
              </a:rPr>
              <a:t>홈페이지 전반 설명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en-US" sz="1500" dirty="0" err="1">
                <a:solidFill>
                  <a:schemeClr val="tx1"/>
                </a:solidFill>
              </a:rPr>
              <a:t>경기청년일자리협업단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관련 설명 </a:t>
            </a:r>
            <a:r>
              <a:rPr lang="ko-KR" altLang="en-US" sz="1200" dirty="0" smtClean="0">
                <a:solidFill>
                  <a:schemeClr val="tx1"/>
                </a:solidFill>
              </a:rPr>
              <a:t>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en-US" sz="1500" dirty="0">
                <a:solidFill>
                  <a:schemeClr val="tx1"/>
                </a:solidFill>
              </a:rPr>
              <a:t>공지사항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게시글</a:t>
            </a:r>
            <a:r>
              <a:rPr lang="ko-KR" altLang="en-US" sz="1200" dirty="0">
                <a:solidFill>
                  <a:schemeClr val="tx1"/>
                </a:solidFill>
              </a:rPr>
              <a:t> 형식으로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댓글 기능</a:t>
            </a:r>
            <a:r>
              <a:rPr lang="en-US" altLang="ko-KR" sz="12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메인페이지</a:t>
            </a:r>
            <a:r>
              <a:rPr lang="ko-KR" altLang="en-US" sz="1200" dirty="0">
                <a:solidFill>
                  <a:schemeClr val="tx1"/>
                </a:solidFill>
              </a:rPr>
              <a:t> 공지사항 배너와 연동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인 사 말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2" y="3356068"/>
            <a:ext cx="11079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경기청년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협업단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3430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962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76174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인사말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12974" y="3586917"/>
            <a:ext cx="5695950" cy="1594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" name="TextBox 1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711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</a:t>
            </a:r>
            <a:r>
              <a:rPr lang="en-US" altLang="ko-KR" sz="3000" dirty="0" smtClean="0"/>
              <a:t>Information 2 / 3)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en-US" sz="1500" dirty="0">
                <a:solidFill>
                  <a:schemeClr val="tx1"/>
                </a:solidFill>
              </a:rPr>
              <a:t>인사말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홈페이지 전반 설명 첨부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en-US" sz="1500" dirty="0" err="1">
                <a:solidFill>
                  <a:schemeClr val="tx1"/>
                </a:solidFill>
              </a:rPr>
              <a:t>경기청년일자리협업단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관련 설명 첨부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en-US" sz="1500" dirty="0">
                <a:solidFill>
                  <a:schemeClr val="tx1"/>
                </a:solidFill>
              </a:rPr>
              <a:t>공지사항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게시글</a:t>
            </a:r>
            <a:r>
              <a:rPr lang="ko-KR" altLang="en-US" sz="1200" dirty="0">
                <a:solidFill>
                  <a:schemeClr val="tx1"/>
                </a:solidFill>
              </a:rPr>
              <a:t> 형식으로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댓글 기능</a:t>
            </a:r>
            <a:r>
              <a:rPr lang="en-US" altLang="ko-KR" sz="12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메인페이지</a:t>
            </a:r>
            <a:r>
              <a:rPr lang="ko-KR" altLang="en-US" sz="1200" dirty="0">
                <a:solidFill>
                  <a:schemeClr val="tx1"/>
                </a:solidFill>
              </a:rPr>
              <a:t> 공지사항 배너와 연동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인 사 말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2" y="3356068"/>
            <a:ext cx="110799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경기청년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협업단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34303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962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2108269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err="1" smtClean="0"/>
              <a:t>경기청년일자리협업단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30" name="직사각형 29"/>
          <p:cNvSpPr/>
          <p:nvPr/>
        </p:nvSpPr>
        <p:spPr>
          <a:xfrm>
            <a:off x="2212974" y="3586917"/>
            <a:ext cx="5695950" cy="15946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" name="TextBox 1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014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</a:t>
            </a:r>
            <a:r>
              <a:rPr lang="en-US" altLang="ko-KR" sz="3000" dirty="0" smtClean="0"/>
              <a:t>Information 3 / 3)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1. </a:t>
            </a:r>
            <a:r>
              <a:rPr lang="ko-KR" altLang="en-US" sz="1500" dirty="0">
                <a:solidFill>
                  <a:schemeClr val="tx1"/>
                </a:solidFill>
              </a:rPr>
              <a:t>인사말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홈페이지 전반 설명 첨부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2. </a:t>
            </a:r>
            <a:r>
              <a:rPr lang="ko-KR" altLang="en-US" sz="1500" dirty="0" err="1">
                <a:solidFill>
                  <a:schemeClr val="tx1"/>
                </a:solidFill>
              </a:rPr>
              <a:t>경기청년일자리협업단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- </a:t>
            </a:r>
            <a:r>
              <a:rPr lang="ko-KR" altLang="en-US" sz="1200" dirty="0">
                <a:solidFill>
                  <a:schemeClr val="tx1"/>
                </a:solidFill>
              </a:rPr>
              <a:t>관련 설명 첨부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chemeClr val="tx1"/>
                </a:solidFill>
              </a:rPr>
              <a:t>3. </a:t>
            </a:r>
            <a:r>
              <a:rPr lang="ko-KR" altLang="en-US" sz="1500" dirty="0">
                <a:solidFill>
                  <a:schemeClr val="tx1"/>
                </a:solidFill>
              </a:rPr>
              <a:t>공지사항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게시글</a:t>
            </a:r>
            <a:r>
              <a:rPr lang="ko-KR" altLang="en-US" sz="1200" dirty="0">
                <a:solidFill>
                  <a:schemeClr val="tx1"/>
                </a:solidFill>
              </a:rPr>
              <a:t> 형식으로 구현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댓글 기능</a:t>
            </a:r>
            <a:r>
              <a:rPr lang="en-US" altLang="ko-KR" sz="1200" dirty="0">
                <a:solidFill>
                  <a:schemeClr val="tx1"/>
                </a:solidFill>
              </a:rPr>
              <a:t>(X)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메인페이지</a:t>
            </a:r>
            <a:r>
              <a:rPr lang="ko-KR" altLang="en-US" sz="1200" dirty="0">
                <a:solidFill>
                  <a:schemeClr val="tx1"/>
                </a:solidFill>
              </a:rPr>
              <a:t> 공지사항 배너와 연동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5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3" y="2894776"/>
            <a:ext cx="11079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endParaRPr lang="en-US" altLang="ko-KR" sz="200" dirty="0" smtClean="0"/>
          </a:p>
          <a:p>
            <a:pPr algn="ctr"/>
            <a:r>
              <a:rPr lang="ko-KR" altLang="en-US" dirty="0" smtClean="0"/>
              <a:t>인 사 말</a:t>
            </a:r>
            <a:endParaRPr lang="en-US" altLang="ko-KR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81792" y="3356068"/>
            <a:ext cx="11079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경기청년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일자리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협업단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4" y="4343031"/>
            <a:ext cx="11079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공지사항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9629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954107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공지사항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19851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" name="TextBox 1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199221" y="3526431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199221" y="4945572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199221" y="4010474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2199221" y="4475095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5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(Job Link </a:t>
            </a:r>
            <a:r>
              <a:rPr lang="en-US" altLang="ko-KR" sz="3000" dirty="0" smtClean="0"/>
              <a:t>Page 1 / 3)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취업 연계 서비스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취업진로검사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▶ 취업진로검사 개요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취업진로에</a:t>
            </a:r>
            <a:r>
              <a:rPr lang="ko-KR" altLang="en-US" sz="1200" dirty="0" smtClean="0">
                <a:solidFill>
                  <a:schemeClr val="tx1"/>
                </a:solidFill>
              </a:rPr>
              <a:t>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설명글</a:t>
            </a:r>
            <a:r>
              <a:rPr lang="ko-KR" altLang="en-US" sz="1200" dirty="0" smtClean="0">
                <a:solidFill>
                  <a:schemeClr val="tx1"/>
                </a:solidFill>
              </a:rPr>
              <a:t>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err="1">
                <a:solidFill>
                  <a:schemeClr val="tx1"/>
                </a:solidFill>
              </a:rPr>
              <a:t>워크넷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진로검사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링크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워크넷과</a:t>
            </a:r>
            <a:r>
              <a:rPr lang="ko-KR" altLang="en-US" sz="1200" dirty="0" smtClean="0">
                <a:solidFill>
                  <a:schemeClr val="tx1"/>
                </a:solidFill>
              </a:rPr>
              <a:t> 연계하여 화면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링크를 걸거나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페이지를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자기소개서 컨설팅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 멘토링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</a:t>
            </a:r>
            <a:r>
              <a:rPr lang="ko-KR" altLang="en-US" sz="1200" dirty="0" smtClean="0">
                <a:solidFill>
                  <a:schemeClr val="tx1"/>
                </a:solidFill>
              </a:rPr>
              <a:t>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4" y="2894778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진로검사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자소컨설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372726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취업멘토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35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338828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취업진로검사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취업진로검사 개요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워크넷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진로검사</a:t>
            </a:r>
            <a:r>
              <a:rPr lang="ko-KR" altLang="en-US" sz="1500" dirty="0" smtClean="0"/>
              <a:t> 링크</a:t>
            </a:r>
            <a:r>
              <a:rPr lang="en-US" altLang="ko-KR" sz="1500" dirty="0" smtClean="0"/>
              <a:t>(?)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5" name="TextBox 24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24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036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000" dirty="0" smtClean="0"/>
              <a:t>화면 정의서 </a:t>
            </a:r>
            <a:r>
              <a:rPr lang="en-US" altLang="ko-KR" sz="3000" dirty="0" smtClean="0"/>
              <a:t>(Job Link </a:t>
            </a:r>
            <a:r>
              <a:rPr lang="en-US" altLang="ko-KR" sz="3000" dirty="0" smtClean="0"/>
              <a:t>Page 2 / 3)</a:t>
            </a:r>
            <a:endParaRPr lang="en-US" altLang="ko-KR" sz="3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2859" y="1029806"/>
            <a:ext cx="8077203" cy="1477328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Header</a:t>
            </a:r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950" y="1296137"/>
            <a:ext cx="748748" cy="9233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로고</a:t>
            </a:r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75132" y="1121865"/>
            <a:ext cx="1665912" cy="32316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smtClean="0"/>
              <a:t>로그인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회원가입</a:t>
            </a:r>
            <a:endParaRPr lang="ko-KR" altLang="en-US" sz="1500" dirty="0"/>
          </a:p>
        </p:txBody>
      </p:sp>
      <p:sp>
        <p:nvSpPr>
          <p:cNvPr id="11" name="TextBox 10"/>
          <p:cNvSpPr txBox="1"/>
          <p:nvPr/>
        </p:nvSpPr>
        <p:spPr>
          <a:xfrm>
            <a:off x="374336" y="2700285"/>
            <a:ext cx="8077203" cy="313932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b="1" dirty="0" smtClean="0">
              <a:solidFill>
                <a:srgbClr val="00B050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4339" y="6040338"/>
            <a:ext cx="8077203" cy="369332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B0F0"/>
                </a:solidFill>
              </a:rPr>
              <a:t>Footer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15709" y="972656"/>
            <a:ext cx="8190116" cy="55138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858250" y="972656"/>
            <a:ext cx="2952750" cy="55138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dirty="0">
                <a:solidFill>
                  <a:schemeClr val="tx1"/>
                </a:solidFill>
              </a:rPr>
              <a:t>- </a:t>
            </a:r>
            <a:r>
              <a:rPr lang="ko-KR" altLang="en-US" sz="1500" dirty="0">
                <a:solidFill>
                  <a:schemeClr val="tx1"/>
                </a:solidFill>
              </a:rPr>
              <a:t>왼쪽 편에 각 배너 설정 하여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dirty="0">
                <a:solidFill>
                  <a:srgbClr val="00B050"/>
                </a:solidFill>
              </a:rPr>
              <a:t>  Body</a:t>
            </a:r>
            <a:r>
              <a:rPr lang="ko-KR" altLang="en-US" sz="1500" dirty="0">
                <a:solidFill>
                  <a:schemeClr val="tx1"/>
                </a:solidFill>
              </a:rPr>
              <a:t>에 화면 출력</a:t>
            </a:r>
            <a:endParaRPr lang="en-US" altLang="ko-KR" sz="1500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ko-KR" altLang="en-US" sz="1500" b="1" dirty="0" smtClean="0">
                <a:solidFill>
                  <a:schemeClr val="tx1"/>
                </a:solidFill>
              </a:rPr>
              <a:t>취업 연계 서비스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endParaRPr lang="en-US" altLang="ko-KR" sz="1500" b="1" dirty="0" smtClean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1.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취업진로검사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 ▶ 취업진로검사 개요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취업진로에</a:t>
            </a:r>
            <a:r>
              <a:rPr lang="ko-KR" altLang="en-US" sz="1200" dirty="0" smtClean="0">
                <a:solidFill>
                  <a:schemeClr val="tx1"/>
                </a:solidFill>
              </a:rPr>
              <a:t> 대한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설명글</a:t>
            </a:r>
            <a:r>
              <a:rPr lang="ko-KR" altLang="en-US" sz="1200" dirty="0" smtClean="0">
                <a:solidFill>
                  <a:schemeClr val="tx1"/>
                </a:solidFill>
              </a:rPr>
              <a:t> 첨부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 ▶ </a:t>
            </a:r>
            <a:r>
              <a:rPr lang="ko-KR" altLang="en-US" sz="1200" b="1" dirty="0" err="1">
                <a:solidFill>
                  <a:schemeClr val="tx1"/>
                </a:solidFill>
              </a:rPr>
              <a:t>워크넷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진로검사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링크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워크넷과</a:t>
            </a:r>
            <a:r>
              <a:rPr lang="ko-KR" altLang="en-US" sz="1200" dirty="0" smtClean="0">
                <a:solidFill>
                  <a:schemeClr val="tx1"/>
                </a:solidFill>
              </a:rPr>
              <a:t> 연계하여 화면 출력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링크를 걸거나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워크넷</a:t>
            </a:r>
            <a:r>
              <a:rPr lang="ko-KR" altLang="en-US" sz="1200" dirty="0" smtClean="0">
                <a:solidFill>
                  <a:schemeClr val="tx1"/>
                </a:solidFill>
              </a:rPr>
              <a:t> 페이지를 삽입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2.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자기소개서 컨설팅</a:t>
            </a:r>
            <a:endParaRPr lang="en-US" altLang="ko-KR" sz="15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200" dirty="0" smtClean="0">
                <a:solidFill>
                  <a:schemeClr val="tx1"/>
                </a:solidFill>
              </a:rPr>
              <a:t>  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</a:p>
          <a:p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500" b="1" dirty="0" smtClean="0">
                <a:solidFill>
                  <a:schemeClr val="tx1"/>
                </a:solidFill>
              </a:rPr>
              <a:t>3. </a:t>
            </a:r>
            <a:r>
              <a:rPr lang="ko-KR" altLang="en-US" sz="1500" b="1" dirty="0" smtClean="0">
                <a:solidFill>
                  <a:schemeClr val="tx1"/>
                </a:solidFill>
              </a:rPr>
              <a:t>취업 멘토링</a:t>
            </a:r>
            <a:endParaRPr lang="en-US" altLang="ko-KR" sz="1500" dirty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- </a:t>
            </a:r>
            <a:r>
              <a:rPr lang="ko-KR" altLang="en-US" sz="1200" dirty="0" smtClean="0">
                <a:solidFill>
                  <a:schemeClr val="tx1"/>
                </a:solidFill>
              </a:rPr>
              <a:t>게시판 </a:t>
            </a:r>
            <a:r>
              <a:rPr lang="ko-KR" altLang="en-US" sz="1200" dirty="0" smtClean="0">
                <a:solidFill>
                  <a:schemeClr val="tx1"/>
                </a:solidFill>
              </a:rPr>
              <a:t>형식으로 구현하고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기능 구현</a:t>
            </a:r>
            <a:r>
              <a:rPr lang="en-US" altLang="ko-KR" sz="1200" dirty="0" smtClean="0">
                <a:solidFill>
                  <a:schemeClr val="tx1"/>
                </a:solidFill>
              </a:rPr>
              <a:t>(?)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794" y="2894778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진로검사</a:t>
            </a:r>
            <a:endParaRPr lang="en-US" altLang="ko-KR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581793" y="3304353"/>
            <a:ext cx="110799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자소컨설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581793" y="3727263"/>
            <a:ext cx="11079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취업멘토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495300" y="2818578"/>
            <a:ext cx="1276350" cy="135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981968" y="2894778"/>
            <a:ext cx="1790875" cy="323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자기소개서 컨설팅</a:t>
            </a:r>
            <a:endParaRPr lang="en-US" altLang="ko-KR" sz="15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57400" y="3381375"/>
            <a:ext cx="5990441" cy="2215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dirty="0" smtClean="0"/>
              <a:t>자기소개서 컨설팅 개요</a:t>
            </a:r>
            <a:endParaRPr lang="en-US" altLang="ko-KR" sz="1500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sz="1500" dirty="0" err="1" smtClean="0"/>
              <a:t>게시글</a:t>
            </a:r>
            <a:endParaRPr lang="en-US" altLang="ko-KR" sz="1500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200274" y="4771637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200274" y="5191643"/>
            <a:ext cx="5695950" cy="271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200274" y="3729589"/>
            <a:ext cx="5695950" cy="6900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 삽입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820678" y="2056169"/>
            <a:ext cx="6247813" cy="292854"/>
            <a:chOff x="1623828" y="2081569"/>
            <a:chExt cx="6247813" cy="292854"/>
          </a:xfrm>
        </p:grpSpPr>
        <p:sp>
          <p:nvSpPr>
            <p:cNvPr id="25" name="TextBox 24"/>
            <p:cNvSpPr txBox="1"/>
            <p:nvPr/>
          </p:nvSpPr>
          <p:spPr>
            <a:xfrm>
              <a:off x="1623828" y="2082035"/>
              <a:ext cx="1249211" cy="292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청년센터</a:t>
              </a:r>
              <a:r>
                <a:rPr lang="ko-KR" altLang="en-US" sz="1300" dirty="0" smtClean="0"/>
                <a:t> 소개</a:t>
              </a:r>
              <a:endParaRPr lang="ko-KR" altLang="en-US" sz="13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874797" y="2082035"/>
              <a:ext cx="1249211" cy="2923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연계 서비스</a:t>
              </a:r>
              <a:endParaRPr lang="ko-KR" altLang="en-US" sz="13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24008" y="2082035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게시판</a:t>
              </a:r>
              <a:endParaRPr lang="ko-KR" altLang="en-US" sz="13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73219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err="1" smtClean="0"/>
                <a:t>마이페이지</a:t>
              </a:r>
              <a:endParaRPr lang="ko-KR" altLang="en-US" sz="13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22430" y="2081569"/>
              <a:ext cx="1249211" cy="292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300" dirty="0" smtClean="0"/>
                <a:t>온라인 강의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9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3101</Words>
  <Application>Microsoft Office PowerPoint</Application>
  <PresentationFormat>와이드스크린</PresentationFormat>
  <Paragraphs>1453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big1-05</dc:creator>
  <cp:lastModifiedBy>big1-05</cp:lastModifiedBy>
  <cp:revision>218</cp:revision>
  <dcterms:created xsi:type="dcterms:W3CDTF">2022-09-01T07:17:58Z</dcterms:created>
  <dcterms:modified xsi:type="dcterms:W3CDTF">2022-09-06T05:44:16Z</dcterms:modified>
</cp:coreProperties>
</file>