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66" r:id="rId2"/>
  </p:sldMasterIdLst>
  <p:notesMasterIdLst>
    <p:notesMasterId r:id="rId19"/>
  </p:notesMasterIdLst>
  <p:handoutMasterIdLst>
    <p:handoutMasterId r:id="rId20"/>
  </p:handoutMasterIdLst>
  <p:sldIdLst>
    <p:sldId id="445" r:id="rId3"/>
    <p:sldId id="374" r:id="rId4"/>
    <p:sldId id="653" r:id="rId5"/>
    <p:sldId id="648" r:id="rId6"/>
    <p:sldId id="659" r:id="rId7"/>
    <p:sldId id="650" r:id="rId8"/>
    <p:sldId id="649" r:id="rId9"/>
    <p:sldId id="651" r:id="rId10"/>
    <p:sldId id="660" r:id="rId11"/>
    <p:sldId id="652" r:id="rId12"/>
    <p:sldId id="654" r:id="rId13"/>
    <p:sldId id="657" r:id="rId14"/>
    <p:sldId id="655" r:id="rId15"/>
    <p:sldId id="656" r:id="rId16"/>
    <p:sldId id="658" r:id="rId17"/>
    <p:sldId id="603" r:id="rId18"/>
  </p:sldIdLst>
  <p:sldSz cx="9144000" cy="6858000" type="screen4x3"/>
  <p:notesSz cx="7065963" cy="10198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2">
          <p15:clr>
            <a:srgbClr val="A4A3A4"/>
          </p15:clr>
        </p15:guide>
        <p15:guide id="2" pos="22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00000"/>
    <a:srgbClr val="5E9EFF"/>
    <a:srgbClr val="CC94E0"/>
    <a:srgbClr val="B287D3"/>
    <a:srgbClr val="FFFF00"/>
    <a:srgbClr val="FFCC00"/>
    <a:srgbClr val="8AAF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6" autoAdjust="0"/>
    <p:restoredTop sz="84848" autoAdjust="0"/>
  </p:normalViewPr>
  <p:slideViewPr>
    <p:cSldViewPr>
      <p:cViewPr varScale="1">
        <p:scale>
          <a:sx n="65" d="100"/>
          <a:sy n="65" d="100"/>
        </p:scale>
        <p:origin x="11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1920" y="-90"/>
      </p:cViewPr>
      <p:guideLst>
        <p:guide orient="horz" pos="3212"/>
        <p:guide pos="22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22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2088" y="0"/>
            <a:ext cx="30622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7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6925"/>
            <a:ext cx="30622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7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2088" y="9686925"/>
            <a:ext cx="30622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6072CDB1-F8EC-40B9-8BC1-C4EFA68F946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48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22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t" anchorCtr="0" compatLnSpc="1">
            <a:prstTxWarp prst="textNoShape">
              <a:avLst/>
            </a:prstTxWarp>
          </a:bodyPr>
          <a:lstStyle>
            <a:lvl1pPr defTabSz="985838">
              <a:defRPr sz="13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03675" y="0"/>
            <a:ext cx="30622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t" anchorCtr="0" compatLnSpc="1">
            <a:prstTxWarp prst="textNoShape">
              <a:avLst/>
            </a:prstTxWarp>
          </a:bodyPr>
          <a:lstStyle>
            <a:lvl1pPr algn="r" defTabSz="985838">
              <a:defRPr sz="13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4250" y="765175"/>
            <a:ext cx="5099050" cy="3824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1388" y="4843463"/>
            <a:ext cx="5183187" cy="458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8513"/>
            <a:ext cx="3062288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b" anchorCtr="0" compatLnSpc="1">
            <a:prstTxWarp prst="textNoShape">
              <a:avLst/>
            </a:prstTxWarp>
          </a:bodyPr>
          <a:lstStyle>
            <a:lvl1pPr defTabSz="985838">
              <a:defRPr sz="13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03675" y="9688513"/>
            <a:ext cx="3062288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b" anchorCtr="0" compatLnSpc="1">
            <a:prstTxWarp prst="textNoShape">
              <a:avLst/>
            </a:prstTxWarp>
          </a:bodyPr>
          <a:lstStyle>
            <a:lvl1pPr algn="r" defTabSz="985838">
              <a:defRPr sz="13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DFC1B623-707E-4047-9AD1-AA95F7913FE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069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E5B26C-F4E6-4E9C-96D8-D0A52C53E6BE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7931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F7F8E3-80EB-45E3-AB02-EB8AC0A362E3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85403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6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LOS ACCESORES REQUIEREN QUE SE ESTABLEZCA EL COMPILADOR PARA SALIDA A </a:t>
            </a:r>
            <a:r>
              <a:rPr lang="es-ES" sz="1600" b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ECMAScript</a:t>
            </a:r>
            <a:r>
              <a:rPr lang="es-ES" sz="16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5 O SUPERIOR. </a:t>
            </a:r>
          </a:p>
          <a:p>
            <a:r>
              <a:rPr lang="es-ES" sz="16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LOS ACCESORES SOLO CON GET SE INFIEREN AUTOMATICAMENTE COMO READONLY. </a:t>
            </a:r>
          </a:p>
          <a:p>
            <a:r>
              <a:rPr lang="es-ES" sz="16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LOS ACCESORES SET, NO PUEDEN LLEVAR TIPO DE RETORNO</a:t>
            </a:r>
            <a:br>
              <a:rPr lang="es-ES" sz="16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endParaRPr lang="es-ES" sz="1600" b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1B623-707E-4047-9AD1-AA95F7913FE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6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AR" sz="1600" dirty="0"/>
              <a:t>LAS INTERFACES</a:t>
            </a:r>
            <a:r>
              <a:rPr lang="es-AR" sz="1600" baseline="0" dirty="0"/>
              <a:t> SE PUEDEN HEREDAR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AR" sz="1600" baseline="0" dirty="0"/>
              <a:t>LAS INTERFACES PUEDEN CONTENER ATRIBUTOS Y METODOS</a:t>
            </a:r>
            <a:endParaRPr lang="es-ES" sz="1600" b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AR" sz="1600" dirty="0"/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1B623-707E-4047-9AD1-AA95F7913FE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F7F8E3-80EB-45E3-AB02-EB8AC0A362E3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85403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16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060475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7700" y="2233613"/>
            <a:ext cx="7772400" cy="750887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2760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7025" y="228600"/>
            <a:ext cx="2097088" cy="26987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43625" cy="26987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7700" y="2233613"/>
            <a:ext cx="7772400" cy="750887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56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2760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7025" y="228600"/>
            <a:ext cx="2097088" cy="26987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43625" cy="26987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381000" y="1416050"/>
            <a:ext cx="8388350" cy="1511300"/>
          </a:xfrm>
        </p:spPr>
        <p:txBody>
          <a:bodyPr/>
          <a:lstStyle/>
          <a:p>
            <a:pPr lvl="0"/>
            <a:endParaRPr lang="es-AR" noProof="0"/>
          </a:p>
        </p:txBody>
      </p:sp>
    </p:spTree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ítulo y objetos encima del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8388350" cy="67945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2247900"/>
            <a:ext cx="8388350" cy="67945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s-A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931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Title Slide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ransition>
    <p:zo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558800" indent="-5588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77900" indent="-4175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333500" indent="-3540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65288" indent="-330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4pPr>
      <a:lvl5pPr marL="1981200" indent="-314325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5pPr>
      <a:lvl6pPr marL="2438400" indent="-314325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6pPr>
      <a:lvl7pPr marL="2895600" indent="-314325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7pPr>
      <a:lvl8pPr marL="3352800" indent="-314325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8pPr>
      <a:lvl9pPr marL="3810000" indent="-314325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931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Title Slide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transition>
    <p:zo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558800" indent="-5588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Blip>
          <a:blip r:embed="rId16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77900" indent="-4175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333500" indent="-3540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65288" indent="-330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4pPr>
      <a:lvl5pPr marL="1981200" indent="-314325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5pPr>
      <a:lvl6pPr marL="24384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6pPr>
      <a:lvl7pPr marL="28956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7pPr>
      <a:lvl8pPr marL="33528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8pPr>
      <a:lvl9pPr marL="38100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671888"/>
            <a:ext cx="86979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/>
              <a:t>Maximiliano </a:t>
            </a:r>
            <a:r>
              <a:rPr lang="es-AR" dirty="0" err="1"/>
              <a:t>Neiner</a:t>
            </a:r>
            <a:endParaRPr lang="es-AR" dirty="0"/>
          </a:p>
        </p:txBody>
      </p:sp>
      <p:sp>
        <p:nvSpPr>
          <p:cNvPr id="960516" name="Rectangle 4"/>
          <p:cNvSpPr>
            <a:spLocks noChangeArrowheads="1"/>
          </p:cNvSpPr>
          <p:nvPr/>
        </p:nvSpPr>
        <p:spPr bwMode="auto">
          <a:xfrm>
            <a:off x="328613" y="285750"/>
            <a:ext cx="8588375" cy="2751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74001"/>
              </a:schemeClr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s-ES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Laboratorio  III</a:t>
            </a:r>
          </a:p>
          <a:p>
            <a:pPr algn="ctr">
              <a:lnSpc>
                <a:spcPct val="90000"/>
              </a:lnSpc>
              <a:defRPr/>
            </a:pPr>
            <a:r>
              <a:rPr lang="es-ES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TypeScript </a:t>
            </a:r>
            <a:r>
              <a:rPr lang="es-E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(parte 2)</a:t>
            </a:r>
          </a:p>
          <a:p>
            <a:pPr algn="ctr">
              <a:lnSpc>
                <a:spcPct val="90000"/>
              </a:lnSpc>
              <a:defRPr/>
            </a:pPr>
            <a:endParaRPr lang="es-ES" sz="4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es-ES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Clase  03</a:t>
            </a:r>
            <a:endParaRPr lang="es-AR" sz="4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Generics</a:t>
            </a:r>
            <a:r>
              <a:rPr lang="es-AR" dirty="0"/>
              <a:t> </a:t>
            </a:r>
            <a:r>
              <a:rPr lang="es-AR" sz="3200" dirty="0"/>
              <a:t>(2/2)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394804"/>
            <a:ext cx="7920880" cy="4842508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/>
              <a:t>Temas a Tratar</a:t>
            </a:r>
            <a:endParaRPr lang="es-AR" sz="2800" dirty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366838"/>
            <a:ext cx="8410575" cy="1172629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POO</a:t>
            </a:r>
          </a:p>
          <a:p>
            <a:pPr eaLnBrk="1" hangingPunct="1">
              <a:defRPr/>
            </a:pPr>
            <a:r>
              <a:rPr lang="es-ES" sz="3600" dirty="0" err="1"/>
              <a:t>Namespaces</a:t>
            </a:r>
            <a:endParaRPr lang="es-ES" sz="3600" dirty="0"/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Namespaces</a:t>
            </a:r>
            <a:r>
              <a:rPr lang="es-AR" dirty="0"/>
              <a:t> </a:t>
            </a:r>
            <a:r>
              <a:rPr lang="es-AR" sz="3200" dirty="0"/>
              <a:t>(1/4)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299639"/>
          </a:xfrm>
        </p:spPr>
        <p:txBody>
          <a:bodyPr/>
          <a:lstStyle/>
          <a:p>
            <a:r>
              <a:rPr lang="es-AR" sz="2800" dirty="0"/>
              <a:t>Concepto similar al que utiliza C#.</a:t>
            </a:r>
          </a:p>
          <a:p>
            <a:endParaRPr lang="es-AR" sz="2200" dirty="0"/>
          </a:p>
          <a:p>
            <a:r>
              <a:rPr lang="es-AR" sz="2800" dirty="0"/>
              <a:t>Agrupaciones lógicas de elementos.</a:t>
            </a:r>
          </a:p>
          <a:p>
            <a:endParaRPr lang="es-AR" sz="2200" dirty="0"/>
          </a:p>
          <a:p>
            <a:r>
              <a:rPr lang="es-AR" sz="2800" dirty="0"/>
              <a:t>Separación física de elementos de un mismo proyecto.</a:t>
            </a:r>
          </a:p>
          <a:p>
            <a:endParaRPr lang="es-AR" sz="2200" dirty="0"/>
          </a:p>
          <a:p>
            <a:r>
              <a:rPr lang="es-AR" sz="2800" dirty="0"/>
              <a:t>Se pueden incluir clases, funciones, variables y otros </a:t>
            </a:r>
            <a:r>
              <a:rPr lang="es-AR" sz="2800" dirty="0" err="1"/>
              <a:t>namespaces</a:t>
            </a:r>
            <a:r>
              <a:rPr lang="es-AR" sz="2800" dirty="0"/>
              <a:t>.</a:t>
            </a:r>
          </a:p>
          <a:p>
            <a:endParaRPr lang="es-AR" sz="2200" dirty="0"/>
          </a:p>
        </p:txBody>
      </p:sp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Namespaces</a:t>
            </a:r>
            <a:r>
              <a:rPr lang="es-AR" dirty="0"/>
              <a:t> </a:t>
            </a:r>
            <a:r>
              <a:rPr lang="es-AR" sz="3200" dirty="0"/>
              <a:t>(2/4)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1412776"/>
            <a:ext cx="7018884" cy="5112568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Namespaces</a:t>
            </a:r>
            <a:r>
              <a:rPr lang="es-AR" dirty="0"/>
              <a:t> </a:t>
            </a:r>
            <a:r>
              <a:rPr lang="es-AR" sz="3200" dirty="0"/>
              <a:t>(3/4)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412776"/>
            <a:ext cx="8313876" cy="4968552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Namespaces</a:t>
            </a:r>
            <a:r>
              <a:rPr lang="es-AR" dirty="0"/>
              <a:t> </a:t>
            </a:r>
            <a:r>
              <a:rPr lang="es-AR" sz="3200" dirty="0"/>
              <a:t>(4/4)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1751249"/>
          </a:xfrm>
        </p:spPr>
        <p:txBody>
          <a:bodyPr/>
          <a:lstStyle/>
          <a:p>
            <a:r>
              <a:rPr lang="es-AR" sz="2800" dirty="0"/>
              <a:t>Para poder acceder a los miembros de un </a:t>
            </a:r>
            <a:r>
              <a:rPr lang="es-AR" sz="2800" dirty="0" err="1"/>
              <a:t>namespace</a:t>
            </a:r>
            <a:r>
              <a:rPr lang="es-AR" sz="2800" dirty="0"/>
              <a:t> (por fuera del archivo actual) se debe agregar la palabra reservada </a:t>
            </a:r>
            <a:r>
              <a:rPr lang="es-AR" sz="2800" b="1" i="1" dirty="0" err="1"/>
              <a:t>export</a:t>
            </a:r>
            <a:r>
              <a:rPr lang="es-AR" sz="2800" dirty="0"/>
              <a:t>.</a:t>
            </a:r>
          </a:p>
          <a:p>
            <a:endParaRPr lang="es-AR" sz="2800" dirty="0"/>
          </a:p>
        </p:txBody>
      </p:sp>
      <p:sp>
        <p:nvSpPr>
          <p:cNvPr id="4" name="3 Rectángulo"/>
          <p:cNvSpPr/>
          <p:nvPr/>
        </p:nvSpPr>
        <p:spPr bwMode="auto">
          <a:xfrm>
            <a:off x="1259632" y="3181032"/>
            <a:ext cx="6840760" cy="341632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namespace</a:t>
            </a:r>
            <a:r>
              <a:rPr lang="es-AR" sz="2400" b="0" dirty="0">
                <a:latin typeface="Arial" pitchFamily="34" charset="0"/>
                <a:cs typeface="Arial" pitchFamily="34" charset="0"/>
              </a:rPr>
              <a:t> Entidades{</a:t>
            </a:r>
          </a:p>
          <a:p>
            <a:endParaRPr lang="es-AR" sz="1200" b="0" dirty="0">
              <a:latin typeface="Arial" pitchFamily="34" charset="0"/>
              <a:cs typeface="Arial" pitchFamily="34" charset="0"/>
            </a:endParaRPr>
          </a:p>
          <a:p>
            <a:r>
              <a:rPr lang="es-AR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AR" sz="2400" b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export</a:t>
            </a:r>
            <a:r>
              <a:rPr lang="es-AR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s-AR" sz="24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Auto {</a:t>
            </a:r>
          </a:p>
          <a:p>
            <a:endParaRPr lang="es-AR" sz="1200" b="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AR" sz="24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s-AR" sz="2400" b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s-AR" sz="24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constructor(marca : </a:t>
            </a:r>
            <a:r>
              <a:rPr lang="es-AR" sz="2400" b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s-AR" sz="24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 {</a:t>
            </a:r>
          </a:p>
          <a:p>
            <a:r>
              <a:rPr lang="es-AR" sz="24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es-AR" sz="2400" b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super</a:t>
            </a:r>
            <a:r>
              <a:rPr lang="es-AR" sz="24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(marca);	</a:t>
            </a:r>
          </a:p>
          <a:p>
            <a:r>
              <a:rPr lang="es-AR" sz="24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es-AR" sz="2400" b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this</a:t>
            </a:r>
            <a:r>
              <a:rPr lang="es-AR" sz="2400" b="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.color</a:t>
            </a:r>
            <a:r>
              <a:rPr lang="es-AR" sz="24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= color;</a:t>
            </a:r>
          </a:p>
          <a:p>
            <a:r>
              <a:rPr lang="es-AR" sz="24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    }</a:t>
            </a:r>
          </a:p>
          <a:p>
            <a:r>
              <a:rPr lang="es-AR" sz="24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}</a:t>
            </a:r>
          </a:p>
          <a:p>
            <a:r>
              <a:rPr lang="es-AR" sz="24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}</a:t>
            </a:r>
            <a:endParaRPr kumimoji="0" lang="es-AR" sz="2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393113" cy="750888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dirty="0"/>
              <a:t>Ejercitación</a:t>
            </a:r>
          </a:p>
        </p:txBody>
      </p:sp>
      <p:pic>
        <p:nvPicPr>
          <p:cNvPr id="22531" name="Picture 4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90600"/>
            <a:ext cx="414655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/>
              <a:t>Temas a Tratar</a:t>
            </a:r>
            <a:endParaRPr lang="es-AR" sz="2800" dirty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366838"/>
            <a:ext cx="8410575" cy="1157240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/>
              <a:t>POO</a:t>
            </a:r>
          </a:p>
          <a:p>
            <a:pPr eaLnBrk="1" hangingPunct="1">
              <a:defRPr/>
            </a:pPr>
            <a:r>
              <a:rPr lang="es-ES" dirty="0" err="1"/>
              <a:t>Namespaces</a:t>
            </a:r>
            <a:endParaRPr lang="es-ES" dirty="0"/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Clases </a:t>
            </a:r>
            <a:r>
              <a:rPr lang="es-AR" sz="3200" dirty="0"/>
              <a:t>(1/3)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311950"/>
          </a:xfrm>
        </p:spPr>
        <p:txBody>
          <a:bodyPr/>
          <a:lstStyle/>
          <a:p>
            <a:r>
              <a:rPr lang="es-AR" sz="2800" dirty="0"/>
              <a:t>Los miembros de una clase poseen modificadores de visibilidad</a:t>
            </a:r>
          </a:p>
          <a:p>
            <a:pPr lvl="1"/>
            <a:r>
              <a:rPr lang="es-AR" sz="2400" dirty="0" err="1"/>
              <a:t>public</a:t>
            </a:r>
            <a:r>
              <a:rPr lang="es-AR" sz="2400" dirty="0"/>
              <a:t> (defecto), </a:t>
            </a:r>
            <a:r>
              <a:rPr lang="es-AR" sz="2400" dirty="0" err="1"/>
              <a:t>protected</a:t>
            </a:r>
            <a:r>
              <a:rPr lang="es-AR" sz="2400" dirty="0"/>
              <a:t> y </a:t>
            </a:r>
            <a:r>
              <a:rPr lang="es-AR" sz="2400" dirty="0" err="1"/>
              <a:t>private</a:t>
            </a:r>
            <a:r>
              <a:rPr lang="es-AR" sz="2400" dirty="0"/>
              <a:t>.</a:t>
            </a:r>
          </a:p>
          <a:p>
            <a:r>
              <a:rPr lang="es-AR" sz="2800" dirty="0"/>
              <a:t>Los miembros de una clase pueden ser estáticos y no estáticos</a:t>
            </a:r>
          </a:p>
          <a:p>
            <a:pPr lvl="1"/>
            <a:r>
              <a:rPr lang="es-AR" sz="2400" dirty="0"/>
              <a:t>Con el modificador </a:t>
            </a:r>
            <a:r>
              <a:rPr lang="es-AR" sz="2400" b="1" i="1" dirty="0" err="1"/>
              <a:t>static</a:t>
            </a:r>
            <a:r>
              <a:rPr lang="es-AR" sz="2400" dirty="0"/>
              <a:t>, se marcan los miembros estáticos de una clase.</a:t>
            </a:r>
          </a:p>
          <a:p>
            <a:r>
              <a:rPr lang="es-AR" sz="2800" dirty="0"/>
              <a:t>Los constructores se definen utilizando la palabra reservada ‘</a:t>
            </a:r>
            <a:r>
              <a:rPr lang="es-AR" sz="2800" b="1" i="1" dirty="0"/>
              <a:t>constructor</a:t>
            </a:r>
            <a:r>
              <a:rPr lang="es-AR" sz="2800" dirty="0"/>
              <a:t>’.</a:t>
            </a:r>
          </a:p>
          <a:p>
            <a:r>
              <a:rPr lang="es-AR" sz="2800" dirty="0"/>
              <a:t>En TypeScript no existe la herencia múltiple.</a:t>
            </a:r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Clases </a:t>
            </a:r>
            <a:r>
              <a:rPr lang="es-AR" sz="3200" dirty="0"/>
              <a:t>(2/3)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Rectángulo"/>
          <p:cNvSpPr/>
          <p:nvPr/>
        </p:nvSpPr>
        <p:spPr bwMode="auto">
          <a:xfrm>
            <a:off x="1259632" y="1412776"/>
            <a:ext cx="6840760" cy="507831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s-AR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>
                <a:latin typeface="Arial" pitchFamily="34" charset="0"/>
                <a:cs typeface="Arial" pitchFamily="34" charset="0"/>
              </a:rPr>
              <a:t>Auto{</a:t>
            </a:r>
          </a:p>
          <a:p>
            <a:endParaRPr lang="es-AR" sz="1200" b="0" dirty="0">
              <a:latin typeface="Arial" pitchFamily="34" charset="0"/>
              <a:cs typeface="Arial" pitchFamily="34" charset="0"/>
            </a:endParaRPr>
          </a:p>
          <a:p>
            <a:r>
              <a:rPr lang="es-AR" sz="2400" b="0" dirty="0">
                <a:latin typeface="Arial" pitchFamily="34" charset="0"/>
                <a:cs typeface="Arial" pitchFamily="34" charset="0"/>
              </a:rPr>
              <a:t>    </a:t>
            </a:r>
            <a:r>
              <a:rPr lang="es-AR" sz="2400" b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s-AR" sz="2400" b="0" dirty="0">
                <a:latin typeface="Arial" pitchFamily="34" charset="0"/>
                <a:cs typeface="Arial" pitchFamily="34" charset="0"/>
              </a:rPr>
              <a:t> color : </a:t>
            </a:r>
            <a:r>
              <a:rPr lang="es-AR" sz="2400" b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s-AR" sz="24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s-AR" sz="2400" b="0" dirty="0">
                <a:latin typeface="Arial" pitchFamily="34" charset="0"/>
                <a:cs typeface="Arial" pitchFamily="34" charset="0"/>
              </a:rPr>
              <a:t>    </a:t>
            </a:r>
            <a:r>
              <a:rPr lang="es-AR" sz="2400" b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private</a:t>
            </a:r>
            <a:r>
              <a:rPr lang="es-AR" sz="2400" b="0" dirty="0">
                <a:latin typeface="Arial" pitchFamily="34" charset="0"/>
                <a:cs typeface="Arial" pitchFamily="34" charset="0"/>
              </a:rPr>
              <a:t> _precio : </a:t>
            </a:r>
            <a:r>
              <a:rPr lang="es-AR" sz="2400" b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number</a:t>
            </a:r>
            <a:r>
              <a:rPr lang="es-AR" sz="2400" b="0" dirty="0">
                <a:latin typeface="Arial" pitchFamily="34" charset="0"/>
                <a:cs typeface="Arial" pitchFamily="34" charset="0"/>
              </a:rPr>
              <a:t>;</a:t>
            </a:r>
          </a:p>
          <a:p>
            <a:endParaRPr lang="es-AR" sz="1200" b="0" dirty="0">
              <a:latin typeface="Arial" pitchFamily="34" charset="0"/>
              <a:cs typeface="Arial" pitchFamily="34" charset="0"/>
            </a:endParaRPr>
          </a:p>
          <a:p>
            <a:r>
              <a:rPr lang="es-AR" sz="2400" b="0" dirty="0">
                <a:latin typeface="Arial" pitchFamily="34" charset="0"/>
                <a:cs typeface="Arial" pitchFamily="34" charset="0"/>
              </a:rPr>
              <a:t>    </a:t>
            </a:r>
            <a:r>
              <a:rPr lang="es-AR" sz="2400" b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s-AR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Get</a:t>
            </a:r>
            <a:r>
              <a:rPr lang="es-AR" sz="2400" b="0" dirty="0" err="1">
                <a:latin typeface="Arial" pitchFamily="34" charset="0"/>
                <a:cs typeface="Arial" pitchFamily="34" charset="0"/>
              </a:rPr>
              <a:t>Precio</a:t>
            </a:r>
            <a:r>
              <a:rPr lang="es-AR" sz="2400" b="0" dirty="0">
                <a:latin typeface="Arial" pitchFamily="34" charset="0"/>
                <a:cs typeface="Arial" pitchFamily="34" charset="0"/>
              </a:rPr>
              <a:t>() : </a:t>
            </a:r>
            <a:r>
              <a:rPr lang="es-AR" sz="2400" b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number</a:t>
            </a:r>
            <a:r>
              <a:rPr lang="es-AR" sz="2400" b="0" dirty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s-AR" sz="2400" b="0" dirty="0">
                <a:latin typeface="Arial" pitchFamily="34" charset="0"/>
                <a:cs typeface="Arial" pitchFamily="34" charset="0"/>
              </a:rPr>
              <a:t>	</a:t>
            </a:r>
            <a:r>
              <a:rPr lang="es-AR" sz="2400" b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AR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this</a:t>
            </a:r>
            <a:r>
              <a:rPr lang="es-AR" sz="2400" b="0" dirty="0" err="1">
                <a:latin typeface="Arial" pitchFamily="34" charset="0"/>
                <a:cs typeface="Arial" pitchFamily="34" charset="0"/>
              </a:rPr>
              <a:t>._precio</a:t>
            </a:r>
            <a:r>
              <a:rPr lang="es-AR" sz="2400" b="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s-AR" sz="2400" b="0" dirty="0">
                <a:latin typeface="Arial" pitchFamily="34" charset="0"/>
                <a:cs typeface="Arial" pitchFamily="34" charset="0"/>
              </a:rPr>
              <a:t>    }</a:t>
            </a:r>
          </a:p>
          <a:p>
            <a:endParaRPr lang="es-AR" sz="1200" b="0" dirty="0">
              <a:latin typeface="Arial" pitchFamily="34" charset="0"/>
              <a:cs typeface="Arial" pitchFamily="34" charset="0"/>
            </a:endParaRPr>
          </a:p>
          <a:p>
            <a:r>
              <a:rPr lang="es-AR" sz="2400" b="0" dirty="0">
                <a:latin typeface="Arial" pitchFamily="34" charset="0"/>
                <a:cs typeface="Arial" pitchFamily="34" charset="0"/>
              </a:rPr>
              <a:t>    </a:t>
            </a:r>
            <a:r>
              <a:rPr lang="es-AR" sz="2400" b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s-AR" sz="2400" b="0" dirty="0">
                <a:latin typeface="Arial" pitchFamily="34" charset="0"/>
                <a:cs typeface="Arial" pitchFamily="34" charset="0"/>
              </a:rPr>
              <a:t> constructor(</a:t>
            </a:r>
            <a:r>
              <a:rPr lang="es-AR" sz="2400" b="0" dirty="0" err="1">
                <a:latin typeface="Arial" pitchFamily="34" charset="0"/>
                <a:cs typeface="Arial" pitchFamily="34" charset="0"/>
              </a:rPr>
              <a:t>color:</a:t>
            </a:r>
            <a:r>
              <a:rPr lang="es-AR" sz="2400" b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s-AR" sz="2400" b="0" dirty="0">
                <a:latin typeface="Arial" pitchFamily="34" charset="0"/>
                <a:cs typeface="Arial" pitchFamily="34" charset="0"/>
              </a:rPr>
              <a:t>, </a:t>
            </a:r>
            <a:r>
              <a:rPr lang="es-AR" sz="2400" b="0" dirty="0" err="1">
                <a:latin typeface="Arial" pitchFamily="34" charset="0"/>
                <a:cs typeface="Arial" pitchFamily="34" charset="0"/>
              </a:rPr>
              <a:t>precio:</a:t>
            </a:r>
            <a:r>
              <a:rPr lang="es-AR" sz="2400" b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number</a:t>
            </a:r>
            <a:r>
              <a:rPr lang="es-AR" sz="2400" b="0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s-AR" sz="2400" b="0" dirty="0">
                <a:latin typeface="Arial" pitchFamily="34" charset="0"/>
                <a:cs typeface="Arial" pitchFamily="34" charset="0"/>
              </a:rPr>
              <a:t>    {</a:t>
            </a:r>
          </a:p>
          <a:p>
            <a:r>
              <a:rPr lang="es-AR" sz="2400" b="0" dirty="0">
                <a:latin typeface="Arial" pitchFamily="34" charset="0"/>
                <a:cs typeface="Arial" pitchFamily="34" charset="0"/>
              </a:rPr>
              <a:t>         </a:t>
            </a:r>
            <a:r>
              <a:rPr lang="es-AR" sz="2400" b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this</a:t>
            </a:r>
            <a:r>
              <a:rPr lang="es-AR" sz="2400" b="0" dirty="0" err="1">
                <a:latin typeface="Arial" pitchFamily="34" charset="0"/>
                <a:cs typeface="Arial" pitchFamily="34" charset="0"/>
              </a:rPr>
              <a:t>.color</a:t>
            </a:r>
            <a:r>
              <a:rPr lang="es-AR" sz="2400" b="0" dirty="0">
                <a:latin typeface="Arial" pitchFamily="34" charset="0"/>
                <a:cs typeface="Arial" pitchFamily="34" charset="0"/>
              </a:rPr>
              <a:t> = color;</a:t>
            </a:r>
          </a:p>
          <a:p>
            <a:r>
              <a:rPr lang="es-AR" sz="2400" b="0" dirty="0">
                <a:latin typeface="Arial" pitchFamily="34" charset="0"/>
                <a:cs typeface="Arial" pitchFamily="34" charset="0"/>
              </a:rPr>
              <a:t>         </a:t>
            </a:r>
            <a:r>
              <a:rPr lang="es-AR" sz="2400" b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this</a:t>
            </a:r>
            <a:r>
              <a:rPr lang="es-AR" sz="2400" b="0" dirty="0" err="1">
                <a:latin typeface="Arial" pitchFamily="34" charset="0"/>
                <a:cs typeface="Arial" pitchFamily="34" charset="0"/>
              </a:rPr>
              <a:t>._precio</a:t>
            </a:r>
            <a:r>
              <a:rPr lang="es-AR" sz="2400" b="0" dirty="0">
                <a:latin typeface="Arial" pitchFamily="34" charset="0"/>
                <a:cs typeface="Arial" pitchFamily="34" charset="0"/>
              </a:rPr>
              <a:t> = precio;</a:t>
            </a:r>
          </a:p>
          <a:p>
            <a:r>
              <a:rPr lang="es-AR" sz="2400" b="0" dirty="0">
                <a:latin typeface="Arial" pitchFamily="34" charset="0"/>
                <a:cs typeface="Arial" pitchFamily="34" charset="0"/>
              </a:rPr>
              <a:t>    }</a:t>
            </a:r>
          </a:p>
          <a:p>
            <a:r>
              <a:rPr lang="es-AR" sz="2400" b="0" dirty="0">
                <a:latin typeface="Arial" pitchFamily="34" charset="0"/>
                <a:cs typeface="Arial" pitchFamily="34" charset="0"/>
              </a:rPr>
              <a:t>}</a:t>
            </a:r>
            <a:endParaRPr kumimoji="0" lang="es-A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Clases </a:t>
            </a:r>
            <a:r>
              <a:rPr lang="es-AR" sz="3200" dirty="0"/>
              <a:t>(3/3)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Rectángulo"/>
          <p:cNvSpPr/>
          <p:nvPr/>
        </p:nvSpPr>
        <p:spPr bwMode="auto">
          <a:xfrm>
            <a:off x="1259632" y="1412776"/>
            <a:ext cx="6840760" cy="397031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s-AR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>
                <a:latin typeface="Arial" pitchFamily="34" charset="0"/>
                <a:cs typeface="Arial" pitchFamily="34" charset="0"/>
              </a:rPr>
              <a:t>Auto{</a:t>
            </a:r>
          </a:p>
          <a:p>
            <a:endParaRPr lang="es-AR" sz="1200" b="0" dirty="0">
              <a:latin typeface="Arial" pitchFamily="34" charset="0"/>
              <a:cs typeface="Arial" pitchFamily="34" charset="0"/>
            </a:endParaRPr>
          </a:p>
          <a:p>
            <a:r>
              <a:rPr lang="es-AR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AR" sz="2400" b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private</a:t>
            </a:r>
            <a:r>
              <a:rPr lang="es-AR" sz="2400" b="0" dirty="0">
                <a:latin typeface="Arial" pitchFamily="34" charset="0"/>
                <a:cs typeface="Arial" pitchFamily="34" charset="0"/>
              </a:rPr>
              <a:t> _precio : </a:t>
            </a:r>
            <a:r>
              <a:rPr lang="es-AR" sz="2400" b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number</a:t>
            </a:r>
            <a:r>
              <a:rPr lang="es-AR" sz="2400" b="0" dirty="0">
                <a:latin typeface="Arial" pitchFamily="34" charset="0"/>
                <a:cs typeface="Arial" pitchFamily="34" charset="0"/>
              </a:rPr>
              <a:t>;</a:t>
            </a:r>
          </a:p>
          <a:p>
            <a:endParaRPr lang="es-AR" sz="1200" b="0" dirty="0">
              <a:latin typeface="Arial" pitchFamily="34" charset="0"/>
              <a:cs typeface="Arial" pitchFamily="34" charset="0"/>
            </a:endParaRPr>
          </a:p>
          <a:p>
            <a:r>
              <a:rPr lang="es-AR" sz="2400" b="0" dirty="0">
                <a:latin typeface="Arial" pitchFamily="34" charset="0"/>
                <a:cs typeface="Arial" pitchFamily="34" charset="0"/>
              </a:rPr>
              <a:t>    </a:t>
            </a:r>
            <a:r>
              <a:rPr lang="es-AR" sz="2400" b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s-AR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get</a:t>
            </a:r>
            <a:r>
              <a:rPr lang="es-AR" sz="2400" b="0" dirty="0">
                <a:latin typeface="Arial" pitchFamily="34" charset="0"/>
                <a:cs typeface="Arial" pitchFamily="34" charset="0"/>
              </a:rPr>
              <a:t> Precio() : </a:t>
            </a:r>
            <a:r>
              <a:rPr lang="es-AR" sz="2400" b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number</a:t>
            </a:r>
            <a:r>
              <a:rPr lang="es-AR" sz="2400" b="0" dirty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s-AR" sz="2400" b="0" dirty="0">
                <a:latin typeface="Arial" pitchFamily="34" charset="0"/>
                <a:cs typeface="Arial" pitchFamily="34" charset="0"/>
              </a:rPr>
              <a:t>	</a:t>
            </a:r>
            <a:r>
              <a:rPr lang="es-AR" sz="2400" b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AR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this</a:t>
            </a:r>
            <a:r>
              <a:rPr lang="es-AR" sz="2400" b="0" dirty="0" err="1">
                <a:latin typeface="Arial" pitchFamily="34" charset="0"/>
                <a:cs typeface="Arial" pitchFamily="34" charset="0"/>
              </a:rPr>
              <a:t>._precio</a:t>
            </a:r>
            <a:r>
              <a:rPr lang="es-AR" sz="2400" b="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s-AR" sz="2400" b="0" dirty="0">
                <a:latin typeface="Arial" pitchFamily="34" charset="0"/>
                <a:cs typeface="Arial" pitchFamily="34" charset="0"/>
              </a:rPr>
              <a:t>    }</a:t>
            </a:r>
          </a:p>
          <a:p>
            <a:endParaRPr lang="es-AR" sz="1200" b="0" dirty="0">
              <a:latin typeface="Arial" pitchFamily="34" charset="0"/>
              <a:cs typeface="Arial" pitchFamily="34" charset="0"/>
            </a:endParaRPr>
          </a:p>
          <a:p>
            <a:r>
              <a:rPr lang="es-AR" sz="2400" b="0" dirty="0">
                <a:latin typeface="Arial" pitchFamily="34" charset="0"/>
                <a:cs typeface="Arial" pitchFamily="34" charset="0"/>
              </a:rPr>
              <a:t>    </a:t>
            </a:r>
            <a:r>
              <a:rPr lang="es-AR" sz="2400" b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s-AR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set</a:t>
            </a:r>
            <a:r>
              <a:rPr lang="es-AR" sz="2400" b="0" dirty="0">
                <a:latin typeface="Arial" pitchFamily="34" charset="0"/>
                <a:cs typeface="Arial" pitchFamily="34" charset="0"/>
              </a:rPr>
              <a:t> Precio(</a:t>
            </a:r>
            <a:r>
              <a:rPr lang="es-AR" sz="2400" b="0" dirty="0" err="1">
                <a:latin typeface="Arial" pitchFamily="34" charset="0"/>
                <a:cs typeface="Arial" pitchFamily="34" charset="0"/>
              </a:rPr>
              <a:t>value</a:t>
            </a:r>
            <a:r>
              <a:rPr lang="es-AR" sz="2400" b="0" dirty="0">
                <a:latin typeface="Arial" pitchFamily="34" charset="0"/>
                <a:cs typeface="Arial" pitchFamily="34" charset="0"/>
              </a:rPr>
              <a:t> : </a:t>
            </a:r>
            <a:r>
              <a:rPr lang="es-AR" sz="2400" b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s-AR" sz="2400" b="0" dirty="0">
                <a:latin typeface="Arial" pitchFamily="34" charset="0"/>
                <a:cs typeface="Arial" pitchFamily="34" charset="0"/>
              </a:rPr>
              <a:t>) {</a:t>
            </a:r>
          </a:p>
          <a:p>
            <a:r>
              <a:rPr lang="es-AR" sz="2400" b="0" dirty="0">
                <a:latin typeface="Arial" pitchFamily="34" charset="0"/>
                <a:cs typeface="Arial" pitchFamily="34" charset="0"/>
              </a:rPr>
              <a:t>	</a:t>
            </a:r>
            <a:r>
              <a:rPr lang="es-AR" sz="2400" b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this</a:t>
            </a:r>
            <a:r>
              <a:rPr lang="es-AR" sz="2400" b="0" dirty="0">
                <a:latin typeface="Arial" pitchFamily="34" charset="0"/>
                <a:cs typeface="Arial" pitchFamily="34" charset="0"/>
              </a:rPr>
              <a:t>._precio = </a:t>
            </a:r>
            <a:r>
              <a:rPr lang="es-AR" sz="2400" b="0" dirty="0" err="1">
                <a:latin typeface="Arial" pitchFamily="34" charset="0"/>
                <a:cs typeface="Arial" pitchFamily="34" charset="0"/>
              </a:rPr>
              <a:t>value</a:t>
            </a:r>
            <a:r>
              <a:rPr lang="es-AR" sz="2400" b="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s-AR" sz="2400" b="0" dirty="0">
                <a:latin typeface="Arial" pitchFamily="34" charset="0"/>
                <a:cs typeface="Arial" pitchFamily="34" charset="0"/>
              </a:rPr>
              <a:t>    }</a:t>
            </a:r>
          </a:p>
          <a:p>
            <a:r>
              <a:rPr lang="es-AR" sz="2400" b="0" dirty="0">
                <a:latin typeface="Arial" pitchFamily="34" charset="0"/>
                <a:cs typeface="Arial" pitchFamily="34" charset="0"/>
              </a:rPr>
              <a:t>}</a:t>
            </a:r>
            <a:endParaRPr kumimoji="0" lang="es-A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34088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Herencia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Rectángulo"/>
          <p:cNvSpPr/>
          <p:nvPr/>
        </p:nvSpPr>
        <p:spPr bwMode="auto">
          <a:xfrm>
            <a:off x="1259632" y="1412776"/>
            <a:ext cx="6840760" cy="535531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s-AR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>
                <a:latin typeface="Arial" pitchFamily="34" charset="0"/>
                <a:cs typeface="Arial" pitchFamily="34" charset="0"/>
              </a:rPr>
              <a:t>Vehiculo</a:t>
            </a:r>
            <a:r>
              <a:rPr lang="es-AR" sz="2400" b="0" dirty="0">
                <a:latin typeface="Arial" pitchFamily="34" charset="0"/>
                <a:cs typeface="Arial" pitchFamily="34" charset="0"/>
              </a:rPr>
              <a:t>{</a:t>
            </a:r>
          </a:p>
          <a:p>
            <a:endParaRPr lang="es-AR" sz="1200" b="0" dirty="0">
              <a:latin typeface="Arial" pitchFamily="34" charset="0"/>
              <a:cs typeface="Arial" pitchFamily="34" charset="0"/>
            </a:endParaRPr>
          </a:p>
          <a:p>
            <a:r>
              <a:rPr lang="es-AR" sz="2400" b="0" dirty="0">
                <a:latin typeface="Arial" pitchFamily="34" charset="0"/>
                <a:cs typeface="Arial" pitchFamily="34" charset="0"/>
              </a:rPr>
              <a:t>    </a:t>
            </a:r>
            <a:r>
              <a:rPr lang="es-AR" sz="2400" b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protected</a:t>
            </a:r>
            <a:r>
              <a:rPr lang="es-AR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>
                <a:latin typeface="Arial" pitchFamily="34" charset="0"/>
                <a:cs typeface="Arial" pitchFamily="34" charset="0"/>
              </a:rPr>
              <a:t>_marca : </a:t>
            </a:r>
            <a:r>
              <a:rPr lang="es-AR" sz="2400" b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s-AR" sz="2400" b="0" dirty="0">
                <a:latin typeface="Arial" pitchFamily="34" charset="0"/>
                <a:cs typeface="Arial" pitchFamily="34" charset="0"/>
              </a:rPr>
              <a:t>;</a:t>
            </a:r>
          </a:p>
          <a:p>
            <a:endParaRPr lang="es-AR" sz="1200" b="0" dirty="0">
              <a:latin typeface="Arial" pitchFamily="34" charset="0"/>
              <a:cs typeface="Arial" pitchFamily="34" charset="0"/>
            </a:endParaRPr>
          </a:p>
          <a:p>
            <a:r>
              <a:rPr lang="es-AR" sz="2400" b="0" dirty="0">
                <a:latin typeface="Arial" pitchFamily="34" charset="0"/>
                <a:cs typeface="Arial" pitchFamily="34" charset="0"/>
              </a:rPr>
              <a:t>    </a:t>
            </a:r>
            <a:r>
              <a:rPr lang="es-AR" sz="2400" b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s-AR" sz="2400" b="0" dirty="0">
                <a:latin typeface="Arial" pitchFamily="34" charset="0"/>
                <a:cs typeface="Arial" pitchFamily="34" charset="0"/>
              </a:rPr>
              <a:t> constructor(</a:t>
            </a:r>
            <a:r>
              <a:rPr lang="es-AR" sz="2400" b="0" dirty="0" err="1">
                <a:latin typeface="Arial" pitchFamily="34" charset="0"/>
                <a:cs typeface="Arial" pitchFamily="34" charset="0"/>
              </a:rPr>
              <a:t>marca:</a:t>
            </a:r>
            <a:r>
              <a:rPr lang="es-AR" sz="2400" b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s-AR" sz="2400" b="0" dirty="0">
                <a:latin typeface="Arial" pitchFamily="34" charset="0"/>
                <a:cs typeface="Arial" pitchFamily="34" charset="0"/>
              </a:rPr>
              <a:t>){</a:t>
            </a:r>
          </a:p>
          <a:p>
            <a:r>
              <a:rPr lang="es-AR" sz="2400" b="0" dirty="0">
                <a:latin typeface="Arial" pitchFamily="34" charset="0"/>
                <a:cs typeface="Arial" pitchFamily="34" charset="0"/>
              </a:rPr>
              <a:t>	</a:t>
            </a:r>
            <a:r>
              <a:rPr lang="es-AR" sz="2400" b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this</a:t>
            </a:r>
            <a:r>
              <a:rPr lang="es-AR" sz="2400" b="0" dirty="0" err="1">
                <a:latin typeface="Arial" pitchFamily="34" charset="0"/>
                <a:cs typeface="Arial" pitchFamily="34" charset="0"/>
              </a:rPr>
              <a:t>._marca</a:t>
            </a:r>
            <a:r>
              <a:rPr lang="es-AR" sz="2400" b="0" dirty="0">
                <a:latin typeface="Arial" pitchFamily="34" charset="0"/>
                <a:cs typeface="Arial" pitchFamily="34" charset="0"/>
              </a:rPr>
              <a:t> = marca;</a:t>
            </a:r>
          </a:p>
          <a:p>
            <a:r>
              <a:rPr lang="es-AR" sz="2400" b="0" dirty="0">
                <a:latin typeface="Arial" pitchFamily="34" charset="0"/>
                <a:cs typeface="Arial" pitchFamily="34" charset="0"/>
              </a:rPr>
              <a:t>    }</a:t>
            </a:r>
          </a:p>
          <a:p>
            <a:endParaRPr lang="es-AR" sz="1200" b="0" dirty="0">
              <a:latin typeface="Arial" pitchFamily="34" charset="0"/>
              <a:cs typeface="Arial" pitchFamily="34" charset="0"/>
            </a:endParaRPr>
          </a:p>
          <a:p>
            <a:r>
              <a:rPr lang="es-AR" sz="2400" b="0" dirty="0">
                <a:latin typeface="Arial" pitchFamily="34" charset="0"/>
                <a:cs typeface="Arial" pitchFamily="34" charset="0"/>
              </a:rPr>
              <a:t>}</a:t>
            </a:r>
          </a:p>
          <a:p>
            <a:endParaRPr kumimoji="0" lang="es-AR" sz="6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s-AR" sz="24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Auto </a:t>
            </a:r>
            <a:r>
              <a:rPr lang="es-AR" sz="2400" b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extends</a:t>
            </a:r>
            <a:r>
              <a:rPr lang="es-AR" sz="24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Vehiculo</a:t>
            </a:r>
            <a:r>
              <a:rPr lang="es-AR" sz="24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endParaRPr lang="es-AR" sz="1200" b="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AR" sz="24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AR" sz="2400" b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s-AR" sz="24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constructor(marca : </a:t>
            </a:r>
            <a:r>
              <a:rPr lang="es-AR" sz="2400" b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s-AR" sz="24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 {</a:t>
            </a:r>
          </a:p>
          <a:p>
            <a:r>
              <a:rPr lang="es-AR" sz="24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es-AR" sz="2400" b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super</a:t>
            </a:r>
            <a:r>
              <a:rPr lang="es-AR" sz="24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(marca);	</a:t>
            </a:r>
          </a:p>
          <a:p>
            <a:r>
              <a:rPr lang="es-AR" sz="24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es-AR" sz="2400" b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this</a:t>
            </a:r>
            <a:r>
              <a:rPr lang="es-AR" sz="2400" b="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.color</a:t>
            </a:r>
            <a:r>
              <a:rPr lang="es-AR" sz="24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= color;</a:t>
            </a:r>
          </a:p>
          <a:p>
            <a:r>
              <a:rPr lang="es-AR" sz="24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}</a:t>
            </a:r>
          </a:p>
          <a:p>
            <a:r>
              <a:rPr lang="es-AR" sz="24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}</a:t>
            </a:r>
            <a:endParaRPr kumimoji="0" lang="es-AR" sz="2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Interfaces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Rectángulo"/>
          <p:cNvSpPr/>
          <p:nvPr/>
        </p:nvSpPr>
        <p:spPr bwMode="auto">
          <a:xfrm>
            <a:off x="1259632" y="1412776"/>
            <a:ext cx="6840760" cy="542026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interface</a:t>
            </a:r>
            <a:r>
              <a:rPr lang="es-AR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>
                <a:latin typeface="Arial" pitchFamily="34" charset="0"/>
                <a:cs typeface="Arial" pitchFamily="34" charset="0"/>
              </a:rPr>
              <a:t>IAutoBase</a:t>
            </a:r>
            <a:r>
              <a:rPr lang="es-AR" sz="2400" b="0" dirty="0">
                <a:latin typeface="Arial" pitchFamily="34" charset="0"/>
                <a:cs typeface="Arial" pitchFamily="34" charset="0"/>
              </a:rPr>
              <a:t>{</a:t>
            </a:r>
          </a:p>
          <a:p>
            <a:endParaRPr lang="es-AR" sz="1200" b="0" dirty="0">
              <a:latin typeface="Arial" pitchFamily="34" charset="0"/>
              <a:cs typeface="Arial" pitchFamily="34" charset="0"/>
            </a:endParaRPr>
          </a:p>
          <a:p>
            <a:r>
              <a:rPr lang="es-AR" sz="2400" b="0" dirty="0">
                <a:latin typeface="Arial" pitchFamily="34" charset="0"/>
                <a:cs typeface="Arial" pitchFamily="34" charset="0"/>
              </a:rPr>
              <a:t>    </a:t>
            </a:r>
            <a:r>
              <a:rPr lang="es-AR" sz="2400" b="0" dirty="0" err="1">
                <a:latin typeface="Arial" pitchFamily="34" charset="0"/>
                <a:cs typeface="Arial" pitchFamily="34" charset="0"/>
              </a:rPr>
              <a:t>GetColor</a:t>
            </a:r>
            <a:r>
              <a:rPr lang="es-AR" sz="2400" b="0" dirty="0">
                <a:latin typeface="Arial" pitchFamily="34" charset="0"/>
                <a:cs typeface="Arial" pitchFamily="34" charset="0"/>
              </a:rPr>
              <a:t>() : </a:t>
            </a:r>
            <a:r>
              <a:rPr lang="es-AR" sz="2400" b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s-AR" sz="2400" b="0" dirty="0">
                <a:latin typeface="Arial" pitchFamily="34" charset="0"/>
                <a:cs typeface="Arial" pitchFamily="34" charset="0"/>
              </a:rPr>
              <a:t>;</a:t>
            </a:r>
          </a:p>
          <a:p>
            <a:endParaRPr lang="es-AR" sz="1200" b="0" dirty="0">
              <a:latin typeface="Arial" pitchFamily="34" charset="0"/>
              <a:cs typeface="Arial" pitchFamily="34" charset="0"/>
            </a:endParaRPr>
          </a:p>
          <a:p>
            <a:r>
              <a:rPr lang="es-AR" sz="2400" b="0" dirty="0">
                <a:latin typeface="Arial" pitchFamily="34" charset="0"/>
                <a:cs typeface="Arial" pitchFamily="34" charset="0"/>
              </a:rPr>
              <a:t>    </a:t>
            </a:r>
            <a:r>
              <a:rPr lang="es-AR" sz="2400" b="0" dirty="0" err="1">
                <a:latin typeface="Arial" pitchFamily="34" charset="0"/>
                <a:cs typeface="Arial" pitchFamily="34" charset="0"/>
              </a:rPr>
              <a:t>SetColor</a:t>
            </a:r>
            <a:r>
              <a:rPr lang="es-AR" sz="2400" b="0" dirty="0">
                <a:latin typeface="Arial" pitchFamily="34" charset="0"/>
                <a:cs typeface="Arial" pitchFamily="34" charset="0"/>
              </a:rPr>
              <a:t>(</a:t>
            </a:r>
            <a:r>
              <a:rPr lang="es-AR" sz="2400" b="0" dirty="0" err="1">
                <a:latin typeface="Arial" pitchFamily="34" charset="0"/>
                <a:cs typeface="Arial" pitchFamily="34" charset="0"/>
              </a:rPr>
              <a:t>color:</a:t>
            </a:r>
            <a:r>
              <a:rPr lang="es-AR" sz="2400" b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s-AR" sz="2400" b="0" dirty="0">
                <a:latin typeface="Arial" pitchFamily="34" charset="0"/>
                <a:cs typeface="Arial" pitchFamily="34" charset="0"/>
              </a:rPr>
              <a:t>) : </a:t>
            </a:r>
            <a:r>
              <a:rPr lang="es-AR" sz="2400" b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AR" sz="2400" b="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s-AR" sz="2400" b="0" dirty="0">
                <a:latin typeface="Arial" pitchFamily="34" charset="0"/>
                <a:cs typeface="Arial" pitchFamily="34" charset="0"/>
              </a:rPr>
              <a:t>}</a:t>
            </a:r>
          </a:p>
          <a:p>
            <a:endParaRPr kumimoji="0" lang="es-AR" sz="12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s-AR" sz="24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Auto </a:t>
            </a:r>
            <a:r>
              <a:rPr lang="es-AR" sz="2400" b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implements</a:t>
            </a:r>
            <a:r>
              <a:rPr lang="es-AR" sz="24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IAutoBase</a:t>
            </a:r>
            <a:r>
              <a:rPr lang="es-AR" sz="24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s-AR" sz="24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AR" sz="2400" b="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//……….</a:t>
            </a:r>
          </a:p>
          <a:p>
            <a:r>
              <a:rPr lang="es-AR" sz="24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AR" sz="2400" b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s-AR" sz="24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GetColor</a:t>
            </a:r>
            <a:r>
              <a:rPr lang="es-AR" sz="24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() : </a:t>
            </a:r>
            <a:r>
              <a:rPr lang="es-AR" sz="2400" b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s-AR" sz="24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s-AR" sz="24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es-AR" sz="2400" b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AR" sz="24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this</a:t>
            </a:r>
            <a:r>
              <a:rPr lang="es-AR" sz="2400" b="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.color</a:t>
            </a:r>
            <a:r>
              <a:rPr lang="es-AR" sz="24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s-AR" sz="24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}</a:t>
            </a:r>
          </a:p>
          <a:p>
            <a:r>
              <a:rPr lang="es-AR" sz="24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AR" sz="2400" b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s-AR" sz="24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SetColor</a:t>
            </a:r>
            <a:r>
              <a:rPr lang="es-AR" sz="24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(color : </a:t>
            </a:r>
            <a:r>
              <a:rPr lang="es-AR" sz="2400" b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s-AR" sz="24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 : </a:t>
            </a:r>
            <a:r>
              <a:rPr lang="es-AR" sz="2400" b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AR" sz="24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s-AR" sz="24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AR" sz="2400" b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this</a:t>
            </a:r>
            <a:r>
              <a:rPr lang="es-AR" sz="2400" b="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.color</a:t>
            </a:r>
            <a:r>
              <a:rPr lang="es-AR" sz="24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= color;</a:t>
            </a:r>
          </a:p>
          <a:p>
            <a:r>
              <a:rPr lang="es-AR" sz="24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}</a:t>
            </a:r>
          </a:p>
          <a:p>
            <a:r>
              <a:rPr lang="es-AR" sz="24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}</a:t>
            </a:r>
            <a:endParaRPr kumimoji="0" lang="es-AR" sz="2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Clases Abstractas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Rectángulo"/>
          <p:cNvSpPr/>
          <p:nvPr/>
        </p:nvSpPr>
        <p:spPr bwMode="auto">
          <a:xfrm>
            <a:off x="1259632" y="1412776"/>
            <a:ext cx="6840760" cy="470898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abstract</a:t>
            </a:r>
            <a:r>
              <a:rPr lang="es-AR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s-AR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>
                <a:latin typeface="Arial" pitchFamily="34" charset="0"/>
                <a:cs typeface="Arial" pitchFamily="34" charset="0"/>
              </a:rPr>
              <a:t>Vehiculo</a:t>
            </a:r>
            <a:r>
              <a:rPr lang="es-AR" sz="2400" b="0" dirty="0">
                <a:latin typeface="Arial" pitchFamily="34" charset="0"/>
                <a:cs typeface="Arial" pitchFamily="34" charset="0"/>
              </a:rPr>
              <a:t>{</a:t>
            </a:r>
          </a:p>
          <a:p>
            <a:endParaRPr lang="es-AR" sz="1200" b="0" dirty="0">
              <a:latin typeface="Arial" pitchFamily="34" charset="0"/>
              <a:cs typeface="Arial" pitchFamily="34" charset="0"/>
            </a:endParaRPr>
          </a:p>
          <a:p>
            <a:r>
              <a:rPr lang="es-AR" sz="2400" b="0" dirty="0">
                <a:latin typeface="Arial" pitchFamily="34" charset="0"/>
                <a:cs typeface="Arial" pitchFamily="34" charset="0"/>
              </a:rPr>
              <a:t>    </a:t>
            </a:r>
            <a:r>
              <a:rPr lang="es-AR" sz="2400" b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protected</a:t>
            </a:r>
            <a:r>
              <a:rPr lang="es-AR" sz="2400" b="0" dirty="0">
                <a:latin typeface="Arial" pitchFamily="34" charset="0"/>
                <a:cs typeface="Arial" pitchFamily="34" charset="0"/>
              </a:rPr>
              <a:t> marca : </a:t>
            </a:r>
            <a:r>
              <a:rPr lang="es-AR" sz="2400" b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s-AR" sz="2400" b="0" dirty="0">
                <a:latin typeface="Arial" pitchFamily="34" charset="0"/>
                <a:cs typeface="Arial" pitchFamily="34" charset="0"/>
              </a:rPr>
              <a:t>;</a:t>
            </a:r>
          </a:p>
          <a:p>
            <a:endParaRPr lang="es-AR" sz="2400" b="0" dirty="0">
              <a:latin typeface="Arial" pitchFamily="34" charset="0"/>
              <a:cs typeface="Arial" pitchFamily="34" charset="0"/>
            </a:endParaRPr>
          </a:p>
          <a:p>
            <a:r>
              <a:rPr lang="es-AR" sz="2400" b="0" dirty="0">
                <a:latin typeface="Arial" pitchFamily="34" charset="0"/>
                <a:cs typeface="Arial" pitchFamily="34" charset="0"/>
              </a:rPr>
              <a:t>    </a:t>
            </a:r>
            <a:r>
              <a:rPr lang="es-AR" sz="2400" b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s-AR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abstract</a:t>
            </a:r>
            <a:r>
              <a:rPr lang="es-AR" sz="2400" b="0" dirty="0">
                <a:latin typeface="Arial" pitchFamily="34" charset="0"/>
                <a:cs typeface="Arial" pitchFamily="34" charset="0"/>
              </a:rPr>
              <a:t> Acelerar():</a:t>
            </a:r>
            <a:r>
              <a:rPr lang="es-AR" sz="2400" b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AR" sz="2400" b="0" dirty="0">
                <a:latin typeface="Arial" pitchFamily="34" charset="0"/>
                <a:cs typeface="Arial" pitchFamily="34" charset="0"/>
              </a:rPr>
              <a:t>;</a:t>
            </a:r>
          </a:p>
          <a:p>
            <a:endParaRPr lang="es-AR" sz="1200" b="0" dirty="0">
              <a:latin typeface="Arial" pitchFamily="34" charset="0"/>
              <a:cs typeface="Arial" pitchFamily="34" charset="0"/>
            </a:endParaRPr>
          </a:p>
          <a:p>
            <a:r>
              <a:rPr lang="es-AR" sz="2400" b="0" dirty="0">
                <a:latin typeface="Arial" pitchFamily="34" charset="0"/>
                <a:cs typeface="Arial" pitchFamily="34" charset="0"/>
              </a:rPr>
              <a:t>}</a:t>
            </a:r>
          </a:p>
          <a:p>
            <a:endParaRPr kumimoji="0" lang="es-AR" sz="12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s-AR" sz="24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Auto </a:t>
            </a:r>
            <a:r>
              <a:rPr lang="es-AR" sz="2400" b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extends</a:t>
            </a:r>
            <a:r>
              <a:rPr lang="es-AR" sz="24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Vehiculo</a:t>
            </a:r>
            <a:r>
              <a:rPr lang="es-AR" sz="24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s-AR" sz="24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AR" sz="2400" b="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//……….</a:t>
            </a:r>
          </a:p>
          <a:p>
            <a:r>
              <a:rPr lang="es-AR" sz="24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AR" sz="2400" b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s-AR" sz="24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Acelerar() : </a:t>
            </a:r>
            <a:r>
              <a:rPr lang="es-AR" sz="2400" b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AR" sz="24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s-AR" sz="24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console.log(</a:t>
            </a:r>
            <a:r>
              <a:rPr lang="es-AR" sz="2400" b="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"Acelerando…"</a:t>
            </a:r>
            <a:r>
              <a:rPr lang="es-AR" sz="24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s-AR" sz="24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}</a:t>
            </a:r>
          </a:p>
          <a:p>
            <a:r>
              <a:rPr lang="es-AR" sz="24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}</a:t>
            </a:r>
            <a:endParaRPr kumimoji="0" lang="es-AR" sz="2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Generics</a:t>
            </a:r>
            <a:r>
              <a:rPr lang="es-AR" dirty="0"/>
              <a:t> </a:t>
            </a:r>
            <a:r>
              <a:rPr lang="es-AR" sz="3200" dirty="0"/>
              <a:t>(1/2)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62" y="1416050"/>
            <a:ext cx="4235273" cy="388515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027" y="3212976"/>
            <a:ext cx="4286250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603708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PlantillaUTN">
  <a:themeElements>
    <a:clrScheme name="1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1_VS_NET Launch Template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1_VS_NET Launch 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6699FF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5C8AE7"/>
        </a:accent6>
        <a:hlink>
          <a:srgbClr val="66CC66"/>
        </a:hlink>
        <a:folHlink>
          <a:srgbClr val="FA743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VS_NET Launch Template">
  <a:themeElements>
    <a:clrScheme name="2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2_VS_NET Launch Template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2_VS_NET Launch 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6699FF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5C8AE7"/>
        </a:accent6>
        <a:hlink>
          <a:srgbClr val="66CC66"/>
        </a:hlink>
        <a:folHlink>
          <a:srgbClr val="FA743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PlantillaUTN</Template>
  <TotalTime>4250</TotalTime>
  <Words>401</Words>
  <Application>Microsoft Office PowerPoint</Application>
  <PresentationFormat>Presentación en pantalla (4:3)</PresentationFormat>
  <Paragraphs>133</Paragraphs>
  <Slides>16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Arial</vt:lpstr>
      <vt:lpstr>Franklin Gothic Book</vt:lpstr>
      <vt:lpstr>Franklin Gothic Medium</vt:lpstr>
      <vt:lpstr>Times New Roman</vt:lpstr>
      <vt:lpstr>Wingdings</vt:lpstr>
      <vt:lpstr>PlantillaUTN</vt:lpstr>
      <vt:lpstr>2_VS_NET Launch Template</vt:lpstr>
      <vt:lpstr>Maximiliano Neiner</vt:lpstr>
      <vt:lpstr>Temas a Tratar</vt:lpstr>
      <vt:lpstr>Clases (1/3)</vt:lpstr>
      <vt:lpstr>Clases (2/3)</vt:lpstr>
      <vt:lpstr>Clases (3/3)</vt:lpstr>
      <vt:lpstr>Herencia</vt:lpstr>
      <vt:lpstr>Interfaces</vt:lpstr>
      <vt:lpstr>Clases Abstractas</vt:lpstr>
      <vt:lpstr>Generics (1/2)</vt:lpstr>
      <vt:lpstr>Generics (2/2)</vt:lpstr>
      <vt:lpstr>Temas a Tratar</vt:lpstr>
      <vt:lpstr>Namespaces (1/4)</vt:lpstr>
      <vt:lpstr>Namespaces (2/4)</vt:lpstr>
      <vt:lpstr>Namespaces (3/4)</vt:lpstr>
      <vt:lpstr>Namespaces (4/4)</vt:lpstr>
      <vt:lpstr>Ejercitación</vt:lpstr>
    </vt:vector>
  </TitlesOfParts>
  <Company>Max 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Maximiliano Neiner</dc:title>
  <dc:subject>TypeScript part. 02</dc:subject>
  <dc:creator>Neiner, Maximiliano</dc:creator>
  <cp:lastModifiedBy>Neiner Maximiliano</cp:lastModifiedBy>
  <cp:revision>342</cp:revision>
  <dcterms:created xsi:type="dcterms:W3CDTF">2010-03-12T12:22:54Z</dcterms:created>
  <dcterms:modified xsi:type="dcterms:W3CDTF">2018-09-04T23:20:40Z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chnical Review">
    <vt:lpwstr>VEMN Sistemas</vt:lpwstr>
  </property>
</Properties>
</file>