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290" r:id="rId2"/>
    <p:sldId id="327" r:id="rId3"/>
    <p:sldId id="455" r:id="rId4"/>
    <p:sldId id="402" r:id="rId5"/>
    <p:sldId id="437" r:id="rId6"/>
    <p:sldId id="411" r:id="rId7"/>
    <p:sldId id="414" r:id="rId8"/>
    <p:sldId id="416" r:id="rId9"/>
    <p:sldId id="418" r:id="rId10"/>
    <p:sldId id="450" r:id="rId11"/>
    <p:sldId id="419" r:id="rId12"/>
    <p:sldId id="420" r:id="rId13"/>
    <p:sldId id="451" r:id="rId14"/>
    <p:sldId id="366" r:id="rId15"/>
  </p:sldIdLst>
  <p:sldSz cx="9144000" cy="6858000" type="screen4x3"/>
  <p:notesSz cx="6858000" cy="9144000"/>
  <p:defaultTextStyle>
    <a:defPPr>
      <a:defRPr lang="es-A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3300"/>
    <a:srgbClr val="969696"/>
    <a:srgbClr val="C0C0C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0" autoAdjust="0"/>
    <p:restoredTop sz="85262" autoAdjust="0"/>
  </p:normalViewPr>
  <p:slideViewPr>
    <p:cSldViewPr>
      <p:cViewPr varScale="1">
        <p:scale>
          <a:sx n="48" d="100"/>
          <a:sy n="48" d="100"/>
        </p:scale>
        <p:origin x="-55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7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97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7CCC42-6F6B-45C0-B871-41133040F953}" type="slidenum">
              <a:rPr lang="es-AR" altLang="en-US"/>
              <a:pPr/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xmlns="" val="3696065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noProof="0" smtClean="0"/>
              <a:t>Click to edit Master text styles</a:t>
            </a:r>
          </a:p>
          <a:p>
            <a:pPr lvl="1"/>
            <a:r>
              <a:rPr lang="es-AR" noProof="0" smtClean="0"/>
              <a:t>Second level</a:t>
            </a:r>
          </a:p>
          <a:p>
            <a:pPr lvl="2"/>
            <a:r>
              <a:rPr lang="es-AR" noProof="0" smtClean="0"/>
              <a:t>Third level</a:t>
            </a:r>
          </a:p>
          <a:p>
            <a:pPr lvl="3"/>
            <a:r>
              <a:rPr lang="es-AR" noProof="0" smtClean="0"/>
              <a:t>Fourth level</a:t>
            </a:r>
          </a:p>
          <a:p>
            <a:pPr lvl="4"/>
            <a:r>
              <a:rPr lang="es-AR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29D99C6-9085-4E12-8736-920C9ED35A26}" type="slidenum">
              <a:rPr lang="es-AR" altLang="en-US"/>
              <a:pPr/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xmlns="" val="8897314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901BDEB-0E67-4274-9BED-3F8C9CF4E01B}" type="slidenum">
              <a:rPr lang="es-AR" altLang="en-US"/>
              <a:pPr eaLnBrk="1" hangingPunct="1"/>
              <a:t>1</a:t>
            </a:fld>
            <a:endParaRPr lang="es-AR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5347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11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xmlns="" val="303780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12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xmlns="" val="303780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14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xmlns="" val="1060475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F94285-06BC-44B4-8EC7-2ACE2B101B86}" type="slidenum">
              <a:rPr lang="es-AR" altLang="en-US"/>
              <a:pPr eaLnBrk="1" hangingPunct="1"/>
              <a:t>2</a:t>
            </a:fld>
            <a:endParaRPr lang="es-AR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7095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F94285-06BC-44B4-8EC7-2ACE2B101B86}" type="slidenum">
              <a:rPr lang="es-AR" altLang="en-US"/>
              <a:pPr eaLnBrk="1" hangingPunct="1"/>
              <a:t>3</a:t>
            </a:fld>
            <a:endParaRPr lang="es-AR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7095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 smtClean="0"/>
              <a:t>Google </a:t>
            </a:r>
            <a:r>
              <a:rPr lang="es-ES" sz="1200" dirty="0" err="1" smtClean="0"/>
              <a:t>Suggest</a:t>
            </a:r>
            <a:r>
              <a:rPr lang="es-ES" sz="1200" dirty="0" smtClean="0"/>
              <a:t> utiliza AJAX para crear una interfaz web muy dinámica: Cuando empieza a escribir en la caja de búsqueda de Google, un </a:t>
            </a:r>
            <a:r>
              <a:rPr lang="es-ES" sz="1200" dirty="0" err="1" smtClean="0"/>
              <a:t>JavaScript</a:t>
            </a:r>
            <a:r>
              <a:rPr lang="es-ES" sz="1200" dirty="0" smtClean="0"/>
              <a:t> envía las letras al servidor y el servidor devuelve una lista de sugerencias.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4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xmlns="" val="303780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5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xmlns="" val="303780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6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xmlns="" val="303780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7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xmlns="" val="303780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8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xmlns="" val="303780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9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xmlns="" val="303780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47700" y="2233613"/>
            <a:ext cx="7772400" cy="750887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601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47700" y="4927600"/>
            <a:ext cx="7861300" cy="585788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3859873141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982595636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77025" y="228600"/>
            <a:ext cx="2097088" cy="269875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43625" cy="26987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055559654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381000" y="1416050"/>
            <a:ext cx="8388350" cy="1511300"/>
          </a:xfrm>
        </p:spPr>
        <p:txBody>
          <a:bodyPr/>
          <a:lstStyle/>
          <a:p>
            <a:pPr lvl="0"/>
            <a:endParaRPr lang="es-AR" noProof="0" smtClean="0"/>
          </a:p>
        </p:txBody>
      </p:sp>
    </p:spTree>
    <p:extLst>
      <p:ext uri="{BB962C8B-B14F-4D97-AF65-F5344CB8AC3E}">
        <p14:creationId xmlns:p14="http://schemas.microsoft.com/office/powerpoint/2010/main" xmlns="" val="1266727584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381000" y="1416050"/>
            <a:ext cx="4117975" cy="1511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1511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675393057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740102293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xmlns="" val="3155499384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678942536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4166405866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414955222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55199056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xmlns="" val="2035273768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xmlns="" val="1476083631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93113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 Slide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16050"/>
            <a:ext cx="838835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>
    <p:zoom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558800" indent="-5588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Blip>
          <a:blip r:embed="rId16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977900" indent="-4175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333500" indent="-3540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65288" indent="-3302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4pPr>
      <a:lvl5pPr marL="1981200" indent="-314325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5pPr>
      <a:lvl6pPr marL="24384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6pPr>
      <a:lvl7pPr marL="28956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7pPr>
      <a:lvl8pPr marL="33528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8pPr>
      <a:lvl9pPr marL="38100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1613" y="3679825"/>
            <a:ext cx="8697912" cy="755650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Maximiliano </a:t>
            </a:r>
            <a:r>
              <a:rPr lang="es-AR" dirty="0" err="1" smtClean="0"/>
              <a:t>Neiner</a:t>
            </a:r>
            <a:endParaRPr lang="es-AR" sz="2400" dirty="0" smtClean="0"/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328613" y="304800"/>
            <a:ext cx="8588375" cy="2751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74001"/>
              </a:schemeClr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s-AR" sz="4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Laboratorio </a:t>
            </a:r>
            <a: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III</a:t>
            </a:r>
            <a:b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</a:br>
            <a:r>
              <a:rPr lang="es-AR" sz="4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AJAX </a:t>
            </a:r>
            <a:endParaRPr lang="es-AR" sz="4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/>
            </a:r>
            <a:b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</a:br>
            <a: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Clase </a:t>
            </a:r>
            <a:r>
              <a:rPr lang="es-AR" sz="4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4</a:t>
            </a:r>
            <a:endParaRPr lang="es-AR" sz="4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3429000"/>
            <a:ext cx="8388350" cy="701731"/>
          </a:xfrm>
        </p:spPr>
        <p:txBody>
          <a:bodyPr/>
          <a:lstStyle/>
          <a:p>
            <a:pPr algn="ctr">
              <a:buNone/>
            </a:pPr>
            <a:r>
              <a:rPr lang="es-AR" sz="4400" dirty="0" smtClean="0"/>
              <a:t>Demo</a:t>
            </a:r>
            <a:endParaRPr lang="es-AR" sz="44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 err="1" smtClean="0"/>
              <a:t>onreadystatechange</a:t>
            </a:r>
            <a:r>
              <a:rPr lang="es-AR" dirty="0" smtClean="0"/>
              <a:t> </a:t>
            </a:r>
            <a:r>
              <a:rPr lang="es-AR" sz="2800" dirty="0" smtClean="0"/>
              <a:t>(1/2)</a:t>
            </a:r>
            <a:endParaRPr lang="es-AR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2634567"/>
          </a:xfrm>
        </p:spPr>
        <p:txBody>
          <a:bodyPr/>
          <a:lstStyle/>
          <a:p>
            <a:r>
              <a:rPr lang="es-ES" sz="2800" dirty="0" smtClean="0"/>
              <a:t>El evento </a:t>
            </a:r>
            <a:r>
              <a:rPr lang="es-ES" sz="2800" b="1" i="1" dirty="0" err="1" smtClean="0"/>
              <a:t>onreadystatechange</a:t>
            </a:r>
            <a:r>
              <a:rPr lang="es-ES" sz="2800" dirty="0" smtClean="0"/>
              <a:t> se dispara cada vez que cambia </a:t>
            </a:r>
            <a:r>
              <a:rPr lang="es-ES" sz="2800" b="1" i="1" dirty="0" err="1" smtClean="0"/>
              <a:t>readyState</a:t>
            </a:r>
            <a:r>
              <a:rPr lang="es-ES" sz="2800" dirty="0" smtClean="0"/>
              <a:t>. </a:t>
            </a:r>
          </a:p>
          <a:p>
            <a:r>
              <a:rPr lang="es-ES" sz="2800" dirty="0" smtClean="0"/>
              <a:t>La propiedad </a:t>
            </a:r>
            <a:r>
              <a:rPr lang="es-ES" sz="2800" dirty="0" err="1" smtClean="0"/>
              <a:t>readyState</a:t>
            </a:r>
            <a:r>
              <a:rPr lang="es-ES" sz="2800" dirty="0" smtClean="0"/>
              <a:t> mantiene el estado de </a:t>
            </a:r>
            <a:r>
              <a:rPr lang="es-ES" sz="2800" dirty="0" err="1" smtClean="0"/>
              <a:t>XMLHttpRequest</a:t>
            </a:r>
            <a:r>
              <a:rPr lang="es-ES" sz="2800" dirty="0" smtClean="0"/>
              <a:t>. </a:t>
            </a:r>
          </a:p>
          <a:p>
            <a:r>
              <a:rPr lang="es-ES" sz="2800" dirty="0" smtClean="0"/>
              <a:t>Existen tres propiedades importantes del objeto </a:t>
            </a:r>
            <a:r>
              <a:rPr lang="es-ES" sz="2800" dirty="0" err="1" smtClean="0"/>
              <a:t>XMLHttpRequest</a:t>
            </a:r>
            <a:r>
              <a:rPr lang="es-ES" sz="2800" dirty="0" smtClean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xmlns="" val="14351834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 err="1" smtClean="0"/>
              <a:t>onreadystatechange</a:t>
            </a:r>
            <a:r>
              <a:rPr lang="es-AR" dirty="0" smtClean="0"/>
              <a:t> </a:t>
            </a:r>
            <a:r>
              <a:rPr lang="es-AR" sz="2800" dirty="0" smtClean="0"/>
              <a:t>(2/2)</a:t>
            </a:r>
            <a:endParaRPr lang="es-AR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5146024"/>
          </a:xfrm>
        </p:spPr>
        <p:txBody>
          <a:bodyPr/>
          <a:lstStyle/>
          <a:p>
            <a:r>
              <a:rPr lang="es-ES" sz="2800" b="1" dirty="0" err="1" smtClean="0"/>
              <a:t>onreadystatechange</a:t>
            </a:r>
            <a:r>
              <a:rPr lang="es-ES" sz="2800" dirty="0" smtClean="0"/>
              <a:t>: Almacena una función (o el nombre de una función) que se invoca de forma automática cada vez que cambia de propiedad </a:t>
            </a:r>
            <a:r>
              <a:rPr lang="es-ES" sz="2800" dirty="0" err="1" smtClean="0"/>
              <a:t>readyState</a:t>
            </a:r>
            <a:r>
              <a:rPr lang="es-ES" sz="2800" dirty="0" smtClean="0"/>
              <a:t>.</a:t>
            </a:r>
          </a:p>
          <a:p>
            <a:r>
              <a:rPr lang="es-ES" sz="2800" b="1" dirty="0" err="1" smtClean="0"/>
              <a:t>readyState</a:t>
            </a:r>
            <a:r>
              <a:rPr lang="es-ES" sz="2800" dirty="0" smtClean="0"/>
              <a:t>: Mantiene el estado del </a:t>
            </a:r>
            <a:r>
              <a:rPr lang="es-ES" sz="2800" dirty="0" err="1" smtClean="0"/>
              <a:t>XMLHttpRequest</a:t>
            </a:r>
            <a:r>
              <a:rPr lang="es-ES" sz="2800" dirty="0" smtClean="0"/>
              <a:t>: </a:t>
            </a:r>
          </a:p>
          <a:p>
            <a:pPr lvl="1"/>
            <a:r>
              <a:rPr lang="es-ES" sz="2400" dirty="0" smtClean="0"/>
              <a:t>0 : Solicitud no inicializado </a:t>
            </a:r>
          </a:p>
          <a:p>
            <a:pPr lvl="1"/>
            <a:r>
              <a:rPr lang="es-ES" sz="2400" dirty="0" smtClean="0"/>
              <a:t>1 : Conexión de servidor establecido </a:t>
            </a:r>
          </a:p>
          <a:p>
            <a:pPr lvl="1"/>
            <a:r>
              <a:rPr lang="es-ES" sz="2400" dirty="0" smtClean="0"/>
              <a:t>2 : Solicitud recibida </a:t>
            </a:r>
          </a:p>
          <a:p>
            <a:pPr lvl="1"/>
            <a:r>
              <a:rPr lang="es-ES" sz="2400" dirty="0" smtClean="0"/>
              <a:t>3 : Solicitud de procesamiento </a:t>
            </a:r>
          </a:p>
          <a:p>
            <a:pPr lvl="1"/>
            <a:r>
              <a:rPr lang="es-ES" sz="2400" dirty="0" smtClean="0"/>
              <a:t>4 : Solicitud terminada y respuesta lista</a:t>
            </a:r>
          </a:p>
          <a:p>
            <a:r>
              <a:rPr lang="es-ES" sz="2800" b="1" dirty="0" smtClean="0"/>
              <a:t>status</a:t>
            </a:r>
            <a:r>
              <a:rPr lang="es-ES" sz="2800" dirty="0" smtClean="0"/>
              <a:t>: 200 –&gt; OK; 404 –&gt; No encontrado.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xmlns="" val="14351834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3429000"/>
            <a:ext cx="8388350" cy="701731"/>
          </a:xfrm>
        </p:spPr>
        <p:txBody>
          <a:bodyPr/>
          <a:lstStyle/>
          <a:p>
            <a:pPr algn="ctr">
              <a:buNone/>
            </a:pPr>
            <a:r>
              <a:rPr lang="es-AR" sz="4400" dirty="0" smtClean="0"/>
              <a:t>Demo</a:t>
            </a:r>
            <a:endParaRPr lang="es-AR" sz="44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393113" cy="750888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dirty="0" smtClean="0"/>
              <a:t>Ejercitación</a:t>
            </a:r>
          </a:p>
        </p:txBody>
      </p:sp>
      <p:pic>
        <p:nvPicPr>
          <p:cNvPr id="22531" name="Picture 4" descr="C:\Program Files (x86)\Microsoft Office\MEDIA\CAGCAT10\j0234687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4600" y="990600"/>
            <a:ext cx="4146550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1101840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/>
              <a:t>AJAX</a:t>
            </a:r>
          </a:p>
          <a:p>
            <a:pPr eaLnBrk="1" hangingPunct="1">
              <a:defRPr/>
            </a:pPr>
            <a:endParaRPr lang="es-AR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1157240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 smtClean="0"/>
              <a:t>AJAX</a:t>
            </a:r>
          </a:p>
          <a:p>
            <a:pPr eaLnBrk="1" hangingPunct="1">
              <a:defRPr/>
            </a:pPr>
            <a:endParaRPr lang="es-AR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 smtClean="0"/>
              <a:t>AJAX </a:t>
            </a:r>
            <a:r>
              <a:rPr lang="es-AR" sz="3200" dirty="0" smtClean="0"/>
              <a:t>(</a:t>
            </a:r>
            <a:r>
              <a:rPr lang="es-AR" sz="3200" b="1" dirty="0" err="1" smtClean="0"/>
              <a:t>A</a:t>
            </a:r>
            <a:r>
              <a:rPr lang="es-AR" sz="3200" dirty="0" err="1" smtClean="0"/>
              <a:t>synchronous</a:t>
            </a:r>
            <a:r>
              <a:rPr lang="es-AR" sz="3200" dirty="0" smtClean="0"/>
              <a:t> </a:t>
            </a:r>
            <a:r>
              <a:rPr lang="es-AR" sz="3200" b="1" dirty="0" err="1" smtClean="0"/>
              <a:t>J</a:t>
            </a:r>
            <a:r>
              <a:rPr lang="es-AR" sz="3200" dirty="0" err="1" smtClean="0"/>
              <a:t>avaScript</a:t>
            </a:r>
            <a:r>
              <a:rPr lang="es-AR" sz="3200" dirty="0" smtClean="0"/>
              <a:t> </a:t>
            </a:r>
            <a:r>
              <a:rPr lang="es-AR" sz="3200" b="1" dirty="0" smtClean="0"/>
              <a:t>A</a:t>
            </a:r>
            <a:r>
              <a:rPr lang="es-AR" sz="3200" dirty="0" smtClean="0"/>
              <a:t>nd </a:t>
            </a:r>
            <a:r>
              <a:rPr lang="es-AR" sz="3200" b="1" dirty="0" smtClean="0"/>
              <a:t>X</a:t>
            </a:r>
            <a:r>
              <a:rPr lang="es-AR" sz="3200" dirty="0" smtClean="0"/>
              <a:t>ML)</a:t>
            </a:r>
            <a:endParaRPr lang="es-AR" sz="32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3905685"/>
          </a:xfrm>
        </p:spPr>
        <p:txBody>
          <a:bodyPr/>
          <a:lstStyle/>
          <a:p>
            <a:r>
              <a:rPr lang="es-AR" sz="2800" dirty="0" smtClean="0"/>
              <a:t>No es un lenguaje de programación sino un conjunto de tecnologías que nos permiten hacer páginas de internet más interactivas.</a:t>
            </a:r>
            <a:endParaRPr lang="es-ES" sz="2800" dirty="0" smtClean="0"/>
          </a:p>
          <a:p>
            <a:r>
              <a:rPr lang="es-ES" sz="2800" dirty="0" smtClean="0"/>
              <a:t>AJAX permite que las páginas sean capaces de actualizar partes en segundo plano, sin volver a cargar toda la página.</a:t>
            </a:r>
          </a:p>
          <a:p>
            <a:r>
              <a:rPr lang="es-ES" sz="2800" dirty="0" smtClean="0"/>
              <a:t>AJAX se hizo popular en 2005 por Google, con Google </a:t>
            </a:r>
            <a:r>
              <a:rPr lang="es-ES" sz="2800" dirty="0" err="1" smtClean="0"/>
              <a:t>Suggest</a:t>
            </a:r>
            <a:r>
              <a:rPr lang="es-ES" sz="2800" dirty="0" smtClean="0"/>
              <a:t>. </a:t>
            </a:r>
          </a:p>
          <a:p>
            <a:endParaRPr lang="es-ES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14351834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 smtClean="0"/>
              <a:t>Tecnologías</a:t>
            </a:r>
            <a:endParaRPr lang="es-AR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013406"/>
          </a:xfrm>
        </p:spPr>
        <p:txBody>
          <a:bodyPr/>
          <a:lstStyle/>
          <a:p>
            <a:r>
              <a:rPr lang="es-ES" sz="2800" dirty="0" smtClean="0"/>
              <a:t>XHTML y CSS, para crear una presentación basada en estándares.</a:t>
            </a:r>
          </a:p>
          <a:p>
            <a:r>
              <a:rPr lang="es-ES" sz="2800" dirty="0" smtClean="0"/>
              <a:t>DOM, para la interacción y manipulación dinámica de la presentación.</a:t>
            </a:r>
          </a:p>
          <a:p>
            <a:r>
              <a:rPr lang="es-ES" sz="2800" dirty="0" smtClean="0"/>
              <a:t>XML, XSLT y JSON, para el intercambio y la manipulación de información.</a:t>
            </a:r>
          </a:p>
          <a:p>
            <a:r>
              <a:rPr lang="es-ES" sz="2800" dirty="0" err="1" smtClean="0"/>
              <a:t>XMLHttpRequest</a:t>
            </a:r>
            <a:r>
              <a:rPr lang="es-ES" sz="2800" dirty="0" smtClean="0"/>
              <a:t>, para el intercambio asíncrono de información.</a:t>
            </a:r>
          </a:p>
          <a:p>
            <a:r>
              <a:rPr lang="es-ES" sz="2800" dirty="0" err="1" smtClean="0"/>
              <a:t>JavaScript</a:t>
            </a:r>
            <a:r>
              <a:rPr lang="es-ES" sz="2800" dirty="0" smtClean="0"/>
              <a:t>, para unir todas las demás tecnologías.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xmlns="" val="14351834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 smtClean="0"/>
              <a:t>Ventajas</a:t>
            </a:r>
            <a:endParaRPr lang="es-AR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896725"/>
          </a:xfrm>
        </p:spPr>
        <p:txBody>
          <a:bodyPr/>
          <a:lstStyle/>
          <a:p>
            <a:r>
              <a:rPr lang="es-ES" sz="2800" dirty="0" smtClean="0"/>
              <a:t>Utiliza tecnologías ya existentes.</a:t>
            </a:r>
          </a:p>
          <a:p>
            <a:r>
              <a:rPr lang="es-ES" sz="2800" dirty="0" smtClean="0"/>
              <a:t>Soportada por la mayoría de los navegadores modernos.</a:t>
            </a:r>
          </a:p>
          <a:p>
            <a:r>
              <a:rPr lang="es-ES" sz="2800" dirty="0" smtClean="0"/>
              <a:t>Interactividad. El usuario no tiene que esperar hasta que lleguen los datos del servidor.</a:t>
            </a:r>
          </a:p>
          <a:p>
            <a:r>
              <a:rPr lang="es-ES" sz="2800" dirty="0" smtClean="0"/>
              <a:t>Portabilidad (no requiere </a:t>
            </a:r>
            <a:r>
              <a:rPr lang="es-ES" sz="2800" dirty="0" err="1" smtClean="0"/>
              <a:t>plug-ins</a:t>
            </a:r>
            <a:r>
              <a:rPr lang="es-ES" sz="2800" dirty="0" smtClean="0"/>
              <a:t> como Flash y </a:t>
            </a:r>
            <a:r>
              <a:rPr lang="es-ES" sz="2800" dirty="0" err="1" smtClean="0"/>
              <a:t>Applet</a:t>
            </a:r>
            <a:r>
              <a:rPr lang="es-ES" sz="2800" dirty="0" smtClean="0"/>
              <a:t> de Java)</a:t>
            </a:r>
          </a:p>
          <a:p>
            <a:r>
              <a:rPr lang="es-ES" sz="2800" dirty="0" smtClean="0"/>
              <a:t>Mayor velocidad, esto es debido a que no hay que retornar toda la página nuevamente.</a:t>
            </a:r>
          </a:p>
          <a:p>
            <a:r>
              <a:rPr lang="es-ES" sz="2800" dirty="0" smtClean="0"/>
              <a:t>La página se asemeja a una aplicación de escritorio. </a:t>
            </a:r>
          </a:p>
        </p:txBody>
      </p:sp>
    </p:spTree>
    <p:extLst>
      <p:ext uri="{BB962C8B-B14F-4D97-AF65-F5344CB8AC3E}">
        <p14:creationId xmlns:p14="http://schemas.microsoft.com/office/powerpoint/2010/main" xmlns="" val="14351834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 smtClean="0"/>
              <a:t>Desventajas</a:t>
            </a:r>
            <a:endParaRPr lang="es-AR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3130088"/>
          </a:xfrm>
        </p:spPr>
        <p:txBody>
          <a:bodyPr/>
          <a:lstStyle/>
          <a:p>
            <a:r>
              <a:rPr lang="es-ES" sz="2800" dirty="0" smtClean="0"/>
              <a:t>Problemas con navegadores antiguos que no implementan esta tecnología.</a:t>
            </a:r>
          </a:p>
          <a:p>
            <a:r>
              <a:rPr lang="es-ES" sz="2800" dirty="0" smtClean="0"/>
              <a:t>No funciona si el usuario tiene desactivado el </a:t>
            </a:r>
            <a:r>
              <a:rPr lang="es-ES" sz="2800" dirty="0" err="1" smtClean="0"/>
              <a:t>JavaScript</a:t>
            </a:r>
            <a:r>
              <a:rPr lang="es-ES" sz="2800" dirty="0" smtClean="0"/>
              <a:t> en su navegador.</a:t>
            </a:r>
          </a:p>
          <a:p>
            <a:r>
              <a:rPr lang="es-ES" sz="2800" dirty="0" smtClean="0"/>
              <a:t>Requiere programadores que conozcan todas las tecnologías que intervienen en AJAX.</a:t>
            </a:r>
          </a:p>
          <a:p>
            <a:endParaRPr lang="es-ES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14351834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 err="1" smtClean="0"/>
              <a:t>XMLHttpRequest</a:t>
            </a:r>
            <a:r>
              <a:rPr lang="es-AR" dirty="0" smtClean="0"/>
              <a:t> </a:t>
            </a:r>
            <a:r>
              <a:rPr lang="es-AR" sz="2800" dirty="0" smtClean="0"/>
              <a:t>(1/2)</a:t>
            </a:r>
            <a:endParaRPr lang="es-AR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899803"/>
          </a:xfrm>
        </p:spPr>
        <p:txBody>
          <a:bodyPr/>
          <a:lstStyle/>
          <a:p>
            <a:r>
              <a:rPr lang="es-ES" sz="2800" dirty="0" smtClean="0"/>
              <a:t>La piedra angular de AJAX es el objeto </a:t>
            </a:r>
            <a:r>
              <a:rPr lang="es-ES" sz="2800" dirty="0" err="1" smtClean="0"/>
              <a:t>XMLHttpRequest</a:t>
            </a:r>
            <a:r>
              <a:rPr lang="es-ES" sz="2800" dirty="0" smtClean="0"/>
              <a:t> y es utilizado para intercambiar datos con el servidor en segundo plano. </a:t>
            </a:r>
          </a:p>
          <a:p>
            <a:r>
              <a:rPr lang="es-ES" sz="2800" dirty="0" smtClean="0"/>
              <a:t>Para enviar una petición al servidor, se utilizan los métodos </a:t>
            </a:r>
            <a:r>
              <a:rPr lang="es-ES" sz="2800" b="1" i="1" dirty="0" smtClean="0"/>
              <a:t>open()</a:t>
            </a:r>
            <a:r>
              <a:rPr lang="es-ES" sz="2800" dirty="0" smtClean="0"/>
              <a:t> y </a:t>
            </a:r>
            <a:r>
              <a:rPr lang="es-ES" sz="2800" b="1" i="1" dirty="0" err="1" smtClean="0"/>
              <a:t>send</a:t>
            </a:r>
            <a:r>
              <a:rPr lang="es-ES" sz="2800" b="1" i="1" dirty="0" smtClean="0"/>
              <a:t>()</a:t>
            </a:r>
            <a:r>
              <a:rPr lang="es-ES" sz="2800" dirty="0" smtClean="0"/>
              <a:t>.</a:t>
            </a:r>
          </a:p>
          <a:p>
            <a:endParaRPr lang="es-ES" sz="2800" dirty="0" smtClean="0"/>
          </a:p>
          <a:p>
            <a:endParaRPr lang="es-ES" sz="2800" dirty="0" smtClean="0"/>
          </a:p>
          <a:p>
            <a:endParaRPr lang="es-ES" sz="2800" dirty="0" smtClean="0"/>
          </a:p>
          <a:p>
            <a:pPr lvl="1"/>
            <a:r>
              <a:rPr lang="es-ES" sz="2400" dirty="0" smtClean="0"/>
              <a:t>Método: Especifica el tipo de pedido (GET/POST).</a:t>
            </a:r>
          </a:p>
          <a:p>
            <a:pPr lvl="1"/>
            <a:r>
              <a:rPr lang="es-ES" sz="2400" dirty="0" err="1" smtClean="0"/>
              <a:t>Url</a:t>
            </a:r>
            <a:r>
              <a:rPr lang="es-ES" sz="2400" dirty="0" smtClean="0"/>
              <a:t>: Indica la ubicación del archivo en el servidor.</a:t>
            </a:r>
          </a:p>
          <a:p>
            <a:pPr lvl="1"/>
            <a:r>
              <a:rPr lang="es-ES" sz="2400" dirty="0" err="1" smtClean="0"/>
              <a:t>Async</a:t>
            </a:r>
            <a:r>
              <a:rPr lang="es-ES" sz="2400" dirty="0" smtClean="0"/>
              <a:t>: true (Asincrónico); false (Sincrónico).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3657600"/>
            <a:ext cx="8412162" cy="11430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xhttp.open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Método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Async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xmlns="" val="14351834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 err="1" smtClean="0"/>
              <a:t>XMLHttpRequest</a:t>
            </a:r>
            <a:r>
              <a:rPr lang="es-AR" dirty="0" smtClean="0"/>
              <a:t> </a:t>
            </a:r>
            <a:r>
              <a:rPr lang="es-AR" sz="2800" dirty="0" smtClean="0"/>
              <a:t>(2/2)</a:t>
            </a:r>
            <a:endParaRPr lang="es-AR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2391424"/>
          </a:xfrm>
        </p:spPr>
        <p:txBody>
          <a:bodyPr/>
          <a:lstStyle/>
          <a:p>
            <a:endParaRPr lang="es-ES" sz="2800" dirty="0" smtClean="0"/>
          </a:p>
          <a:p>
            <a:endParaRPr lang="es-ES" sz="2800" dirty="0" smtClean="0"/>
          </a:p>
          <a:p>
            <a:endParaRPr lang="es-ES" sz="2800" dirty="0" smtClean="0"/>
          </a:p>
          <a:p>
            <a:pPr lvl="1"/>
            <a:r>
              <a:rPr lang="es-ES" sz="2400" dirty="0" smtClean="0"/>
              <a:t>Envía la petición al servidor.</a:t>
            </a:r>
          </a:p>
          <a:p>
            <a:endParaRPr lang="es-ES" sz="2800" dirty="0" smtClean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57200" y="1447800"/>
            <a:ext cx="8412162" cy="11430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xhttp.send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//Si </a:t>
            </a:r>
            <a:r>
              <a:rPr lang="en-US" sz="20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es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GET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xhttp.send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"string"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//Si </a:t>
            </a:r>
            <a:r>
              <a:rPr lang="en-US" sz="20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es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POST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57200" y="3810000"/>
            <a:ext cx="8458200" cy="1371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alt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x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http = 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XMLHttpRequest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xhttp.open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"GET"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"ajax_test.php"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xhttp.send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xmlns="" val="14351834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VS_NET Launch Template">
  <a:themeElements>
    <a:clrScheme name="1_VS_NET Launch Template 1">
      <a:dk1>
        <a:srgbClr val="000000"/>
      </a:dk1>
      <a:lt1>
        <a:srgbClr val="FFFFFF"/>
      </a:lt1>
      <a:dk2>
        <a:srgbClr val="00478E"/>
      </a:dk2>
      <a:lt2>
        <a:srgbClr val="FFCC29"/>
      </a:lt2>
      <a:accent1>
        <a:srgbClr val="FCEB98"/>
      </a:accent1>
      <a:accent2>
        <a:srgbClr val="6699FF"/>
      </a:accent2>
      <a:accent3>
        <a:srgbClr val="AAB1C6"/>
      </a:accent3>
      <a:accent4>
        <a:srgbClr val="DADADA"/>
      </a:accent4>
      <a:accent5>
        <a:srgbClr val="FDF3CA"/>
      </a:accent5>
      <a:accent6>
        <a:srgbClr val="5C8AE7"/>
      </a:accent6>
      <a:hlink>
        <a:srgbClr val="66CC66"/>
      </a:hlink>
      <a:folHlink>
        <a:srgbClr val="FA7438"/>
      </a:folHlink>
    </a:clrScheme>
    <a:fontScheme name="1_VS_NET Launch Template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A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A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VS_NET Launch Template 1">
        <a:dk1>
          <a:srgbClr val="000000"/>
        </a:dk1>
        <a:lt1>
          <a:srgbClr val="FFFFFF"/>
        </a:lt1>
        <a:dk2>
          <a:srgbClr val="00478E"/>
        </a:dk2>
        <a:lt2>
          <a:srgbClr val="FFCC29"/>
        </a:lt2>
        <a:accent1>
          <a:srgbClr val="FCEB98"/>
        </a:accent1>
        <a:accent2>
          <a:srgbClr val="6699FF"/>
        </a:accent2>
        <a:accent3>
          <a:srgbClr val="AAB1C6"/>
        </a:accent3>
        <a:accent4>
          <a:srgbClr val="DADADA"/>
        </a:accent4>
        <a:accent5>
          <a:srgbClr val="FDF3CA"/>
        </a:accent5>
        <a:accent6>
          <a:srgbClr val="5C8AE7"/>
        </a:accent6>
        <a:hlink>
          <a:srgbClr val="66CC66"/>
        </a:hlink>
        <a:folHlink>
          <a:srgbClr val="FA743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3750</TotalTime>
  <Words>505</Words>
  <Application>Microsoft Office PowerPoint</Application>
  <PresentationFormat>Presentación en pantalla (4:3)</PresentationFormat>
  <Paragraphs>77</Paragraphs>
  <Slides>14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1_VS_NET Launch Template</vt:lpstr>
      <vt:lpstr>Maximiliano Neiner</vt:lpstr>
      <vt:lpstr>Temas a Tratar</vt:lpstr>
      <vt:lpstr>Temas a Tratar</vt:lpstr>
      <vt:lpstr>AJAX (Asynchronous JavaScript And XML)</vt:lpstr>
      <vt:lpstr>Tecnologías</vt:lpstr>
      <vt:lpstr>Ventajas</vt:lpstr>
      <vt:lpstr>Desventajas</vt:lpstr>
      <vt:lpstr>XMLHttpRequest (1/2)</vt:lpstr>
      <vt:lpstr>XMLHttpRequest (2/2)</vt:lpstr>
      <vt:lpstr>Diapositiva 10</vt:lpstr>
      <vt:lpstr>onreadystatechange (1/2)</vt:lpstr>
      <vt:lpstr>onreadystatechange (2/2)</vt:lpstr>
      <vt:lpstr>Diapositiva 13</vt:lpstr>
      <vt:lpstr>Ejercitación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Laboratorio_III_Clase_04</dc:title>
  <dc:subject>Ajax - jQuery</dc:subject>
  <dc:creator/>
  <cp:lastModifiedBy>Neiner Maximiliano</cp:lastModifiedBy>
  <cp:revision>316</cp:revision>
  <cp:lastPrinted>1601-01-01T00:00:00Z</cp:lastPrinted>
  <dcterms:created xsi:type="dcterms:W3CDTF">1601-01-01T00:00:00Z</dcterms:created>
  <dcterms:modified xsi:type="dcterms:W3CDTF">2017-07-28T15:13:32Z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