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21"/>
  </p:notesMasterIdLst>
  <p:handoutMasterIdLst>
    <p:handoutMasterId r:id="rId22"/>
  </p:handoutMasterIdLst>
  <p:sldIdLst>
    <p:sldId id="445" r:id="rId3"/>
    <p:sldId id="374" r:id="rId4"/>
    <p:sldId id="541" r:id="rId5"/>
    <p:sldId id="558" r:id="rId6"/>
    <p:sldId id="511" r:id="rId7"/>
    <p:sldId id="560" r:id="rId8"/>
    <p:sldId id="561" r:id="rId9"/>
    <p:sldId id="512" r:id="rId10"/>
    <p:sldId id="562" r:id="rId11"/>
    <p:sldId id="514" r:id="rId12"/>
    <p:sldId id="563" r:id="rId13"/>
    <p:sldId id="515" r:id="rId14"/>
    <p:sldId id="564" r:id="rId15"/>
    <p:sldId id="565" r:id="rId16"/>
    <p:sldId id="566" r:id="rId17"/>
    <p:sldId id="516" r:id="rId18"/>
    <p:sldId id="568" r:id="rId19"/>
    <p:sldId id="567" r:id="rId20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FFFF00"/>
    <a:srgbClr val="FFCC00"/>
    <a:srgbClr val="B287D3"/>
    <a:srgbClr val="8AAFD3"/>
    <a:srgbClr val="5E9E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0123" autoAdjust="0"/>
  </p:normalViewPr>
  <p:slideViewPr>
    <p:cSldViewPr>
      <p:cViewPr varScale="1">
        <p:scale>
          <a:sx n="51" d="100"/>
          <a:sy n="51" d="100"/>
        </p:scale>
        <p:origin x="-4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ECEE01CA-F867-4C13-B2EA-BD4BDB45AA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00200A9F-15D0-4F32-B5B3-0E6D0B50E2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58A32-FE2E-4207-B393-CE19AA11C7A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94D9DE-1325-46D5-B0EF-A9F926A418E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7FC089-7DDD-407B-9F90-6503EA6D14F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5E41DB-E600-4298-88C9-3EE5ADAFA6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5339F1-5E9E-4D32-A429-82B682F5DDA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DF5A13-830E-4B35-863E-DF059E365DD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FBE39F-DD20-4554-A997-DE72713D88E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433F92-BEDD-4601-A909-7D0AB8F82F8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011C55-96C1-4B82-B0C2-6D8B82690FC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79C42-DC6A-4B26-8F8B-A9341FB3D07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EC561-7D67-41F3-A8B2-70775FC53FC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C310F5-981A-4D7A-A168-250C7D67825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3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Los elementos de HTML son llamados selectores para la nomenclatura de este lenguaje. Lo que hace una hoja de estilo, es asociar una declaración a cada selector, formando lo que se conoce como regla.</a:t>
            </a:r>
          </a:p>
          <a:p>
            <a:r>
              <a:rPr lang="es-ES" dirty="0" smtClean="0"/>
              <a:t>Una declaración, a su vez, esta compuesta por una propiedad a la cual se le asigna un valor.</a:t>
            </a:r>
          </a:p>
          <a:p>
            <a:r>
              <a:rPr lang="es-ES" dirty="0" smtClean="0"/>
              <a:t>Para ver el listado de propiedades con sus posibles valores, visitar:</a:t>
            </a:r>
          </a:p>
          <a:p>
            <a:r>
              <a:rPr lang="es-ES" dirty="0" smtClean="0"/>
              <a:t>http://www.webtutoriales.com/images/tutoriales/css_cheat_sheet.png</a:t>
            </a:r>
          </a:p>
          <a:p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2EF8A4-48A8-4E8A-9F30-5C50FB6C70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593FB-2AA7-46C2-90ED-841CCE93887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43313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320483"/>
            <a:ext cx="8588375" cy="2751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III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CSS</a:t>
            </a: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ES" sz="4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8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3363"/>
            <a:ext cx="8763000" cy="7572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s-AR" dirty="0" smtClean="0"/>
              <a:t>Agrupación de Reglas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95400"/>
            <a:ext cx="8388350" cy="479425"/>
          </a:xfrm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Una misma declaración a varios selectores</a:t>
            </a:r>
            <a:endParaRPr lang="es-AR" sz="2800" dirty="0" smtClean="0">
              <a:solidFill>
                <a:schemeClr val="hlink"/>
              </a:solidFill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000125" y="2000250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H1,H2,H3,H4 { color : black; 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88" y="2878138"/>
            <a:ext cx="83883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>
            <a:spAutoFit/>
          </a:bodyPr>
          <a:lstStyle/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Varias declaraciones a un solo selector</a:t>
            </a:r>
            <a:endParaRPr lang="es-AR" sz="2800" b="0" kern="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982663" y="3571875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H1 {color:black; font-size:6pt;}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188" y="4449763"/>
            <a:ext cx="83883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>
            <a:spAutoFit/>
          </a:bodyPr>
          <a:lstStyle/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Varias declaraciones a varios selectores</a:t>
            </a:r>
            <a:endParaRPr lang="es-AR" sz="2800" b="0" kern="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6632" name="Rectangle 5"/>
          <p:cNvSpPr>
            <a:spLocks noChangeArrowheads="1"/>
          </p:cNvSpPr>
          <p:nvPr/>
        </p:nvSpPr>
        <p:spPr bwMode="auto">
          <a:xfrm>
            <a:off x="982663" y="5143500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H1,H2 {color:black; font-size:6pt;}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564053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Hojas de Estilo CSS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Agrupación de Reglas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Clases</a:t>
            </a:r>
          </a:p>
          <a:p>
            <a:pPr lvl="1" eaLnBrk="1" hangingPunct="1">
              <a:defRPr/>
            </a:pPr>
            <a:r>
              <a:rPr lang="es-ES" dirty="0" smtClean="0"/>
              <a:t>Identificadores Únicos</a:t>
            </a:r>
          </a:p>
          <a:p>
            <a:pPr lvl="1" eaLnBrk="1" hangingPunct="1">
              <a:defRPr/>
            </a:pPr>
            <a:r>
              <a:rPr lang="es-ES" dirty="0" err="1" smtClean="0"/>
              <a:t>Pseudo</a:t>
            </a:r>
            <a:r>
              <a:rPr lang="es-ES" dirty="0" smtClean="0"/>
              <a:t> – </a:t>
            </a:r>
            <a:r>
              <a:rPr lang="es-ES" dirty="0" smtClean="0"/>
              <a:t>Elementos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763000" cy="7572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s-AR" dirty="0" smtClean="0"/>
              <a:t>Clases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95400"/>
            <a:ext cx="8769350" cy="868363"/>
          </a:xfrm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Utilizando el atributo </a:t>
            </a:r>
            <a:r>
              <a:rPr lang="es-ES" sz="2800" b="1" i="1" dirty="0" err="1" smtClean="0"/>
              <a:t>class</a:t>
            </a:r>
            <a:r>
              <a:rPr lang="es-ES" sz="2800" b="1" i="1" dirty="0" smtClean="0"/>
              <a:t> </a:t>
            </a:r>
            <a:r>
              <a:rPr lang="es-ES" sz="2800" dirty="0" smtClean="0"/>
              <a:t>se puede crear un sub-selector.</a:t>
            </a:r>
            <a:endParaRPr lang="es-AR" sz="2800" dirty="0" smtClean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00125" y="2143125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 { color : red; 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00125" y="2714625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P.negrita { font-weight : bold; 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00125" y="4000500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negrita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&gt; </a:t>
            </a:r>
            <a:r>
              <a:rPr lang="en-US" sz="2200" dirty="0" err="1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Párrafo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US" sz="2200" dirty="0" err="1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negrita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00125" y="3429000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s-AR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s-AR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s-AR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s-AR" sz="2200" b="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Párrafo en color rojo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s-AR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s-AR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s-AR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8463" y="4632325"/>
            <a:ext cx="8745537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>
            <a:spAutoFit/>
          </a:bodyPr>
          <a:lstStyle/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También se puede definir una clase genérica para varios selectores.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8681" name="Rectangle 5"/>
          <p:cNvSpPr>
            <a:spLocks noChangeArrowheads="1"/>
          </p:cNvSpPr>
          <p:nvPr/>
        </p:nvSpPr>
        <p:spPr bwMode="auto">
          <a:xfrm>
            <a:off x="1000125" y="5500688"/>
            <a:ext cx="7572375" cy="5000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.cursiva { font-style : italic; 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00125" y="6143625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span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cursiva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&gt;</a:t>
            </a:r>
            <a:r>
              <a:rPr lang="en-US" sz="2200" i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s-AR" sz="2200" b="0" i="1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Texto en cursiva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span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564053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Hojas de Estilo CSS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Agrupación de Reglas</a:t>
            </a:r>
          </a:p>
          <a:p>
            <a:pPr lvl="1" eaLnBrk="1" hangingPunct="1">
              <a:defRPr/>
            </a:pPr>
            <a:r>
              <a:rPr lang="es-ES" dirty="0" smtClean="0"/>
              <a:t>Clases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Identificadores Únicos</a:t>
            </a:r>
          </a:p>
          <a:p>
            <a:pPr lvl="1" eaLnBrk="1" hangingPunct="1">
              <a:defRPr/>
            </a:pPr>
            <a:r>
              <a:rPr lang="es-ES" dirty="0" err="1" smtClean="0"/>
              <a:t>Pseudo</a:t>
            </a:r>
            <a:r>
              <a:rPr lang="es-ES" dirty="0" smtClean="0"/>
              <a:t> – </a:t>
            </a:r>
            <a:r>
              <a:rPr lang="es-ES" dirty="0" smtClean="0"/>
              <a:t>Elementos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763000" cy="7572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s-AR" dirty="0" smtClean="0"/>
              <a:t>Identificadores Únicos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95400"/>
            <a:ext cx="8769350" cy="868363"/>
          </a:xfrm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El atributo </a:t>
            </a:r>
            <a:r>
              <a:rPr lang="es-ES" sz="2800" b="1" i="1" dirty="0" smtClean="0"/>
              <a:t>id </a:t>
            </a:r>
            <a:r>
              <a:rPr lang="es-ES" sz="2800" dirty="0" smtClean="0"/>
              <a:t>de un elemento HTML permite referenciar en forma única como selector.</a:t>
            </a:r>
            <a:endParaRPr lang="es-AR" sz="2800" dirty="0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000125" y="2286000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#xlr8 { letter-spacing : 0.5em; 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000125" y="5000625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A:link { color : red; 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7188" y="4143375"/>
            <a:ext cx="8786812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>
            <a:spAutoFit/>
          </a:bodyPr>
          <a:lstStyle/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Permiten definir varios usos para un mismo elemento.</a:t>
            </a:r>
          </a:p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ES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Nota: las </a:t>
            </a:r>
            <a:r>
              <a:rPr lang="es-ES" sz="2800" b="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pseudo</a:t>
            </a: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clases utilizan : mientras que las clases reales usan el punto.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85750" y="3100388"/>
            <a:ext cx="87630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800" b="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AR" sz="4800" b="0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Pseudo</a:t>
            </a:r>
            <a:r>
              <a:rPr lang="es-AR" sz="4800" b="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Clases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564053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Hojas de Estilo CSS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Agrupación de Reglas</a:t>
            </a:r>
          </a:p>
          <a:p>
            <a:pPr lvl="1" eaLnBrk="1" hangingPunct="1">
              <a:defRPr/>
            </a:pPr>
            <a:r>
              <a:rPr lang="es-ES" dirty="0" smtClean="0"/>
              <a:t>Clases</a:t>
            </a:r>
          </a:p>
          <a:p>
            <a:pPr lvl="1" eaLnBrk="1" hangingPunct="1">
              <a:defRPr/>
            </a:pPr>
            <a:r>
              <a:rPr lang="es-ES" dirty="0" smtClean="0"/>
              <a:t>Identificadores Únicos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Pseudo</a:t>
            </a:r>
            <a:r>
              <a:rPr lang="es-ES" dirty="0" smtClean="0">
                <a:solidFill>
                  <a:schemeClr val="accent1"/>
                </a:solidFill>
              </a:rPr>
              <a:t> – </a:t>
            </a:r>
            <a:r>
              <a:rPr lang="es-ES" dirty="0" smtClean="0">
                <a:solidFill>
                  <a:schemeClr val="accent1"/>
                </a:solidFill>
              </a:rPr>
              <a:t>Elementos</a:t>
            </a:r>
            <a:endParaRPr lang="es-E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763000" cy="757238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 smtClean="0"/>
              <a:t>Pseudo</a:t>
            </a:r>
            <a:r>
              <a:rPr lang="es-AR" dirty="0" smtClean="0"/>
              <a:t> Elementos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95400"/>
            <a:ext cx="8769350" cy="868363"/>
          </a:xfrm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Los </a:t>
            </a:r>
            <a:r>
              <a:rPr lang="es-ES" sz="2800" dirty="0" err="1" smtClean="0"/>
              <a:t>pseudo</a:t>
            </a:r>
            <a:r>
              <a:rPr lang="es-ES" sz="2800" dirty="0" smtClean="0"/>
              <a:t> elementos permiten referirse a porciones de elementos reales.</a:t>
            </a:r>
            <a:endParaRPr lang="es-AR" sz="2800" dirty="0" smtClean="0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714375" y="2571750"/>
            <a:ext cx="81438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P:first-line{font-style:small-camps;}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14375" y="3500438"/>
            <a:ext cx="8143875" cy="1857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P:first-letter</a:t>
            </a:r>
          </a:p>
          <a:p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{font-size:220%;</a:t>
            </a:r>
          </a:p>
          <a:p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float:left;</a:t>
            </a:r>
          </a:p>
          <a:p>
            <a:r>
              <a:rPr lang="en-US" sz="2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lang="en-US" sz="2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542208"/>
            <a:ext cx="8393113" cy="750888"/>
          </a:xfrm>
        </p:spPr>
        <p:txBody>
          <a:bodyPr/>
          <a:lstStyle/>
          <a:p>
            <a:pPr algn="ctr"/>
            <a:r>
              <a:rPr lang="es-AR" dirty="0" smtClean="0"/>
              <a:t>Demo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33795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535531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Hojas de Estilo </a:t>
            </a:r>
            <a:r>
              <a:rPr lang="es-AR" dirty="0" smtClean="0"/>
              <a:t>CSS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590931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Hojas de Estilo </a:t>
            </a:r>
            <a:r>
              <a:rPr lang="es-AR" sz="3600" dirty="0" smtClean="0"/>
              <a:t>CSS</a:t>
            </a:r>
            <a:endParaRPr lang="es-AR" sz="36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564053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Hojas de Estilo CSS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Agrupación de Reglas</a:t>
            </a:r>
          </a:p>
          <a:p>
            <a:pPr lvl="1" eaLnBrk="1" hangingPunct="1">
              <a:defRPr/>
            </a:pPr>
            <a:r>
              <a:rPr lang="es-ES" dirty="0" smtClean="0"/>
              <a:t>Clases</a:t>
            </a:r>
          </a:p>
          <a:p>
            <a:pPr lvl="1" eaLnBrk="1" hangingPunct="1">
              <a:defRPr/>
            </a:pPr>
            <a:r>
              <a:rPr lang="es-ES" dirty="0" smtClean="0"/>
              <a:t>Identificadores Únicos</a:t>
            </a:r>
          </a:p>
          <a:p>
            <a:pPr lvl="1" eaLnBrk="1" hangingPunct="1">
              <a:defRPr/>
            </a:pPr>
            <a:r>
              <a:rPr lang="es-ES" dirty="0" err="1" smtClean="0"/>
              <a:t>Pseudo</a:t>
            </a:r>
            <a:r>
              <a:rPr lang="es-ES" dirty="0" smtClean="0"/>
              <a:t> – </a:t>
            </a:r>
            <a:r>
              <a:rPr lang="es-ES" dirty="0" smtClean="0"/>
              <a:t>Elementos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CSS – Cascading Style Sheet</a:t>
            </a:r>
            <a:endParaRPr lang="en-US" sz="2800" dirty="0" smtClean="0"/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498600"/>
            <a:ext cx="8769350" cy="5070475"/>
          </a:xfrm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/>
          <a:lstStyle/>
          <a:p>
            <a:pPr>
              <a:defRPr/>
            </a:pPr>
            <a:r>
              <a:rPr lang="es-AR" sz="2800" dirty="0" smtClean="0"/>
              <a:t>Las hojas de estilo en cascada (CSS) son un lenguaje formal usado para definir la presentación estética de un documento estructurado y escrito en HTML.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La idea que se encuentra detrás del desarrollo de CSS es separar la </a:t>
            </a:r>
            <a:r>
              <a:rPr lang="es-AR" sz="2800" b="1" dirty="0" smtClean="0"/>
              <a:t>estructura y el contenido</a:t>
            </a:r>
            <a:r>
              <a:rPr lang="es-AR" sz="2800" dirty="0" smtClean="0"/>
              <a:t> de la </a:t>
            </a:r>
            <a:r>
              <a:rPr lang="es-AR" sz="2800" b="1" dirty="0" smtClean="0"/>
              <a:t>presentación estética</a:t>
            </a:r>
            <a:r>
              <a:rPr lang="es-AR" sz="2800" dirty="0" smtClean="0"/>
              <a:t> en un documento.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Esto permite un control mayor del documento y sus atributos convirtiendo al HTML en un documento muy versátil y liviano.</a:t>
            </a:r>
            <a:endParaRPr lang="es-AR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¿Dónde Definir el Estilo?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285875"/>
            <a:ext cx="8763000" cy="1966913"/>
          </a:xfrm>
        </p:spPr>
        <p:txBody>
          <a:bodyPr/>
          <a:lstStyle/>
          <a:p>
            <a:pPr>
              <a:defRPr/>
            </a:pPr>
            <a:r>
              <a:rPr lang="es-ES" sz="2800" dirty="0" smtClean="0"/>
              <a:t>Se agrega en el atributo </a:t>
            </a:r>
            <a:r>
              <a:rPr lang="es-ES" sz="2800" b="1" i="1" dirty="0" err="1" smtClean="0"/>
              <a:t>style</a:t>
            </a:r>
            <a:r>
              <a:rPr lang="es-ES" sz="2800" b="1" i="1" dirty="0" smtClean="0"/>
              <a:t> </a:t>
            </a:r>
            <a:r>
              <a:rPr lang="es-ES" sz="2800" dirty="0" smtClean="0"/>
              <a:t>de un elemento .</a:t>
            </a:r>
          </a:p>
          <a:p>
            <a:pPr>
              <a:buFont typeface="Wingdings" pitchFamily="2" charset="2"/>
              <a:buNone/>
              <a:defRPr/>
            </a:pPr>
            <a:endParaRPr lang="es-ES" sz="2800" dirty="0" smtClean="0"/>
          </a:p>
          <a:p>
            <a:pPr>
              <a:defRPr/>
            </a:pPr>
            <a:endParaRPr lang="es-ES" sz="2800" dirty="0" smtClean="0"/>
          </a:p>
          <a:p>
            <a:pPr>
              <a:defRPr/>
            </a:pPr>
            <a:r>
              <a:rPr lang="es-ES" sz="2800" dirty="0" smtClean="0"/>
              <a:t>En el </a:t>
            </a:r>
            <a:r>
              <a:rPr lang="es-ES" sz="2800" dirty="0" err="1" smtClean="0"/>
              <a:t>tag</a:t>
            </a:r>
            <a:r>
              <a:rPr lang="es-ES" sz="2800" dirty="0" smtClean="0"/>
              <a:t> </a:t>
            </a:r>
            <a:r>
              <a:rPr lang="es-ES" sz="2800" b="1" i="1" dirty="0" smtClean="0"/>
              <a:t>&lt;</a:t>
            </a:r>
            <a:r>
              <a:rPr lang="es-ES" sz="2800" b="1" i="1" dirty="0" err="1" smtClean="0"/>
              <a:t>style</a:t>
            </a:r>
            <a:r>
              <a:rPr lang="es-ES" sz="2800" dirty="0" smtClean="0"/>
              <a:t>&gt; dentro del encabezado.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625" y="1928813"/>
            <a:ext cx="8501063" cy="5000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style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color:red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; font-size:10pt;” &gt; 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8625" y="3429000"/>
            <a:ext cx="8501063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style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=“text/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css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&gt;  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body{ 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background:black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; }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style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8625" y="5429250"/>
            <a:ext cx="8501063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link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=“text/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css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 err="1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rel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stylesheet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 err="1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=“URL” /&gt;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8625" y="6072188"/>
            <a:ext cx="8501063" cy="5000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style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=“text/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css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&gt; 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@import 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url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(URL);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style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398463" y="4098925"/>
            <a:ext cx="8745537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 un archivo con extensión </a:t>
            </a:r>
            <a:r>
              <a:rPr lang="es-ES" sz="28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  <a:r>
              <a:rPr lang="es-ES" sz="2800" i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css</a:t>
            </a:r>
            <a:endParaRPr lang="es-ES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977900" lvl="1" indent="-417513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ES" sz="24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Utilizando el </a:t>
            </a:r>
            <a:r>
              <a:rPr lang="es-ES" sz="2400" b="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tag</a:t>
            </a:r>
            <a:r>
              <a:rPr lang="es-ES" sz="24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s-ES" sz="2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&lt;link&gt;</a:t>
            </a:r>
            <a:r>
              <a:rPr lang="es-ES" sz="24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para referenciar al archivo.</a:t>
            </a:r>
          </a:p>
          <a:p>
            <a:pPr marL="977900" lvl="1" indent="-417513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ES" sz="24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Invocándolo con el comando de CSS </a:t>
            </a:r>
            <a:r>
              <a:rPr lang="es-ES" sz="2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“@</a:t>
            </a:r>
            <a:r>
              <a:rPr lang="es-ES" sz="2400" i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import</a:t>
            </a:r>
            <a:r>
              <a:rPr lang="es-ES" sz="2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...”.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564053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Hojas de Estilo CSS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Agrupación de Reglas</a:t>
            </a:r>
          </a:p>
          <a:p>
            <a:pPr lvl="1" eaLnBrk="1" hangingPunct="1">
              <a:defRPr/>
            </a:pPr>
            <a:r>
              <a:rPr lang="es-ES" dirty="0" smtClean="0"/>
              <a:t>Clases</a:t>
            </a:r>
          </a:p>
          <a:p>
            <a:pPr lvl="1" eaLnBrk="1" hangingPunct="1">
              <a:defRPr/>
            </a:pPr>
            <a:r>
              <a:rPr lang="es-ES" dirty="0" smtClean="0"/>
              <a:t>Identificadores Únicos</a:t>
            </a:r>
          </a:p>
          <a:p>
            <a:pPr lvl="1" eaLnBrk="1" hangingPunct="1">
              <a:defRPr/>
            </a:pPr>
            <a:r>
              <a:rPr lang="es-ES" dirty="0" err="1" smtClean="0"/>
              <a:t>Pseudo</a:t>
            </a:r>
            <a:r>
              <a:rPr lang="es-ES" dirty="0" smtClean="0"/>
              <a:t> – </a:t>
            </a:r>
            <a:r>
              <a:rPr lang="es-ES" dirty="0" smtClean="0"/>
              <a:t>Elementos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3363"/>
            <a:ext cx="8763000" cy="75723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Sintaxis</a:t>
            </a:r>
            <a:endParaRPr lang="es-AR" sz="2800" dirty="0" smtClean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357313"/>
            <a:ext cx="8769350" cy="3446462"/>
          </a:xfrm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lIns="91354" tIns="45678" rIns="91354" bIns="45678"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Desde el punto de vista de las hojas de estilo, existen tres tipos de elementos HTML: </a:t>
            </a:r>
          </a:p>
          <a:p>
            <a:pPr lvl="1"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400" b="1" dirty="0" smtClean="0"/>
              <a:t>Bloque</a:t>
            </a:r>
            <a:r>
              <a:rPr lang="es-AR" sz="2400" dirty="0" smtClean="0"/>
              <a:t> : que son los que hacen empezar línea nueva, como &lt;P&gt;, las cabeceras &lt;</a:t>
            </a:r>
            <a:r>
              <a:rPr lang="es-AR" sz="2400" dirty="0" err="1" smtClean="0"/>
              <a:t>H</a:t>
            </a:r>
            <a:r>
              <a:rPr lang="es-AR" sz="2400" i="1" dirty="0" err="1" smtClean="0"/>
              <a:t>n</a:t>
            </a:r>
            <a:r>
              <a:rPr lang="es-AR" sz="2400" dirty="0" smtClean="0"/>
              <a:t>&gt;, etc. </a:t>
            </a:r>
          </a:p>
          <a:p>
            <a:pPr lvl="1"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400" dirty="0" smtClean="0"/>
              <a:t>incrustados en </a:t>
            </a:r>
            <a:r>
              <a:rPr lang="es-AR" sz="2400" b="1" dirty="0" smtClean="0"/>
              <a:t>línea</a:t>
            </a:r>
            <a:r>
              <a:rPr lang="es-AR" sz="2400" dirty="0" smtClean="0"/>
              <a:t>: que no alteran la línea en la que se encuentran, como &lt;B&gt;, &lt;I&gt;, etc. </a:t>
            </a:r>
          </a:p>
          <a:p>
            <a:pPr lvl="1"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400" dirty="0" smtClean="0"/>
              <a:t>L</a:t>
            </a:r>
            <a:r>
              <a:rPr lang="es-AR" sz="2400" b="1" dirty="0" smtClean="0"/>
              <a:t>ista:</a:t>
            </a:r>
            <a:r>
              <a:rPr lang="es-AR" sz="2400" dirty="0" smtClean="0"/>
              <a:t>  que son los elementos de una lista delimitados por &lt;LI&gt;. </a:t>
            </a:r>
            <a:endParaRPr lang="es-AR" dirty="0" smtClean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000125" y="4857750"/>
            <a:ext cx="7572375" cy="500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8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H1 { color : black; }</a:t>
            </a:r>
            <a:endParaRPr lang="en-US" sz="38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000125" y="5429250"/>
            <a:ext cx="7572375" cy="357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  PROPIEDAD		 VALOR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000125" y="5857875"/>
            <a:ext cx="7572375" cy="357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SELECTOR	    DECLARACIÓN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1000125" y="6286500"/>
            <a:ext cx="7572375" cy="357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   REGLA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3564053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Hojas de Estilo CSS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Agrupación de Reglas</a:t>
            </a:r>
          </a:p>
          <a:p>
            <a:pPr lvl="1" eaLnBrk="1" hangingPunct="1">
              <a:defRPr/>
            </a:pPr>
            <a:r>
              <a:rPr lang="es-ES" dirty="0" smtClean="0"/>
              <a:t>Clases</a:t>
            </a:r>
          </a:p>
          <a:p>
            <a:pPr lvl="1" eaLnBrk="1" hangingPunct="1">
              <a:defRPr/>
            </a:pPr>
            <a:r>
              <a:rPr lang="es-ES" dirty="0" smtClean="0"/>
              <a:t>Identificadores Únicos</a:t>
            </a:r>
          </a:p>
          <a:p>
            <a:pPr lvl="1" eaLnBrk="1" hangingPunct="1">
              <a:defRPr/>
            </a:pPr>
            <a:r>
              <a:rPr lang="es-ES" dirty="0" err="1" smtClean="0"/>
              <a:t>Pseudo</a:t>
            </a:r>
            <a:r>
              <a:rPr lang="es-ES" dirty="0" smtClean="0"/>
              <a:t> – </a:t>
            </a:r>
            <a:r>
              <a:rPr lang="es-ES" dirty="0" smtClean="0"/>
              <a:t>Elementos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e05_ASP.NET-2009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Clase05_ASP.NET-2009</Template>
  <TotalTime>1083</TotalTime>
  <Words>695</Words>
  <Application>Microsoft Office PowerPoint</Application>
  <PresentationFormat>Presentación en pantalla (4:3)</PresentationFormat>
  <Paragraphs>150</Paragraphs>
  <Slides>18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Clase05_ASP.NET-2009</vt:lpstr>
      <vt:lpstr>2_VS_NET Launch Template</vt:lpstr>
      <vt:lpstr>Maximiliano Neiner</vt:lpstr>
      <vt:lpstr>Temas a Tratar</vt:lpstr>
      <vt:lpstr>Temas a Tratar</vt:lpstr>
      <vt:lpstr>Temas a Tratar</vt:lpstr>
      <vt:lpstr>CSS – Cascading Style Sheet</vt:lpstr>
      <vt:lpstr>¿Dónde Definir el Estilo?</vt:lpstr>
      <vt:lpstr>Temas a Tratar</vt:lpstr>
      <vt:lpstr>Sintaxis</vt:lpstr>
      <vt:lpstr>Temas a Tratar</vt:lpstr>
      <vt:lpstr> Agrupación de Reglas</vt:lpstr>
      <vt:lpstr>Temas a Tratar</vt:lpstr>
      <vt:lpstr> Clases</vt:lpstr>
      <vt:lpstr>Temas a Tratar</vt:lpstr>
      <vt:lpstr> Identificadores Únicos</vt:lpstr>
      <vt:lpstr>Temas a Tratar</vt:lpstr>
      <vt:lpstr>Pseudo Elementos</vt:lpstr>
      <vt:lpstr>Demo</vt:lpstr>
      <vt:lpstr>Ejercitación</vt:lpstr>
    </vt:vector>
  </TitlesOfParts>
  <Company>Max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CSS</dc:subject>
  <dc:creator>Neiner, Maximiliano</dc:creator>
  <cp:lastModifiedBy>Neiner Maximiliano</cp:lastModifiedBy>
  <cp:revision>106</cp:revision>
  <dcterms:created xsi:type="dcterms:W3CDTF">2009-07-28T21:34:01Z</dcterms:created>
  <dcterms:modified xsi:type="dcterms:W3CDTF">2017-08-08T18:14:29Z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