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90" r:id="rId2"/>
    <p:sldId id="327" r:id="rId3"/>
    <p:sldId id="325" r:id="rId4"/>
    <p:sldId id="402" r:id="rId5"/>
    <p:sldId id="404" r:id="rId6"/>
    <p:sldId id="405" r:id="rId7"/>
    <p:sldId id="403" r:id="rId8"/>
    <p:sldId id="415" r:id="rId9"/>
    <p:sldId id="412" r:id="rId10"/>
    <p:sldId id="413" r:id="rId11"/>
    <p:sldId id="414" r:id="rId12"/>
    <p:sldId id="416" r:id="rId13"/>
    <p:sldId id="417" r:id="rId14"/>
    <p:sldId id="418" r:id="rId15"/>
    <p:sldId id="419" r:id="rId16"/>
    <p:sldId id="366" r:id="rId17"/>
    <p:sldId id="420" r:id="rId18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00"/>
    <a:srgbClr val="969696"/>
    <a:srgbClr val="C0C0C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85262" autoAdjust="0"/>
  </p:normalViewPr>
  <p:slideViewPr>
    <p:cSldViewPr>
      <p:cViewPr varScale="1">
        <p:scale>
          <a:sx n="48" d="100"/>
          <a:sy n="48" d="100"/>
        </p:scale>
        <p:origin x="-5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7CCC42-6F6B-45C0-B871-41133040F953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696065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 smtClean="0"/>
              <a:t>Click to edit Master text styles</a:t>
            </a:r>
          </a:p>
          <a:p>
            <a:pPr lvl="1"/>
            <a:r>
              <a:rPr lang="es-AR" noProof="0" smtClean="0"/>
              <a:t>Second level</a:t>
            </a:r>
          </a:p>
          <a:p>
            <a:pPr lvl="2"/>
            <a:r>
              <a:rPr lang="es-AR" noProof="0" smtClean="0"/>
              <a:t>Third level</a:t>
            </a:r>
          </a:p>
          <a:p>
            <a:pPr lvl="3"/>
            <a:r>
              <a:rPr lang="es-AR" noProof="0" smtClean="0"/>
              <a:t>Fourth level</a:t>
            </a:r>
          </a:p>
          <a:p>
            <a:pPr lvl="4"/>
            <a:r>
              <a:rPr lang="es-AR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9D99C6-9085-4E12-8736-920C9ED35A26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8897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01BDEB-0E67-4274-9BED-3F8C9CF4E01B}" type="slidenum">
              <a:rPr lang="es-AR" altLang="en-US"/>
              <a:pPr eaLnBrk="1" hangingPunct="1"/>
              <a:t>1</a:t>
            </a:fld>
            <a:endParaRPr lang="es-AR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5347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Para invocar a miembros de instancia dentro de la clase se utiliza el $</a:t>
            </a:r>
            <a:r>
              <a:rPr lang="es-AR" dirty="0" err="1" smtClean="0"/>
              <a:t>this</a:t>
            </a:r>
            <a:r>
              <a:rPr lang="es-AR" dirty="0" smtClean="0"/>
              <a:t>-&gt;miembro;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 smtClean="0"/>
              <a:pPr/>
              <a:t>11</a:t>
            </a:fld>
            <a:endParaRPr lang="es-A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16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1060475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4A45061-1655-4FDA-AE2B-0260EA83E6A7}" type="slidenum">
              <a:rPr lang="es-AR" altLang="en-US"/>
              <a:pPr eaLnBrk="1" hangingPunct="1"/>
              <a:t>17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2144037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2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7095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3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862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4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03780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5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902663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6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2392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 declaración</a:t>
            </a:r>
            <a:r>
              <a:rPr lang="es-ES" baseline="0" dirty="0" smtClean="0"/>
              <a:t> </a:t>
            </a:r>
            <a:r>
              <a:rPr lang="es-ES" b="1" baseline="0" dirty="0" err="1" smtClean="0"/>
              <a:t>include_once</a:t>
            </a:r>
            <a:r>
              <a:rPr lang="es-ES" baseline="0" dirty="0" smtClean="0"/>
              <a:t> ó </a:t>
            </a:r>
            <a:r>
              <a:rPr lang="es-ES" b="1" baseline="0" dirty="0" err="1" smtClean="0"/>
              <a:t>require_once</a:t>
            </a:r>
            <a:r>
              <a:rPr lang="es-ES" baseline="0" dirty="0" smtClean="0"/>
              <a:t> sólo incluye/requiere una vez al archivo solicitado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7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1401477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8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2392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Los modificadores de visibilidad para los atributos son:</a:t>
            </a:r>
          </a:p>
          <a:p>
            <a:r>
              <a:rPr lang="es-AR" dirty="0" err="1" smtClean="0"/>
              <a:t>private</a:t>
            </a:r>
            <a:r>
              <a:rPr lang="es-AR" baseline="0" dirty="0" smtClean="0"/>
              <a:t> – privado</a:t>
            </a:r>
          </a:p>
          <a:p>
            <a:r>
              <a:rPr lang="es-AR" baseline="0" dirty="0" err="1" smtClean="0"/>
              <a:t>protected</a:t>
            </a:r>
            <a:r>
              <a:rPr lang="es-AR" baseline="0" dirty="0" smtClean="0"/>
              <a:t> – protegido</a:t>
            </a:r>
          </a:p>
          <a:p>
            <a:r>
              <a:rPr lang="es-AR" baseline="0" dirty="0" err="1" smtClean="0"/>
              <a:t>public</a:t>
            </a:r>
            <a:r>
              <a:rPr lang="es-AR" baseline="0" dirty="0" smtClean="0"/>
              <a:t>/</a:t>
            </a:r>
            <a:r>
              <a:rPr lang="es-AR" baseline="0" dirty="0" err="1" smtClean="0"/>
              <a:t>var</a:t>
            </a:r>
            <a:r>
              <a:rPr lang="es-AR" baseline="0" dirty="0" smtClean="0"/>
              <a:t> – publico</a:t>
            </a:r>
          </a:p>
          <a:p>
            <a:r>
              <a:rPr lang="es-AR" baseline="0" dirty="0" smtClean="0"/>
              <a:t>De atributo</a:t>
            </a:r>
          </a:p>
          <a:p>
            <a:r>
              <a:rPr lang="es-AR" baseline="0" dirty="0" err="1" smtClean="0"/>
              <a:t>static</a:t>
            </a:r>
            <a:endParaRPr lang="es-AR" baseline="0" dirty="0" smtClean="0"/>
          </a:p>
          <a:p>
            <a:endParaRPr lang="es-AR" baseline="0" dirty="0" smtClean="0"/>
          </a:p>
          <a:p>
            <a:r>
              <a:rPr lang="es-AR" baseline="0" dirty="0" smtClean="0"/>
              <a:t>Los modificadores para los métodos son</a:t>
            </a:r>
          </a:p>
          <a:p>
            <a:r>
              <a:rPr lang="es-AR" baseline="0" dirty="0" smtClean="0"/>
              <a:t>Visibilidad:</a:t>
            </a:r>
          </a:p>
          <a:p>
            <a:r>
              <a:rPr lang="es-AR" baseline="0" dirty="0" err="1" smtClean="0"/>
              <a:t>private</a:t>
            </a:r>
            <a:r>
              <a:rPr lang="es-AR" baseline="0" dirty="0" smtClean="0"/>
              <a:t> – privado</a:t>
            </a:r>
          </a:p>
          <a:p>
            <a:r>
              <a:rPr lang="es-AR" baseline="0" dirty="0" err="1" smtClean="0"/>
              <a:t>protected</a:t>
            </a:r>
            <a:r>
              <a:rPr lang="es-AR" baseline="0" dirty="0" smtClean="0"/>
              <a:t> – protegido</a:t>
            </a:r>
          </a:p>
          <a:p>
            <a:r>
              <a:rPr lang="es-AR" baseline="0" dirty="0" err="1" smtClean="0"/>
              <a:t>public</a:t>
            </a:r>
            <a:r>
              <a:rPr lang="es-AR" baseline="0" dirty="0" smtClean="0"/>
              <a:t> – publico</a:t>
            </a:r>
          </a:p>
          <a:p>
            <a:r>
              <a:rPr lang="es-AR" baseline="0" dirty="0" smtClean="0"/>
              <a:t>De método</a:t>
            </a:r>
          </a:p>
          <a:p>
            <a:r>
              <a:rPr lang="es-AR" baseline="0" dirty="0" err="1" smtClean="0"/>
              <a:t>static</a:t>
            </a:r>
            <a:endParaRPr lang="es-AR" baseline="0" dirty="0" smtClean="0"/>
          </a:p>
          <a:p>
            <a:endParaRPr lang="es-AR" baseline="0" dirty="0" smtClean="0"/>
          </a:p>
          <a:p>
            <a:endParaRPr lang="es-AR" baseline="0" dirty="0" smtClean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 smtClean="0"/>
              <a:pPr/>
              <a:t>9</a:t>
            </a:fld>
            <a:endParaRPr lang="es-A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1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3859873141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982595636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055559654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 smtClean="0"/>
          </a:p>
        </p:txBody>
      </p:sp>
    </p:spTree>
    <p:extLst>
      <p:ext uri="{BB962C8B-B14F-4D97-AF65-F5344CB8AC3E}">
        <p14:creationId xmlns="" xmlns:p14="http://schemas.microsoft.com/office/powerpoint/2010/main" val="1266727584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67539305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74010229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3155499384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678942536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16640586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414955222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5519905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203527376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1476083631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13" y="3679825"/>
            <a:ext cx="8697912" cy="755650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Maximiliano </a:t>
            </a:r>
            <a:r>
              <a:rPr lang="es-AR" dirty="0" err="1" smtClean="0"/>
              <a:t>Neiner</a:t>
            </a:r>
            <a:endParaRPr lang="es-AR" sz="2400" dirty="0" smtClean="0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328613" y="304800"/>
            <a:ext cx="8588375" cy="2751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Programación III</a:t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PHP</a:t>
            </a:r>
          </a:p>
          <a:p>
            <a:pPr algn="ctr">
              <a:lnSpc>
                <a:spcPct val="90000"/>
              </a:lnSpc>
              <a:defRPr/>
            </a:pP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/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</a:t>
            </a:r>
            <a:r>
              <a:rPr lang="es-AR" sz="48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2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Clases</a:t>
            </a:r>
            <a:endParaRPr lang="es-AR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3238" y="1371600"/>
            <a:ext cx="8229600" cy="525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NombreClase</a:t>
            </a:r>
            <a:endParaRPr lang="en-GB" altLang="en-US" sz="20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Atributos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$_attr1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$_attr2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$attr3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$attr4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GB" altLang="en-US" sz="20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//Constructor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function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__construct() {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Func1(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Func2() { 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Func3() { 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function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Func4() { 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Objetos</a:t>
            </a:r>
            <a:endParaRPr lang="es-AR" dirty="0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228850"/>
          </a:xfrm>
        </p:spPr>
        <p:txBody>
          <a:bodyPr/>
          <a:lstStyle/>
          <a:p>
            <a:r>
              <a:rPr lang="es-AR" sz="2800" dirty="0" smtClean="0"/>
              <a:t>La sintaxis básica para declarar un objeto en PHP</a:t>
            </a:r>
          </a:p>
          <a:p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smtClean="0"/>
              <a:t>El operador </a:t>
            </a:r>
            <a:r>
              <a:rPr lang="es-AR" sz="2800" b="1" dirty="0" smtClean="0"/>
              <a:t>-&gt;</a:t>
            </a:r>
            <a:r>
              <a:rPr lang="es-AR" sz="2800" dirty="0" smtClean="0"/>
              <a:t> es utilizado para acceder a los miembros de instancia de la clase.</a:t>
            </a:r>
          </a:p>
          <a:p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smtClean="0"/>
              <a:t>El operador </a:t>
            </a:r>
            <a:r>
              <a:rPr lang="es-AR" sz="2800" b="1" dirty="0" smtClean="0"/>
              <a:t>::</a:t>
            </a:r>
            <a:r>
              <a:rPr lang="es-AR" sz="2800" dirty="0" smtClean="0"/>
              <a:t> es utilizado para acceder a los miembros estáticos de la clase.</a:t>
            </a:r>
            <a:endParaRPr lang="es-AR" sz="28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03238" y="1981200"/>
            <a:ext cx="8229600" cy="762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nombreObj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NombreClase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3400" y="3886200"/>
            <a:ext cx="8229600" cy="762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instancia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 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Atributos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instancia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nombreObj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-&gt;Func3();     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nombreObj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-&gt;attr3;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33400" y="5715000"/>
            <a:ext cx="8229600" cy="762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     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Atributos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estáticos</a:t>
            </a:r>
            <a:endParaRPr lang="en-GB" alt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NombreClase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::Func4();   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NombreClase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$attr4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Herencia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1471172"/>
          </a:xfrm>
        </p:spPr>
        <p:txBody>
          <a:bodyPr/>
          <a:lstStyle/>
          <a:p>
            <a:r>
              <a:rPr lang="es-AR" sz="2800" dirty="0" smtClean="0"/>
              <a:t>En PHP se indica herencia a partir de </a:t>
            </a:r>
            <a:r>
              <a:rPr lang="es-AR" sz="2800" b="1" i="1" dirty="0" err="1" smtClean="0"/>
              <a:t>extends</a:t>
            </a:r>
            <a:r>
              <a:rPr lang="es-AR" sz="2800" dirty="0" smtClean="0"/>
              <a:t>.</a:t>
            </a:r>
          </a:p>
          <a:p>
            <a:endParaRPr lang="es-AR" sz="2800" dirty="0" smtClean="0"/>
          </a:p>
          <a:p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3238" y="2057400"/>
            <a:ext cx="8229600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ClaseBase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__construct(){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Inicializar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variables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aquí</a:t>
            </a:r>
            <a:endParaRPr lang="en-GB" alt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3962400"/>
            <a:ext cx="8305800" cy="1905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ClaseDerivada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ClaseBase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__construct(){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::__construct();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Inicializar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variables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propias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aquí</a:t>
            </a:r>
            <a:endParaRPr lang="en-GB" alt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Polimorfismo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867930"/>
          </a:xfrm>
        </p:spPr>
        <p:txBody>
          <a:bodyPr/>
          <a:lstStyle/>
          <a:p>
            <a:r>
              <a:rPr lang="es-AR" sz="2800" dirty="0" smtClean="0"/>
              <a:t>En PHP cualquier método puede ser modificado en sus clases derivadas.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3238" y="2438400"/>
            <a:ext cx="8229600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ClaseBase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Saludar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Hola</a:t>
            </a:r>
            <a:r>
              <a:rPr lang="en-GB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4343400"/>
            <a:ext cx="8305800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ClaseDerivada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ClaseBase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Saludar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parent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Saludar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GB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mundo</a:t>
            </a:r>
            <a:r>
              <a:rPr lang="en-GB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Interfaces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850011"/>
          </a:xfrm>
        </p:spPr>
        <p:txBody>
          <a:bodyPr/>
          <a:lstStyle/>
          <a:p>
            <a:r>
              <a:rPr lang="es-AR" sz="2800" dirty="0" smtClean="0"/>
              <a:t>Las interfaces en PHP sólo pueden contener declaraciones de métodos.</a:t>
            </a:r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smtClean="0"/>
              <a:t>Y se implementan con </a:t>
            </a:r>
            <a:r>
              <a:rPr lang="es-AR" sz="2800" b="1" i="1" dirty="0" err="1" smtClean="0"/>
              <a:t>implements</a:t>
            </a:r>
            <a:r>
              <a:rPr lang="es-AR" sz="2800" dirty="0" smtClean="0"/>
              <a:t>.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3238" y="2438400"/>
            <a:ext cx="8229600" cy="1066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IInterfaz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3238" y="4419600"/>
            <a:ext cx="8229600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IInterfaz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Implementación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aquí</a:t>
            </a:r>
            <a:endParaRPr lang="en-GB" alt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Clases abstractas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1255728"/>
          </a:xfrm>
        </p:spPr>
        <p:txBody>
          <a:bodyPr/>
          <a:lstStyle/>
          <a:p>
            <a:r>
              <a:rPr lang="es-AR" sz="2800" dirty="0" smtClean="0"/>
              <a:t>Las clases abstractas pueden contener atributos  y métodos, pero sólo ellas pueden contener métodos con el modificador </a:t>
            </a:r>
            <a:r>
              <a:rPr lang="es-AR" sz="2800" b="1" i="1" dirty="0" err="1" smtClean="0"/>
              <a:t>abstract</a:t>
            </a:r>
            <a:r>
              <a:rPr lang="es-AR" sz="2800" dirty="0" smtClean="0"/>
              <a:t> .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3238" y="2819400"/>
            <a:ext cx="8229600" cy="1143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ClaseAbstracta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3238" y="4267200"/>
            <a:ext cx="8229600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ClaseDerivada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ClaseAbstracta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Implementación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aquí</a:t>
            </a:r>
            <a:endParaRPr lang="en-GB" altLang="en-US" sz="20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 smtClean="0"/>
              <a:t>Ejercitación</a:t>
            </a:r>
          </a:p>
        </p:txBody>
      </p:sp>
      <p:pic>
        <p:nvPicPr>
          <p:cNvPr id="22531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Ejercicios de Programación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610600" cy="260686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Realizar </a:t>
            </a:r>
            <a:r>
              <a:rPr lang="es-ES" dirty="0" smtClean="0"/>
              <a:t>los ejercicios </a:t>
            </a:r>
            <a:r>
              <a:rPr lang="es-ES" dirty="0" smtClean="0"/>
              <a:t>de la guía.</a:t>
            </a:r>
          </a:p>
          <a:p>
            <a:pPr eaLnBrk="1" hangingPunct="1">
              <a:defRPr/>
            </a:pPr>
            <a:endParaRPr lang="es-ES" dirty="0" smtClean="0"/>
          </a:p>
          <a:p>
            <a:pPr eaLnBrk="1" hangingPunct="1">
              <a:defRPr/>
            </a:pPr>
            <a:r>
              <a:rPr lang="es-ES" dirty="0" smtClean="0"/>
              <a:t>Aplicar las recomendaciones estándares </a:t>
            </a:r>
            <a:r>
              <a:rPr lang="es-ES" dirty="0" smtClean="0"/>
              <a:t>PSR-1.</a:t>
            </a:r>
            <a:endParaRPr lang="es-ES" dirty="0" smtClean="0"/>
          </a:p>
          <a:p>
            <a:pPr lvl="1" eaLnBrk="1" hangingPunct="1">
              <a:defRPr/>
            </a:pPr>
            <a:r>
              <a:rPr lang="es-ES" dirty="0" smtClean="0"/>
              <a:t>https://www.php-fig.org/psr/psr-1/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53498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Programación del lado del Servidor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214828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>
                <a:solidFill>
                  <a:srgbClr val="FFFFFF"/>
                </a:solidFill>
                <a:latin typeface="Franklin Gothic Medium" charset="0"/>
              </a:rPr>
              <a:t>Programación del lado del Servidor</a:t>
            </a:r>
          </a:p>
          <a:p>
            <a:pPr lvl="1" eaLnBrk="1" hangingPunct="1">
              <a:defRPr/>
            </a:pPr>
            <a:r>
              <a:rPr lang="es-ES" sz="3200" dirty="0">
                <a:solidFill>
                  <a:srgbClr val="FCEB98"/>
                </a:solidFill>
              </a:rPr>
              <a:t>Funciones propias</a:t>
            </a:r>
          </a:p>
          <a:p>
            <a:pPr lvl="1" eaLnBrk="1" hangingPunct="1">
              <a:defRPr/>
            </a:pPr>
            <a:r>
              <a:rPr lang="es-ES" dirty="0">
                <a:solidFill>
                  <a:srgbClr val="FFFFFF"/>
                </a:solidFill>
              </a:rPr>
              <a:t>Incluir/Requerir </a:t>
            </a:r>
            <a:r>
              <a:rPr lang="es-ES" dirty="0" smtClean="0">
                <a:solidFill>
                  <a:srgbClr val="FFFFFF"/>
                </a:solidFill>
              </a:rPr>
              <a:t>archivos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rgbClr val="FFFFFF"/>
                </a:solidFill>
                <a:latin typeface="Franklin Gothic Medium"/>
              </a:rPr>
              <a:t>Clases y objetos</a:t>
            </a:r>
            <a:endParaRPr lang="es-AR" dirty="0">
              <a:solidFill>
                <a:srgbClr val="FFFFFF"/>
              </a:solidFill>
              <a:latin typeface="Franklin Gothic Medium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/>
              <a:t>Funciones propias en </a:t>
            </a:r>
            <a:r>
              <a:rPr lang="es-AR" dirty="0" smtClean="0"/>
              <a:t>PHP </a:t>
            </a:r>
            <a:r>
              <a:rPr lang="es-AR" sz="2800" dirty="0" smtClean="0"/>
              <a:t>(1/2)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634567"/>
          </a:xfrm>
        </p:spPr>
        <p:txBody>
          <a:bodyPr/>
          <a:lstStyle/>
          <a:p>
            <a:r>
              <a:rPr lang="es-ES" sz="2800"/>
              <a:t>La declaración de una función comienza con la palabra </a:t>
            </a:r>
            <a:r>
              <a:rPr lang="es-ES" sz="2800" b="1" i="1"/>
              <a:t>function</a:t>
            </a:r>
            <a:r>
              <a:rPr lang="es-ES" sz="2800"/>
              <a:t>.</a:t>
            </a:r>
          </a:p>
          <a:p>
            <a:r>
              <a:rPr lang="es-ES" sz="2800"/>
              <a:t>El nombre de la función puede empezar con una letra o guión bajo (_), no con números.</a:t>
            </a:r>
          </a:p>
          <a:p>
            <a:r>
              <a:rPr lang="es-ES" sz="2800"/>
              <a:t>Los nombres de las funciones NO son case-sensitive.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7599" y="4500128"/>
            <a:ext cx="8229600" cy="99817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NombreFuncion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GB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518348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/>
              <a:t>Funciones propias en PHP </a:t>
            </a:r>
            <a:r>
              <a:rPr lang="es-AR" sz="2800" dirty="0" smtClean="0"/>
              <a:t>(2/2)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807196"/>
          </a:xfrm>
        </p:spPr>
        <p:txBody>
          <a:bodyPr/>
          <a:lstStyle/>
          <a:p>
            <a:r>
              <a:rPr lang="es-ES" sz="2800"/>
              <a:t>Las funciones pueden recibir parámetros.</a:t>
            </a:r>
          </a:p>
          <a:p>
            <a:endParaRPr lang="es-ES" sz="2800"/>
          </a:p>
          <a:p>
            <a:r>
              <a:rPr lang="es-ES" sz="1000"/>
              <a:t>1</a:t>
            </a:r>
          </a:p>
          <a:p>
            <a:endParaRPr lang="es-ES" sz="2800"/>
          </a:p>
          <a:p>
            <a:r>
              <a:rPr lang="es-ES" sz="2800"/>
              <a:t>Las funciones pueden retornar valores.</a:t>
            </a:r>
          </a:p>
          <a:p>
            <a:endParaRPr lang="es-ES" sz="2800"/>
          </a:p>
          <a:p>
            <a:r>
              <a:rPr lang="es-ES" sz="1000"/>
              <a:t>1</a:t>
            </a:r>
          </a:p>
          <a:p>
            <a:endParaRPr lang="es-ES" sz="2800"/>
          </a:p>
          <a:p>
            <a:r>
              <a:rPr lang="es-ES" sz="2800"/>
              <a:t>Los parámetros pueden tener valores por default.</a:t>
            </a:r>
            <a:r>
              <a:rPr lang="es-ES" sz="2800">
                <a:latin typeface="Franklin Gothic Medium" charset="0"/>
              </a:rPr>
              <a:t>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74467" y="1969712"/>
            <a:ext cx="8229600" cy="99817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NombreFuncion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$par_1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$par_2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,..., </a:t>
            </a:r>
            <a:r>
              <a:rPr lang="en-GB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par_n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endParaRPr lang="en-GB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4467" y="3680618"/>
            <a:ext cx="8229600" cy="99817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NombreFuncion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GB" altLang="en-US" sz="2000" dirty="0">
                <a:solidFill>
                  <a:schemeClr val="accent2"/>
                </a:solidFill>
                <a:latin typeface="Courier New" charset="0"/>
                <a:cs typeface="Courier New" charset="0"/>
              </a:rPr>
              <a:t>$</a:t>
            </a:r>
            <a:r>
              <a:rPr lang="en-GB" altLang="en-US" sz="2000" dirty="0" err="1">
                <a:solidFill>
                  <a:schemeClr val="accent2"/>
                </a:solidFill>
                <a:latin typeface="Courier New" charset="0"/>
                <a:cs typeface="Courier New" charset="0"/>
              </a:rPr>
              <a:t>valor</a:t>
            </a:r>
            <a:r>
              <a:rPr lang="en-GB" altLang="en-US" sz="20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88845" y="5391524"/>
            <a:ext cx="8229600" cy="99817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NombreFuncion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$par_1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par_2 </a:t>
            </a:r>
            <a:r>
              <a:rPr lang="en-GB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</a:t>
            </a:r>
            <a:r>
              <a:rPr lang="en-GB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endParaRPr lang="en-GB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4013916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214828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>
                <a:solidFill>
                  <a:srgbClr val="FFFFFF"/>
                </a:solidFill>
                <a:latin typeface="Franklin Gothic Medium" charset="0"/>
              </a:rPr>
              <a:t>Programación del lado del Servidor</a:t>
            </a:r>
          </a:p>
          <a:p>
            <a:pPr lvl="1" eaLnBrk="1" hangingPunct="1">
              <a:defRPr/>
            </a:pPr>
            <a:r>
              <a:rPr lang="es-ES" dirty="0">
                <a:solidFill>
                  <a:srgbClr val="FFFFFF"/>
                </a:solidFill>
              </a:rPr>
              <a:t>Funciones propias</a:t>
            </a:r>
          </a:p>
          <a:p>
            <a:pPr lvl="1" eaLnBrk="1" hangingPunct="1">
              <a:defRPr/>
            </a:pPr>
            <a:r>
              <a:rPr lang="es-ES" sz="3200" dirty="0">
                <a:solidFill>
                  <a:srgbClr val="FCEB98"/>
                </a:solidFill>
              </a:rPr>
              <a:t>Incluir/Requerir </a:t>
            </a:r>
            <a:r>
              <a:rPr lang="es-ES" sz="3200" dirty="0" smtClean="0">
                <a:solidFill>
                  <a:srgbClr val="FCEB98"/>
                </a:solidFill>
              </a:rPr>
              <a:t>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/>
              </a:rPr>
              <a:t>Clases y objetos</a:t>
            </a:r>
            <a:endParaRPr lang="es-AR" dirty="0">
              <a:latin typeface="Franklin Gothic Medium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766354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/>
              <a:t>Incluir archivos en PHP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653308"/>
          </a:xfrm>
        </p:spPr>
        <p:txBody>
          <a:bodyPr/>
          <a:lstStyle/>
          <a:p>
            <a:r>
              <a:rPr lang="es-ES" sz="2800"/>
              <a:t>La declaración </a:t>
            </a:r>
            <a:r>
              <a:rPr lang="es-ES" sz="2800" b="1" i="1"/>
              <a:t>include</a:t>
            </a:r>
            <a:r>
              <a:rPr lang="es-ES" sz="2800" b="1"/>
              <a:t> </a:t>
            </a:r>
            <a:r>
              <a:rPr lang="es-ES" sz="2800"/>
              <a:t>(o </a:t>
            </a:r>
            <a:r>
              <a:rPr lang="es-ES" sz="2800" b="1" i="1"/>
              <a:t>require</a:t>
            </a:r>
            <a:r>
              <a:rPr lang="es-ES" sz="2800"/>
              <a:t>) copia todo el código existente del archivo especificado dentro del archivo que posee dicha declaración.</a:t>
            </a:r>
          </a:p>
          <a:p>
            <a:r>
              <a:rPr lang="es-ES" sz="2800"/>
              <a:t>La declaración </a:t>
            </a:r>
            <a:r>
              <a:rPr lang="es-ES" sz="2800" b="1" i="1"/>
              <a:t>include</a:t>
            </a:r>
            <a:r>
              <a:rPr lang="es-ES" sz="2800"/>
              <a:t> y </a:t>
            </a:r>
            <a:r>
              <a:rPr lang="es-ES" sz="2800" b="1" i="1"/>
              <a:t>require</a:t>
            </a:r>
            <a:r>
              <a:rPr lang="es-ES" sz="2800"/>
              <a:t> son idénticas, excepto en caso de falla.</a:t>
            </a:r>
          </a:p>
          <a:p>
            <a:pPr lvl="1"/>
            <a:r>
              <a:rPr lang="es-ES" sz="2400" b="1" i="1"/>
              <a:t>require </a:t>
            </a:r>
            <a:r>
              <a:rPr lang="es-ES" sz="2400"/>
              <a:t>producirá un error fatal (E_COMPILE_ERROR) y frenará el script.</a:t>
            </a:r>
          </a:p>
          <a:p>
            <a:pPr lvl="1"/>
            <a:r>
              <a:rPr lang="es-ES" sz="2400" b="1" i="1"/>
              <a:t>include </a:t>
            </a:r>
            <a:r>
              <a:rPr lang="es-ES" sz="2400"/>
              <a:t>sólo producirá una advertencia (E_WARNING) y el script continuará.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3238" y="5072063"/>
            <a:ext cx="8229600" cy="148602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GB" alt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GB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GB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nombre_archivo</a:t>
            </a:r>
            <a:r>
              <a:rPr lang="en-GB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GB" alt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 </a:t>
            </a:r>
            <a:r>
              <a:rPr lang="en-GB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nombre_archivo</a:t>
            </a:r>
            <a:r>
              <a:rPr lang="en-GB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s-AR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9140260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214828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>
                <a:solidFill>
                  <a:srgbClr val="FFFFFF"/>
                </a:solidFill>
                <a:latin typeface="Franklin Gothic Medium" charset="0"/>
              </a:rPr>
              <a:t>Programación del lado del Servidor</a:t>
            </a:r>
          </a:p>
          <a:p>
            <a:pPr lvl="1" eaLnBrk="1" hangingPunct="1">
              <a:defRPr/>
            </a:pPr>
            <a:r>
              <a:rPr lang="es-ES" dirty="0">
                <a:solidFill>
                  <a:srgbClr val="FFFFFF"/>
                </a:solidFill>
              </a:rPr>
              <a:t>Funciones propias</a:t>
            </a:r>
          </a:p>
          <a:p>
            <a:pPr lvl="1" eaLnBrk="1" hangingPunct="1">
              <a:defRPr/>
            </a:pPr>
            <a:r>
              <a:rPr lang="es-ES" dirty="0"/>
              <a:t>Incluir/Requerir </a:t>
            </a:r>
            <a:r>
              <a:rPr lang="es-ES" dirty="0" smtClean="0"/>
              <a:t>archivos</a:t>
            </a:r>
          </a:p>
          <a:p>
            <a:pPr lvl="1" eaLnBrk="1" hangingPunct="1">
              <a:defRPr/>
            </a:pPr>
            <a:r>
              <a:rPr lang="es-ES" sz="3200" dirty="0" smtClean="0">
                <a:solidFill>
                  <a:schemeClr val="accent1"/>
                </a:solidFill>
                <a:latin typeface="Franklin Gothic Medium"/>
              </a:rPr>
              <a:t>Clases y objetos</a:t>
            </a:r>
            <a:endParaRPr lang="es-AR" sz="3200" dirty="0">
              <a:solidFill>
                <a:schemeClr val="accent1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766354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Clases y objetos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345531"/>
          </a:xfrm>
        </p:spPr>
        <p:txBody>
          <a:bodyPr/>
          <a:lstStyle/>
          <a:p>
            <a:r>
              <a:rPr lang="es-AR" sz="2800" dirty="0" smtClean="0"/>
              <a:t>La sintaxis básica para declarar una clase en PHP</a:t>
            </a:r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smtClean="0"/>
              <a:t>La sintaxis básica para declarar miembros de una clase (atributos - métodos)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3238" y="1981200"/>
            <a:ext cx="8229600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NombreClase</a:t>
            </a:r>
            <a:endParaRPr lang="en-GB" altLang="en-US" sz="20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Atributos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3400" y="4876800"/>
            <a:ext cx="8229600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Atributos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Modificadores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nombreAtributo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Modificadores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function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NombreMetodo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GB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parametros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... }</a:t>
            </a: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VS_NET Launch Template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2567</TotalTime>
  <Words>600</Words>
  <Application>Microsoft Office PowerPoint</Application>
  <PresentationFormat>Presentación en pantalla (4:3)</PresentationFormat>
  <Paragraphs>189</Paragraphs>
  <Slides>17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1_VS_NET Launch Template</vt:lpstr>
      <vt:lpstr>Maximiliano Neiner</vt:lpstr>
      <vt:lpstr>Temas a Tratar</vt:lpstr>
      <vt:lpstr>Temas a Tratar</vt:lpstr>
      <vt:lpstr>Funciones propias en PHP (1/2)</vt:lpstr>
      <vt:lpstr>Funciones propias en PHP (2/2)</vt:lpstr>
      <vt:lpstr>Temas a Tratar</vt:lpstr>
      <vt:lpstr>Incluir archivos en PHP</vt:lpstr>
      <vt:lpstr>Temas a Tratar</vt:lpstr>
      <vt:lpstr>Clases y objetos</vt:lpstr>
      <vt:lpstr>Clases</vt:lpstr>
      <vt:lpstr>Objetos</vt:lpstr>
      <vt:lpstr>Herencia</vt:lpstr>
      <vt:lpstr>Polimorfismo</vt:lpstr>
      <vt:lpstr>Interfaces</vt:lpstr>
      <vt:lpstr>Clases abstractas</vt:lpstr>
      <vt:lpstr>Ejercitación</vt:lpstr>
      <vt:lpstr>Ejercicios de Programación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Programacion_III_Clase_01</dc:title>
  <dc:subject>PHP - POO</dc:subject>
  <dc:creator/>
  <cp:lastModifiedBy>Neiner Maximiliano</cp:lastModifiedBy>
  <cp:revision>174</cp:revision>
  <cp:lastPrinted>1601-01-01T00:00:00Z</cp:lastPrinted>
  <dcterms:created xsi:type="dcterms:W3CDTF">1601-01-01T00:00:00Z</dcterms:created>
  <dcterms:modified xsi:type="dcterms:W3CDTF">2018-02-21T19:48:18Z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