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90" r:id="rId2"/>
    <p:sldId id="392" r:id="rId3"/>
    <p:sldId id="419" r:id="rId4"/>
    <p:sldId id="393" r:id="rId5"/>
    <p:sldId id="394" r:id="rId6"/>
    <p:sldId id="401" r:id="rId7"/>
    <p:sldId id="420" r:id="rId8"/>
    <p:sldId id="396" r:id="rId9"/>
    <p:sldId id="421" r:id="rId10"/>
    <p:sldId id="406" r:id="rId11"/>
    <p:sldId id="402" r:id="rId12"/>
    <p:sldId id="427" r:id="rId13"/>
    <p:sldId id="405" r:id="rId14"/>
    <p:sldId id="425" r:id="rId15"/>
    <p:sldId id="432" r:id="rId16"/>
    <p:sldId id="426" r:id="rId17"/>
    <p:sldId id="408" r:id="rId18"/>
    <p:sldId id="428" r:id="rId19"/>
    <p:sldId id="407" r:id="rId20"/>
    <p:sldId id="410" r:id="rId21"/>
    <p:sldId id="413" r:id="rId22"/>
    <p:sldId id="414" r:id="rId23"/>
    <p:sldId id="415" r:id="rId24"/>
    <p:sldId id="430" r:id="rId25"/>
    <p:sldId id="411" r:id="rId26"/>
    <p:sldId id="412" r:id="rId27"/>
    <p:sldId id="431" r:id="rId28"/>
    <p:sldId id="416" r:id="rId29"/>
    <p:sldId id="417" r:id="rId30"/>
    <p:sldId id="418" r:id="rId31"/>
    <p:sldId id="390" r:id="rId32"/>
    <p:sldId id="391" r:id="rId3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2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2027" autoAdjust="0"/>
  </p:normalViewPr>
  <p:slideViewPr>
    <p:cSldViewPr>
      <p:cViewPr varScale="1">
        <p:scale>
          <a:sx n="63" d="100"/>
          <a:sy n="63" d="100"/>
        </p:scale>
        <p:origin x="6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https://httpd.apache.org/docs/trunk/es/howto/htaccess.html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39456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4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88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91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25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87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2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8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325A7-6B02-4CE0-83CB-308A008D9FF2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800" dirty="0">
                <a:latin typeface="Arial" panose="020B0604020202020204" pitchFamily="34" charset="0"/>
              </a:rPr>
              <a:t>REST se definió en el 2000 por Roy </a:t>
            </a:r>
            <a:r>
              <a:rPr lang="es-ES" altLang="en-US" sz="800" dirty="0" err="1">
                <a:latin typeface="Arial" panose="020B0604020202020204" pitchFamily="34" charset="0"/>
              </a:rPr>
              <a:t>Fielding</a:t>
            </a:r>
            <a:r>
              <a:rPr lang="es-ES" altLang="en-US" sz="800" dirty="0">
                <a:latin typeface="Arial" panose="020B0604020202020204" pitchFamily="34" charset="0"/>
              </a:rPr>
              <a:t>, coautor principal también de la especificación HTTP. Podríamos considerar REST como un </a:t>
            </a:r>
            <a:r>
              <a:rPr lang="es-ES" altLang="en-US" sz="800" dirty="0" err="1">
                <a:latin typeface="Arial" panose="020B0604020202020204" pitchFamily="34" charset="0"/>
              </a:rPr>
              <a:t>framework</a:t>
            </a:r>
            <a:r>
              <a:rPr lang="es-ES" altLang="en-US" sz="800" dirty="0">
                <a:latin typeface="Arial" panose="020B0604020202020204" pitchFamily="34" charset="0"/>
              </a:rPr>
              <a:t> para construir aplicaciones web respetando HTTP.</a:t>
            </a:r>
            <a:r>
              <a:rPr lang="es-AR" altLang="en-US" sz="800" dirty="0">
                <a:latin typeface="Arial" panose="020B0604020202020204" pitchFamily="34" charset="0"/>
              </a:rPr>
              <a:t> </a:t>
            </a: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06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30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2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6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INSTALACION COMPOSER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********************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pre-requisitos: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*-</a:t>
            </a:r>
            <a:r>
              <a:rPr lang="es-ES" altLang="en-US" dirty="0" err="1">
                <a:latin typeface="Arial" panose="020B0604020202020204" pitchFamily="34" charset="0"/>
              </a:rPr>
              <a:t>git</a:t>
            </a:r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*-</a:t>
            </a:r>
            <a:r>
              <a:rPr lang="es-ES" altLang="en-US" dirty="0" err="1">
                <a:latin typeface="Arial" panose="020B0604020202020204" pitchFamily="34" charset="0"/>
              </a:rPr>
              <a:t>php</a:t>
            </a:r>
            <a:r>
              <a:rPr lang="es-ES" altLang="en-US" dirty="0">
                <a:latin typeface="Arial" panose="020B0604020202020204" pitchFamily="34" charset="0"/>
              </a:rPr>
              <a:t> 5.5 o &gt;</a:t>
            </a: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1.- Instalar </a:t>
            </a:r>
            <a:r>
              <a:rPr lang="es-ES" altLang="en-US" dirty="0" err="1">
                <a:latin typeface="Arial" panose="020B0604020202020204" pitchFamily="34" charset="0"/>
              </a:rPr>
              <a:t>composer</a:t>
            </a:r>
            <a:r>
              <a:rPr lang="es-ES" altLang="en-US" dirty="0">
                <a:latin typeface="Arial" panose="020B0604020202020204" pitchFamily="34" charset="0"/>
              </a:rPr>
              <a:t> desde: https://getcomposer.org/download/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2.- Crear directorio del proyecto (en </a:t>
            </a:r>
            <a:r>
              <a:rPr lang="es-ES" altLang="en-US" dirty="0" err="1">
                <a:latin typeface="Arial" panose="020B0604020202020204" pitchFamily="34" charset="0"/>
              </a:rPr>
              <a:t>htdocs</a:t>
            </a:r>
            <a:r>
              <a:rPr lang="es-ES" altLang="en-US" dirty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3.- Crear archivo '</a:t>
            </a:r>
            <a:r>
              <a:rPr lang="es-ES" altLang="en-US" dirty="0" err="1">
                <a:latin typeface="Arial" panose="020B0604020202020204" pitchFamily="34" charset="0"/>
              </a:rPr>
              <a:t>composer.json</a:t>
            </a:r>
            <a:r>
              <a:rPr lang="es-ES" altLang="en-US" dirty="0">
                <a:latin typeface="Arial" panose="020B0604020202020204" pitchFamily="34" charset="0"/>
              </a:rPr>
              <a:t>' indicando que se requiere </a:t>
            </a:r>
            <a:r>
              <a:rPr lang="es-ES" altLang="en-US" dirty="0" err="1">
                <a:latin typeface="Arial" panose="020B0604020202020204" pitchFamily="34" charset="0"/>
              </a:rPr>
              <a:t>slim</a:t>
            </a:r>
            <a:r>
              <a:rPr lang="es-ES" altLang="en-US" dirty="0"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	"</a:t>
            </a:r>
            <a:r>
              <a:rPr lang="es-ES" altLang="en-US" dirty="0" err="1">
                <a:latin typeface="Arial" panose="020B0604020202020204" pitchFamily="34" charset="0"/>
              </a:rPr>
              <a:t>require</a:t>
            </a:r>
            <a:r>
              <a:rPr lang="es-ES" altLang="en-US" dirty="0">
                <a:latin typeface="Arial" panose="020B0604020202020204" pitchFamily="34" charset="0"/>
              </a:rPr>
              <a:t>":{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		"</a:t>
            </a:r>
            <a:r>
              <a:rPr lang="es-ES" altLang="en-US" dirty="0" err="1">
                <a:latin typeface="Arial" panose="020B0604020202020204" pitchFamily="34" charset="0"/>
              </a:rPr>
              <a:t>slim</a:t>
            </a:r>
            <a:r>
              <a:rPr lang="es-ES" altLang="en-US" dirty="0">
                <a:latin typeface="Arial" panose="020B0604020202020204" pitchFamily="34" charset="0"/>
              </a:rPr>
              <a:t>/</a:t>
            </a:r>
            <a:r>
              <a:rPr lang="es-ES" altLang="en-US" dirty="0" err="1">
                <a:latin typeface="Arial" panose="020B0604020202020204" pitchFamily="34" charset="0"/>
              </a:rPr>
              <a:t>slim</a:t>
            </a:r>
            <a:r>
              <a:rPr lang="es-ES" altLang="en-US" dirty="0">
                <a:latin typeface="Arial" panose="020B0604020202020204" pitchFamily="34" charset="0"/>
              </a:rPr>
              <a:t>": "^3.0"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4.- Abrir terminal, dirigirse a la carpeta del proyecto. Ejecutar-&gt;</a:t>
            </a:r>
            <a:r>
              <a:rPr lang="es-ES" altLang="en-US" dirty="0" err="1">
                <a:latin typeface="Arial" panose="020B0604020202020204" pitchFamily="34" charset="0"/>
              </a:rPr>
              <a:t>composer</a:t>
            </a:r>
            <a:r>
              <a:rPr lang="es-ES" altLang="en-US" dirty="0">
                <a:latin typeface="Arial" panose="020B0604020202020204" pitchFamily="34" charset="0"/>
              </a:rPr>
              <a:t> </a:t>
            </a:r>
            <a:r>
              <a:rPr lang="es-ES" altLang="en-US" dirty="0" err="1">
                <a:latin typeface="Arial" panose="020B0604020202020204" pitchFamily="34" charset="0"/>
              </a:rPr>
              <a:t>install</a:t>
            </a:r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>
                <a:latin typeface="Arial" panose="020B0604020202020204" pitchFamily="34" charset="0"/>
              </a:rPr>
              <a:t>LISTO!!</a:t>
            </a: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3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7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733800"/>
            <a:ext cx="8697912" cy="20867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Neiner</a:t>
            </a:r>
            <a:br>
              <a:rPr lang="es-AR" dirty="0"/>
            </a:br>
            <a:r>
              <a:rPr lang="es-AR" dirty="0"/>
              <a:t>Villegas Octavio</a:t>
            </a:r>
            <a:br>
              <a:rPr lang="es-AR" dirty="0"/>
            </a:br>
            <a:r>
              <a:rPr lang="es-AR" dirty="0"/>
              <a:t>Rampi Mario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API REST - SLIM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8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23975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 err="1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Framework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/>
              <a:t>Configurar index.php &amp; .</a:t>
            </a:r>
            <a:r>
              <a:rPr lang="es-ES" dirty="0" err="1"/>
              <a:t>htaccess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Ruteo</a:t>
            </a:r>
          </a:p>
          <a:p>
            <a:pPr lvl="1" eaLnBrk="1" hangingPunct="1">
              <a:defRPr/>
            </a:pPr>
            <a:r>
              <a:rPr lang="es-E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304800" y="3265944"/>
            <a:ext cx="883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dirty="0">
                <a:latin typeface="+mn-lt"/>
              </a:rPr>
              <a:t>Slim es un </a:t>
            </a:r>
            <a:r>
              <a:rPr lang="es-AR" sz="2800" dirty="0" err="1">
                <a:latin typeface="+mn-lt"/>
              </a:rPr>
              <a:t>framework</a:t>
            </a:r>
            <a:r>
              <a:rPr lang="es-AR" sz="2800" dirty="0">
                <a:latin typeface="+mn-lt"/>
              </a:rPr>
              <a:t> micro de PHP que ayuda a escribir rápidamente aplicaciones Web y </a:t>
            </a:r>
            <a:r>
              <a:rPr lang="es-AR" sz="2800" dirty="0" err="1">
                <a:latin typeface="+mn-lt"/>
              </a:rPr>
              <a:t>APIs</a:t>
            </a:r>
            <a:r>
              <a:rPr lang="es-AR" sz="2800" dirty="0">
                <a:latin typeface="+mn-lt"/>
              </a:rPr>
              <a:t> sencillas pero poderosas. </a:t>
            </a:r>
          </a:p>
          <a:p>
            <a:pPr>
              <a:defRPr/>
            </a:pPr>
            <a:r>
              <a:rPr lang="es-AR" sz="2800" dirty="0">
                <a:latin typeface="+mn-lt"/>
              </a:rPr>
              <a:t>En esencia, Slim es un despachador que recibe una solicitud HTTP, invoca una rutina de devolución de llamada apropiada y devuelve una respuesta HTTP. </a:t>
            </a:r>
            <a:endParaRPr lang="en-US" sz="2800" b="1" i="1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6173175"/>
            <a:ext cx="6596856" cy="456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https://www.slimframework.com/docs/start/installation.html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1" y="1219200"/>
            <a:ext cx="6074229" cy="18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652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323975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 err="1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Framework</a:t>
            </a:r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Configurar index.php &amp; .</a:t>
            </a:r>
            <a:r>
              <a:rPr lang="es-ES" dirty="0" err="1">
                <a:solidFill>
                  <a:schemeClr val="accent1"/>
                </a:solidFill>
              </a:rPr>
              <a:t>htaccess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/>
              <a:t>Ruteo</a:t>
            </a:r>
          </a:p>
          <a:p>
            <a:pPr lvl="1" eaLnBrk="1" hangingPunct="1">
              <a:defRPr/>
            </a:pPr>
            <a:r>
              <a:rPr lang="es-ES" dirty="0"/>
              <a:t>POO </a:t>
            </a:r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Configurar index.php </a:t>
            </a:r>
            <a:r>
              <a:rPr lang="es-AR" sz="3200" dirty="0"/>
              <a:t>(1/3)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index.php</a:t>
            </a:r>
          </a:p>
          <a:p>
            <a:pPr lvl="1">
              <a:defRPr/>
            </a:pPr>
            <a:r>
              <a:rPr lang="es-AR" sz="2400" dirty="0"/>
              <a:t>En este archivo se pondrán los </a:t>
            </a:r>
            <a:r>
              <a:rPr lang="es-AR" sz="2400" b="1" i="1" dirty="0"/>
              <a:t>verbos HTTP</a:t>
            </a:r>
            <a:r>
              <a:rPr lang="es-AR" sz="2400" dirty="0"/>
              <a:t> que se recibirán y las rutas por las cuales vamos a poder acceder a ellos.</a:t>
            </a:r>
          </a:p>
        </p:txBody>
      </p:sp>
      <p:pic>
        <p:nvPicPr>
          <p:cNvPr id="12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3" y="2590800"/>
            <a:ext cx="7242397" cy="2684919"/>
          </a:xfrm>
          <a:prstGeom prst="rect">
            <a:avLst/>
          </a:prstGeom>
        </p:spPr>
      </p:pic>
      <p:sp>
        <p:nvSpPr>
          <p:cNvPr id="13" name="CuadroTexto 1"/>
          <p:cNvSpPr txBox="1"/>
          <p:nvPr/>
        </p:nvSpPr>
        <p:spPr>
          <a:xfrm>
            <a:off x="259080" y="5382161"/>
            <a:ext cx="8884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+mn-lt"/>
              </a:rPr>
              <a:t>En la línea 7 se habilita para poder obtener información sobre los errores, que podemos mostrarlos en la salida de la consola .</a:t>
            </a:r>
          </a:p>
          <a:p>
            <a:r>
              <a:rPr lang="es-AR" sz="2000" dirty="0">
                <a:latin typeface="+mn-lt"/>
              </a:rPr>
              <a:t>La octava línea permite al servidor Web establecer el encabezado Content-</a:t>
            </a:r>
            <a:r>
              <a:rPr lang="es-AR" sz="2000" dirty="0" err="1">
                <a:latin typeface="+mn-lt"/>
              </a:rPr>
              <a:t>Length</a:t>
            </a:r>
            <a:r>
              <a:rPr lang="es-AR" sz="2000" dirty="0">
                <a:latin typeface="+mn-lt"/>
              </a:rPr>
              <a:t>, lo que hace que Slim se comporte de manera más predecible.</a:t>
            </a: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Configurar index.php </a:t>
            </a:r>
            <a:r>
              <a:rPr lang="es-AR" sz="3200" dirty="0"/>
              <a:t>(2/3)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Definir el </a:t>
            </a:r>
            <a:r>
              <a:rPr lang="es-AR" sz="2800" b="1" kern="0" dirty="0"/>
              <a:t>conjunto de operaciones</a:t>
            </a:r>
            <a:endParaRPr lang="es-AR" sz="2800" kern="0" dirty="0"/>
          </a:p>
          <a:p>
            <a:pPr lvl="1" eaLnBrk="1" hangingPunct="1">
              <a:defRPr/>
            </a:pPr>
            <a:r>
              <a:rPr lang="es-AR" sz="2400" kern="0" dirty="0"/>
              <a:t>Son: </a:t>
            </a:r>
            <a:r>
              <a:rPr lang="es-AR" sz="2400" b="1" kern="0" dirty="0"/>
              <a:t>POST</a:t>
            </a:r>
            <a:r>
              <a:rPr lang="es-AR" sz="2400" kern="0" dirty="0"/>
              <a:t>, </a:t>
            </a:r>
            <a:r>
              <a:rPr lang="es-AR" sz="2400" b="1" kern="0" dirty="0"/>
              <a:t>GET</a:t>
            </a:r>
            <a:r>
              <a:rPr lang="es-AR" sz="2400" kern="0" dirty="0"/>
              <a:t>, </a:t>
            </a:r>
            <a:r>
              <a:rPr lang="es-AR" sz="2400" b="1" kern="0" dirty="0"/>
              <a:t>PUT</a:t>
            </a:r>
            <a:r>
              <a:rPr lang="es-AR" sz="2400" kern="0" dirty="0"/>
              <a:t> y </a:t>
            </a:r>
            <a:r>
              <a:rPr lang="es-AR" sz="2400" b="1" kern="0" dirty="0"/>
              <a:t>DELETE</a:t>
            </a:r>
            <a:r>
              <a:rPr lang="es-AR" sz="2400" kern="0" dirty="0"/>
              <a:t>. </a:t>
            </a:r>
          </a:p>
        </p:txBody>
      </p:sp>
      <p:pic>
        <p:nvPicPr>
          <p:cNvPr id="2" name="Imagen 1" descr="● index.php - APIREST-PHP-POO-JWT-MIDDLEWARE-Documentar-master - Visual Studio Co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28457" r="33334" b="11888"/>
          <a:stretch/>
        </p:blipFill>
        <p:spPr>
          <a:xfrm>
            <a:off x="990600" y="2209800"/>
            <a:ext cx="6424760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271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Realizar…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/>
              <a:t>A partir de apirest_starter.rar, generar los verbos faltantes (POST, DELETE y PUT)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Configurar index.php </a:t>
            </a:r>
            <a:r>
              <a:rPr lang="es-AR" sz="3200" dirty="0"/>
              <a:t>(3/3)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index.php</a:t>
            </a:r>
          </a:p>
          <a:p>
            <a:pPr lvl="1">
              <a:defRPr/>
            </a:pPr>
            <a:r>
              <a:rPr lang="es-AR" sz="2400" dirty="0"/>
              <a:t>Todas la peticiones de HTTP son atendidas por este archivo y no tendría que ponerse explícitamente en la ruta de acceso.</a:t>
            </a:r>
            <a:r>
              <a:rPr lang="es-AR" sz="2800" kern="0" dirty="0"/>
              <a:t>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81000" y="3352800"/>
            <a:ext cx="7571468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http://localhost:8080/miApiRest/index.php/saludo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81000" y="4724400"/>
            <a:ext cx="7571468" cy="46166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http://localhost:8080/miApiRest/saludo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0050" y="287649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mal :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11320" y="419100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bien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9852" y="5791200"/>
            <a:ext cx="8784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lograr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esto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se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debe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crear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o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modificar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el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archivo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“.HTACCESS”</a:t>
            </a: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.</a:t>
            </a:r>
            <a:r>
              <a:rPr lang="es-AR" dirty="0" err="1"/>
              <a:t>htaccess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400" dirty="0"/>
              <a:t>Los ficheros .</a:t>
            </a:r>
            <a:r>
              <a:rPr lang="es-AR" sz="2400" dirty="0" err="1"/>
              <a:t>htaccess</a:t>
            </a:r>
            <a:r>
              <a:rPr lang="es-AR" sz="2400" dirty="0"/>
              <a:t> o "</a:t>
            </a:r>
            <a:r>
              <a:rPr lang="es-AR" sz="2400" i="1" dirty="0"/>
              <a:t>ficheros de configuración distribuida</a:t>
            </a:r>
            <a:r>
              <a:rPr lang="es-AR" sz="2400" dirty="0"/>
              <a:t>", facilitan la forma de realizar cambios en la configuración de contexto de un directorio. </a:t>
            </a:r>
          </a:p>
          <a:p>
            <a:pPr eaLnBrk="1" hangingPunct="1">
              <a:defRPr/>
            </a:pPr>
            <a:r>
              <a:rPr lang="es-AR" sz="2400" dirty="0"/>
              <a:t>Un fichero, que contiene una o más directivas, se coloca en un documento específico de un directorio, y estas directivas aplican a ese directorio y todos sus subdirectorios.</a:t>
            </a:r>
            <a:endParaRPr lang="en-US" sz="2400" b="1" i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381000" y="3899385"/>
            <a:ext cx="8281533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https://www.slimframework.com/docs/tutorial/first-app.html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11320" y="3352800"/>
            <a:ext cx="7869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Aquí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está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la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ayuda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en la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documentación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</a:t>
            </a:r>
          </a:p>
        </p:txBody>
      </p:sp>
      <p:pic>
        <p:nvPicPr>
          <p:cNvPr id="5" name="Imagen 4" descr="First Application Walkthrough - Slim Framework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40014" r="16667" b="25036"/>
          <a:stretch/>
        </p:blipFill>
        <p:spPr>
          <a:xfrm>
            <a:off x="685800" y="4495800"/>
            <a:ext cx="7772400" cy="219187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91595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323975"/>
            <a:ext cx="8388350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 err="1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Framework</a:t>
            </a:r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/>
              <a:t>Configurar index.php &amp; .</a:t>
            </a:r>
            <a:r>
              <a:rPr lang="es-ES" dirty="0" err="1"/>
              <a:t>htaccess</a:t>
            </a:r>
            <a:endParaRPr lang="es-ES" dirty="0"/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Ruteo</a:t>
            </a:r>
          </a:p>
          <a:p>
            <a:pPr lvl="1" eaLnBrk="1" hangingPunct="1">
              <a:defRPr/>
            </a:pPr>
            <a:r>
              <a:rPr lang="es-ES" dirty="0"/>
              <a:t>POO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7521" y="1143000"/>
            <a:ext cx="87564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Rutas</a:t>
            </a:r>
          </a:p>
          <a:p>
            <a:pPr lvl="1" eaLnBrk="1" hangingPunct="1">
              <a:defRPr/>
            </a:pPr>
            <a:r>
              <a:rPr lang="es-AR" sz="2400" kern="0" dirty="0"/>
              <a:t>Sin valores opcionales.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7521" y="3971937"/>
            <a:ext cx="87564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Rutas con valores opcionales</a:t>
            </a:r>
          </a:p>
          <a:p>
            <a:pPr lvl="1" eaLnBrk="1" hangingPunct="1">
              <a:defRPr/>
            </a:pPr>
            <a:r>
              <a:rPr lang="es-AR" sz="2400" kern="0" dirty="0"/>
              <a:t>Los corchetes “[ ]” indican que es opcional en la ruta.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0574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8768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58128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/>
              <a:t>Composer</a:t>
            </a:r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7521" y="1120069"/>
            <a:ext cx="87564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Parámetros por argumentos</a:t>
            </a:r>
            <a:endParaRPr lang="es-AR" sz="2400" kern="0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11321" y="4352937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Varios valores</a:t>
            </a:r>
          </a:p>
          <a:p>
            <a:pPr lvl="1" eaLnBrk="1" hangingPunct="1">
              <a:defRPr/>
            </a:pPr>
            <a:r>
              <a:rPr lang="es-AR" sz="2400" kern="0" dirty="0"/>
              <a:t>Todos los valores entre llaves y separados con /</a:t>
            </a:r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1695293"/>
            <a:ext cx="7287642" cy="1124107"/>
          </a:xfrm>
          <a:prstGeom prst="rect">
            <a:avLst/>
          </a:prstGeom>
        </p:spPr>
      </p:pic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2819400"/>
            <a:ext cx="2190466" cy="345863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5305272"/>
            <a:ext cx="7240010" cy="1095528"/>
          </a:xfrm>
          <a:prstGeom prst="rect">
            <a:avLst/>
          </a:prstGeom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3343146"/>
            <a:ext cx="728764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184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0999" y="3895737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MAP</a:t>
            </a:r>
          </a:p>
          <a:p>
            <a:pPr lvl="1" eaLnBrk="1" hangingPunct="1">
              <a:defRPr/>
            </a:pPr>
            <a:r>
              <a:rPr lang="es-AR" sz="2400" kern="0" dirty="0"/>
              <a:t>Recibe solo los verbos que están detallados 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1" y="1143000"/>
            <a:ext cx="8763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ANY</a:t>
            </a:r>
          </a:p>
          <a:p>
            <a:pPr lvl="1" eaLnBrk="1" hangingPunct="1">
              <a:defRPr/>
            </a:pPr>
            <a:r>
              <a:rPr lang="es-AR" sz="2400" kern="0" dirty="0"/>
              <a:t>Recibe todos los verbos HTTP que respetan la ruta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315200" cy="1678608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2768"/>
            <a:ext cx="7391400" cy="1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940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143000"/>
            <a:ext cx="8832679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GROUP</a:t>
            </a:r>
          </a:p>
          <a:p>
            <a:pPr lvl="1" eaLnBrk="1" hangingPunct="1">
              <a:defRPr/>
            </a:pPr>
            <a:r>
              <a:rPr lang="es-AR" sz="2400" kern="0" dirty="0"/>
              <a:t>Recibe todos los verbos HTTP que respetan la ruta y los redirige a las que tiene definida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76525"/>
            <a:ext cx="7543799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77647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143000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GROUP &amp; MAP</a:t>
            </a:r>
          </a:p>
          <a:p>
            <a:pPr lvl="1" eaLnBrk="1" hangingPunct="1">
              <a:defRPr/>
            </a:pPr>
            <a:r>
              <a:rPr lang="es-AR" sz="2400" kern="0" dirty="0"/>
              <a:t>Combinación de las dos formas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400300"/>
            <a:ext cx="7543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64816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143000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 err="1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Framework</a:t>
            </a:r>
          </a:p>
          <a:p>
            <a:pPr lvl="1" eaLnBrk="1" hangingPunct="1">
              <a:defRPr/>
            </a:pPr>
            <a:r>
              <a:rPr lang="es-ES" dirty="0"/>
              <a:t>Generalidades</a:t>
            </a:r>
          </a:p>
          <a:p>
            <a:pPr lvl="1" eaLnBrk="1" hangingPunct="1">
              <a:defRPr/>
            </a:pPr>
            <a:r>
              <a:rPr lang="es-ES" dirty="0"/>
              <a:t>Configurar index.php &amp; .</a:t>
            </a:r>
            <a:r>
              <a:rPr lang="es-ES" dirty="0" err="1"/>
              <a:t>htaccess</a:t>
            </a:r>
            <a:endParaRPr lang="es-ES" dirty="0"/>
          </a:p>
          <a:p>
            <a:pPr lvl="1" eaLnBrk="1" hangingPunct="1">
              <a:defRPr/>
            </a:pPr>
            <a:r>
              <a:rPr lang="es-ES" dirty="0"/>
              <a:t>Ruteo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POO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94855" y="34290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Recibir objetos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Retronar objetos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8946"/>
            <a:ext cx="7086600" cy="1357654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0"/>
            <a:ext cx="708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43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Recibir objetos y archivos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8660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859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92512"/>
            <a:ext cx="8393113" cy="750888"/>
          </a:xfrm>
        </p:spPr>
        <p:txBody>
          <a:bodyPr/>
          <a:lstStyle/>
          <a:p>
            <a:pPr algn="ctr"/>
            <a:r>
              <a:rPr lang="es-AR" dirty="0"/>
              <a:t>Para tener en cuenta…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1" y="1150608"/>
            <a:ext cx="86106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Hacer métodos de instancia que puedan recibir las peticiones que </a:t>
            </a:r>
            <a:r>
              <a:rPr lang="es-AR" sz="2800" kern="0" dirty="0" err="1"/>
              <a:t>SlimFramework</a:t>
            </a:r>
            <a:r>
              <a:rPr lang="es-AR" sz="2800" kern="0" dirty="0"/>
              <a:t> les  va a redirigir.</a:t>
            </a:r>
          </a:p>
          <a:p>
            <a:pPr lvl="1" eaLnBrk="1" hangingPunct="1">
              <a:defRPr/>
            </a:pPr>
            <a:r>
              <a:rPr lang="es-AR" sz="2400" kern="0" dirty="0"/>
              <a:t>Se debe respetar la firma de las funciones .</a:t>
            </a:r>
          </a:p>
          <a:p>
            <a:pPr lvl="1" eaLnBrk="1" hangingPunct="1">
              <a:defRPr/>
            </a:pPr>
            <a:r>
              <a:rPr lang="es-AR" sz="2400" kern="0" dirty="0"/>
              <a:t>Después de la ruta en la API se pasa el método con la sintaxis de la imagen.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14545"/>
            <a:ext cx="4620270" cy="1848055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05" y="3733800"/>
            <a:ext cx="4086795" cy="29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5972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147126"/>
            <a:ext cx="883267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/>
              <a:t>Tareas bien definidas</a:t>
            </a:r>
          </a:p>
          <a:p>
            <a:pPr lvl="1" eaLnBrk="1" hangingPunct="1">
              <a:defRPr/>
            </a:pPr>
            <a:r>
              <a:rPr lang="es-AR" sz="2000" kern="0" dirty="0"/>
              <a:t>Definir las interfaces necesarias.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85766"/>
            <a:ext cx="5181600" cy="1495634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455837" y="3620869"/>
            <a:ext cx="8459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/>
              <a:t>Llamar a los métodos de la clase encargada de responder a los verbos HTTP</a:t>
            </a:r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362123"/>
            <a:ext cx="520930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839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289858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/>
              <a:t>Introducción a REST</a:t>
            </a:r>
          </a:p>
          <a:p>
            <a:pPr eaLnBrk="1" hangingPunct="1">
              <a:defRPr/>
            </a:pPr>
            <a:r>
              <a:rPr lang="es-ES" dirty="0"/>
              <a:t>Composer</a:t>
            </a:r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13407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/>
              <a:t>Los métodos encargados de atender los verbos HTTP, no deberían tener contacto con la fuente de datos y deben hacerse aquí todas las validaciones necesarias.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172200" cy="1457528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38387"/>
            <a:ext cx="6296904" cy="2067213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0" y="3773269"/>
            <a:ext cx="86105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/>
              <a:t>Los métodos que interactúan con la fuente de datos no deberían tener validaciones, solo las acciones sobre la fuente de datos.</a:t>
            </a:r>
          </a:p>
        </p:txBody>
      </p:sp>
    </p:spTree>
    <p:extLst>
      <p:ext uri="{BB962C8B-B14F-4D97-AF65-F5344CB8AC3E}">
        <p14:creationId xmlns:p14="http://schemas.microsoft.com/office/powerpoint/2010/main" val="1596661747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/>
              <a:t>Ejercicios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763000" cy="216366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Crear las tablas para usuarios</a:t>
            </a:r>
          </a:p>
          <a:p>
            <a:pPr eaLnBrk="1" hangingPunct="1">
              <a:defRPr/>
            </a:pPr>
            <a:r>
              <a:rPr lang="es-AR" dirty="0"/>
              <a:t>Crear la api para el ABM de usuarios</a:t>
            </a:r>
          </a:p>
          <a:p>
            <a:pPr eaLnBrk="1" hangingPunct="1">
              <a:defRPr/>
            </a:pPr>
            <a:r>
              <a:rPr lang="es-AR" dirty="0"/>
              <a:t>Crear la api para el </a:t>
            </a:r>
            <a:r>
              <a:rPr lang="es-AR" dirty="0" err="1"/>
              <a:t>login</a:t>
            </a:r>
            <a:r>
              <a:rPr lang="es-AR" dirty="0"/>
              <a:t> de usuarios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s-ES" b="1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REST </a:t>
            </a:r>
            <a:r>
              <a:rPr lang="es-ES" sz="3200" dirty="0"/>
              <a:t>(1/3)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84288"/>
            <a:ext cx="8839200" cy="48320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AR" sz="2800" dirty="0" err="1"/>
              <a:t>Representational</a:t>
            </a:r>
            <a:r>
              <a:rPr lang="es-AR" sz="2800" dirty="0"/>
              <a:t> </a:t>
            </a:r>
            <a:r>
              <a:rPr lang="es-AR" sz="2800" dirty="0" err="1"/>
              <a:t>State</a:t>
            </a:r>
            <a:r>
              <a:rPr lang="es-AR" sz="2800" dirty="0"/>
              <a:t> Transfer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Es un tipo de arquitectura de desarrollo web que se apoya totalmente en el estándar HTTP.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REST nos permite crear servicios y aplicaciones que pueden ser usadas por cualquier dispositivo o cliente que entienda HTTP, por lo que es increíblemente más simple y convencional que otras alternativas que se han usado en los últimos diez años como SOAP y XML-RPC.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Por lo tanto REST es el tipo de arquitectura más natural y estándar para crear </a:t>
            </a:r>
            <a:r>
              <a:rPr lang="es-AR" sz="2400" dirty="0" err="1"/>
              <a:t>APIs</a:t>
            </a:r>
            <a:r>
              <a:rPr lang="es-AR" sz="2400" dirty="0"/>
              <a:t> para servicios orientados a Internet.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REST </a:t>
            </a:r>
            <a:r>
              <a:rPr lang="es-AR" sz="3200" dirty="0"/>
              <a:t>(2/3)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517680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REST es un conjunto de convenciones para aplicaciones web y servicios web, que se centra principalmente en la manipulación de recursos a través de especificaciones HTTP.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AR" sz="2800" dirty="0"/>
              <a:t>Podemos decir que REST es una interfaz web estándar y simple que nos permite interactuar con servicios web de una manera muy cómoda. </a:t>
            </a:r>
          </a:p>
          <a:p>
            <a:pPr eaLnBrk="1" hangingPunct="1">
              <a:defRPr/>
            </a:pPr>
            <a:endParaRPr lang="es-AR" sz="2800" dirty="0"/>
          </a:p>
          <a:p>
            <a:pPr eaLnBrk="1" hangingPunct="1">
              <a:defRPr/>
            </a:pPr>
            <a:r>
              <a:rPr lang="es-AR" sz="2800" dirty="0"/>
              <a:t>Gracias a REST la web ha disfrutado de escalabilidad como resultado de una serie de diseños fundamentales clave: 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/>
              <a:t>REST </a:t>
            </a:r>
            <a:r>
              <a:rPr lang="es-AR" sz="3200" dirty="0"/>
              <a:t>(3/3)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433657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protocolo cliente/servidor sin estado</a:t>
            </a:r>
            <a:r>
              <a:rPr lang="es-AR" sz="2800" dirty="0"/>
              <a:t>: </a:t>
            </a:r>
            <a:endParaRPr lang="es-ES" sz="2800" dirty="0"/>
          </a:p>
          <a:p>
            <a:pPr lvl="1" eaLnBrk="1" hangingPunct="1">
              <a:defRPr/>
            </a:pPr>
            <a:r>
              <a:rPr lang="es-AR" sz="2400" dirty="0"/>
              <a:t>cada mensaje HTTP contiene toda la información necesaria para comprender la petición. </a:t>
            </a:r>
          </a:p>
          <a:p>
            <a:pPr lvl="1" eaLnBrk="1" hangingPunct="1">
              <a:defRPr/>
            </a:pPr>
            <a:r>
              <a:rPr lang="es-AR" sz="2400" dirty="0"/>
              <a:t>Como resultado, ni el cliente ni el servidor necesitan recordar ningún estado de las comunicaciones entre mensajes.</a:t>
            </a:r>
          </a:p>
          <a:p>
            <a:pPr lvl="1" eaLnBrk="1" hangingPunct="1">
              <a:defRPr/>
            </a:pPr>
            <a:endParaRPr lang="es-AR" sz="2400" dirty="0"/>
          </a:p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conjunto de operaciones bien definidas</a:t>
            </a:r>
            <a:r>
              <a:rPr lang="es-AR" sz="2800" dirty="0"/>
              <a:t> </a:t>
            </a:r>
          </a:p>
          <a:p>
            <a:pPr lvl="1" eaLnBrk="1" hangingPunct="1">
              <a:defRPr/>
            </a:pPr>
            <a:r>
              <a:rPr lang="es-AR" sz="2400" dirty="0"/>
              <a:t>que se aplican a todos los recursos de información: HTTP en sí define un conjunto pequeño de operaciones, las más importantes son </a:t>
            </a:r>
            <a:r>
              <a:rPr lang="es-AR" sz="2400" b="1" dirty="0"/>
              <a:t>POST</a:t>
            </a:r>
            <a:r>
              <a:rPr lang="es-AR" sz="2400" dirty="0"/>
              <a:t>, </a:t>
            </a:r>
            <a:r>
              <a:rPr lang="es-AR" sz="2400" b="1" dirty="0"/>
              <a:t>GET</a:t>
            </a:r>
            <a:r>
              <a:rPr lang="es-AR" sz="2400" dirty="0"/>
              <a:t>, </a:t>
            </a:r>
            <a:r>
              <a:rPr lang="es-AR" sz="2400" b="1" dirty="0"/>
              <a:t>PUT</a:t>
            </a:r>
            <a:r>
              <a:rPr lang="es-AR" sz="2400" dirty="0"/>
              <a:t> y </a:t>
            </a:r>
            <a:r>
              <a:rPr lang="es-AR" sz="2400" b="1" dirty="0"/>
              <a:t>DELETE</a:t>
            </a:r>
            <a:r>
              <a:rPr lang="es-A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144544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sz="3600" dirty="0"/>
              <a:t>Composer</a:t>
            </a:r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/>
              <a:t>Composer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207452" y="1371600"/>
            <a:ext cx="451694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dirty="0" err="1">
                <a:latin typeface="+mn-lt"/>
              </a:rPr>
              <a:t>Composer</a:t>
            </a:r>
            <a:r>
              <a:rPr lang="es-AR" sz="2800" dirty="0">
                <a:latin typeface="+mn-lt"/>
              </a:rPr>
              <a:t> es una herramienta para la gestión de dependencias en PHP. </a:t>
            </a:r>
          </a:p>
          <a:p>
            <a:pPr>
              <a:defRPr/>
            </a:pPr>
            <a:endParaRPr lang="es-AR" sz="2800" dirty="0">
              <a:latin typeface="+mn-lt"/>
            </a:endParaRPr>
          </a:p>
          <a:p>
            <a:pPr>
              <a:defRPr/>
            </a:pPr>
            <a:r>
              <a:rPr lang="es-AR" sz="2800" dirty="0">
                <a:latin typeface="+mn-lt"/>
              </a:rPr>
              <a:t>Permite declarar las bibliotecas de las que depende tu proyecto y las administrará (instalará/actualizará) para vos.</a:t>
            </a:r>
            <a:endParaRPr lang="en-US" sz="2800" b="1" i="1" dirty="0"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8" y="707138"/>
            <a:ext cx="3831148" cy="4703062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2930" y="5764049"/>
            <a:ext cx="3989743" cy="52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https://getcomposer.org/download/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52354"/>
            <a:ext cx="8388350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REST</a:t>
            </a:r>
          </a:p>
          <a:p>
            <a:pPr eaLnBrk="1" hangingPunct="1">
              <a:defRPr/>
            </a:pPr>
            <a:r>
              <a:rPr lang="es-ES" dirty="0"/>
              <a:t>Composer</a:t>
            </a:r>
          </a:p>
          <a:p>
            <a:pPr eaLnBrk="1" hangingPunct="1">
              <a:defRPr/>
            </a:pPr>
            <a:r>
              <a:rPr lang="es-ES" sz="3600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1025</Words>
  <Application>Microsoft Office PowerPoint</Application>
  <PresentationFormat>Presentación en pantalla (4:3)</PresentationFormat>
  <Paragraphs>185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Franklin Gothic Book</vt:lpstr>
      <vt:lpstr>Franklin Gothic Medium</vt:lpstr>
      <vt:lpstr>Wingdings</vt:lpstr>
      <vt:lpstr>1_VS_NET Launch Template</vt:lpstr>
      <vt:lpstr>Maximiliano Neiner Villegas Octavio Rampi Mario</vt:lpstr>
      <vt:lpstr>Temas a Tratar</vt:lpstr>
      <vt:lpstr>Temas a Tratar</vt:lpstr>
      <vt:lpstr>REST (1/3)</vt:lpstr>
      <vt:lpstr>REST (2/3)</vt:lpstr>
      <vt:lpstr>REST (3/3)</vt:lpstr>
      <vt:lpstr>Temas a Tratar</vt:lpstr>
      <vt:lpstr>Composer</vt:lpstr>
      <vt:lpstr>Temas a Tratar</vt:lpstr>
      <vt:lpstr>Temas a Tratar</vt:lpstr>
      <vt:lpstr>Slim Framework</vt:lpstr>
      <vt:lpstr>Temas a Tratar</vt:lpstr>
      <vt:lpstr>Configurar index.php (1/3)</vt:lpstr>
      <vt:lpstr>Configurar index.php (2/3)</vt:lpstr>
      <vt:lpstr>Realizar…</vt:lpstr>
      <vt:lpstr>Configurar index.php (3/3)</vt:lpstr>
      <vt:lpstr>.htaccess</vt:lpstr>
      <vt:lpstr>Temas a Tratar</vt:lpstr>
      <vt:lpstr>Slim Framework</vt:lpstr>
      <vt:lpstr>Slim Framework</vt:lpstr>
      <vt:lpstr>Slim Framework</vt:lpstr>
      <vt:lpstr>Slim Framework</vt:lpstr>
      <vt:lpstr>Slim Framework</vt:lpstr>
      <vt:lpstr>Temas a Tratar</vt:lpstr>
      <vt:lpstr>Slim Framework</vt:lpstr>
      <vt:lpstr>Slim Framework</vt:lpstr>
      <vt:lpstr>Para tener en cuenta…</vt:lpstr>
      <vt:lpstr>Slim Framework</vt:lpstr>
      <vt:lpstr>Slim Framework</vt:lpstr>
      <vt:lpstr>Slim Framework</vt:lpstr>
      <vt:lpstr>Ejercitación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Laboratorio_III_Clase_01</dc:title>
  <dc:subject>Depuración, WindowsForm y Controles</dc:subject>
  <dc:creator>profesor</dc:creator>
  <cp:lastModifiedBy>Neiner Maximiliano</cp:lastModifiedBy>
  <cp:revision>179</cp:revision>
  <cp:lastPrinted>1601-01-01T00:00:00Z</cp:lastPrinted>
  <dcterms:created xsi:type="dcterms:W3CDTF">1601-01-01T00:00:00Z</dcterms:created>
  <dcterms:modified xsi:type="dcterms:W3CDTF">2018-05-18T21:47:50Z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