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6" r:id="rId5"/>
    <p:sldId id="265" r:id="rId6"/>
    <p:sldId id="264" r:id="rId7"/>
    <p:sldId id="263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7"/>
    <p:restoredTop sz="94585"/>
  </p:normalViewPr>
  <p:slideViewPr>
    <p:cSldViewPr snapToGrid="0" snapToObjects="1">
      <p:cViewPr>
        <p:scale>
          <a:sx n="79" d="100"/>
          <a:sy n="79" d="100"/>
        </p:scale>
        <p:origin x="3176" y="1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7FBC6-4D94-2943-AC47-7F592F400EF7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40099-857A-1141-A60A-52AE77063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1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33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1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7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2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80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61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82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75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44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8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F3CA-3121-9D49-B85C-EBE6E9783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D2B08-AC46-544D-A719-88EC46CA7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D906D-8B90-AD42-9E76-6232FEF0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March 7,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9B79-27BC-1445-A603-A480D743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201E-1BBB-B44E-A55C-F7D4A5D9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B94B-43BF-4A44-8BA2-85C4537E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9DB0D-F5A2-C848-926F-CCACA72D6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C94DC-D562-544E-AC4A-BFE89462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March 7,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77E67-96DF-CA4A-A932-117A22C4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B2E9-A9A6-754C-A30C-DD75FEA6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3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44F3F-AF1C-8144-8ADA-2DDEC39BD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165E8-4613-C648-BB71-7F2CF7839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8378-F3FA-3F4B-9F25-92C5EC31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March 7,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ABEB8-7C53-5846-94D6-98D2534B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0F02E-61AB-7D4A-BB60-E1DBD881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9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B118-1523-644D-93FA-15AB9BE2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1A6A1-FAB7-BD4F-A7F4-2F3962C9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CDE96-B410-7E41-AB09-F52395F3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March 7,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9538-65B3-A646-BD44-BCAB57F2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36AA-06B2-0842-ABA3-EF9E8D5A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1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83E1-63EF-5D43-84A6-C45DD158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9CBD4-42EB-AE4F-8BFE-73A6141D2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D9477-BFF3-5141-8E37-883874D6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March 7,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7DF33-FCB6-F841-AA40-F6424675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007F9-BDFC-0D41-B81C-A53C65A4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9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513A-7B95-D14A-B81D-FD8846E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2E60C-CE2D-A24D-B8E2-CEC2D85D6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C353B-89C9-DD45-8117-BD03D3839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F11F0-172D-D642-91ED-38B9B6CC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March 7,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CD64F-E901-444A-853F-F2E2BBF0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66EC2-9752-7746-8FE7-5CE7F3D8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B797-0A6E-D248-B03E-9601DECF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C8A44-FB3F-A94A-BE10-3118EB150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B1D2F-B121-F941-99E7-383C59723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BE57E-5C4B-F74D-9B87-692AE217A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038FD-3E65-DE46-9576-30585DC6F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49867-86F7-7944-A30C-2C72FD43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March 7, 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F2EDF-E96C-3446-AA33-492B37BF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F2A29-E297-0E42-A16D-983C9E46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7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1643-8B57-944C-BA05-1D717F85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EF4BE-4C99-714C-8DC6-36C569F9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March 7,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E3158-E622-9F4A-9DAA-9FE61DEC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D47C3-AC00-4F43-942B-A5CF04C7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6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09C39-3A96-7245-BB85-1002DEFC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March 7, 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2BC4F-E230-FE4F-B655-150E5DF0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DAB72-9BB1-2147-888A-317BD141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B261-83D9-7149-AC20-7F6C89DD9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8823-844A-534A-AACD-4A2A2E09C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EA8DB-5EF0-9445-B05B-616CEEAD4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F85A4-87BA-0340-8896-56F7C501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March 7,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837D7-1709-8C41-9C34-EE2F4CE2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75782-C320-0C41-8248-0D3293EC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1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8227-C2D4-7948-86E5-06468351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C96BE-5F8E-AA44-B9B7-79B9844EB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B789F-7989-E54F-B4AA-4AD2EBC5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412DB-6BA0-FA45-A057-2B2325DF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March 7,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82492-85D6-2843-AF13-266E00DD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578CA-3C2C-9249-9B85-5AE10E0D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7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8FCE1-6B1F-994D-AB1A-9BF9BB13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10D75-6F60-1E4F-BE82-0C600523F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6F8B-F024-594F-989D-71AA2AF09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Wednesday, March 7,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4FC9D-C13E-D14E-B018-22F89CC1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0D23F-CE3C-3948-AE63-B4C76DD69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898E2-5F1D-8641-AF04-8F52DFA6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0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1CB1AD-E7BE-7946-9EEE-868A93763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A2EAA6-4E83-0D4F-A73D-6DFC8398D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234" y="5390636"/>
            <a:ext cx="3866147" cy="8582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8F4002-6FB3-2F4B-B280-853EB667F822}"/>
              </a:ext>
            </a:extLst>
          </p:cNvPr>
          <p:cNvSpPr txBox="1"/>
          <p:nvPr/>
        </p:nvSpPr>
        <p:spPr>
          <a:xfrm>
            <a:off x="698622" y="696495"/>
            <a:ext cx="56063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Application Preview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215A8-966A-6046-8E0F-D7A9D3F4B5BC}"/>
              </a:ext>
            </a:extLst>
          </p:cNvPr>
          <p:cNvSpPr txBox="1"/>
          <p:nvPr/>
        </p:nvSpPr>
        <p:spPr>
          <a:xfrm>
            <a:off x="698622" y="1190683"/>
            <a:ext cx="5606321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dirty="0">
                <a:solidFill>
                  <a:schemeClr val="bg1"/>
                </a:solidFill>
                <a:latin typeface="Georgia" panose="02040502050405020303" pitchFamily="18" charset="0"/>
              </a:rPr>
              <a:t>March 7</a:t>
            </a:r>
            <a:r>
              <a:rPr lang="en-US" sz="185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th</a:t>
            </a:r>
            <a:r>
              <a:rPr lang="en-US" sz="1850" dirty="0">
                <a:solidFill>
                  <a:schemeClr val="bg1"/>
                </a:solidFill>
                <a:latin typeface="Georgia" panose="02040502050405020303" pitchFamily="18" charset="0"/>
              </a:rPr>
              <a:t>, 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DCAD7-9D0C-2F49-AE4B-647F4C9B21A6}"/>
              </a:ext>
            </a:extLst>
          </p:cNvPr>
          <p:cNvSpPr txBox="1"/>
          <p:nvPr/>
        </p:nvSpPr>
        <p:spPr>
          <a:xfrm>
            <a:off x="698622" y="2974271"/>
            <a:ext cx="5606321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25" dirty="0">
                <a:solidFill>
                  <a:schemeClr val="bg1"/>
                </a:solidFill>
                <a:latin typeface="Georgia" panose="02040502050405020303" pitchFamily="18" charset="0"/>
              </a:rPr>
              <a:t>Submitted to</a:t>
            </a:r>
          </a:p>
          <a:p>
            <a:r>
              <a:rPr lang="en-US" sz="1425" dirty="0">
                <a:solidFill>
                  <a:schemeClr val="bg1"/>
                </a:solidFill>
                <a:latin typeface="Georgia" panose="02040502050405020303" pitchFamily="18" charset="0"/>
              </a:rPr>
              <a:t>Office of Construction &amp; Facilities Management</a:t>
            </a:r>
          </a:p>
          <a:p>
            <a:endParaRPr lang="en-US" sz="1425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sz="1425" dirty="0">
                <a:solidFill>
                  <a:schemeClr val="bg1"/>
                </a:solidFill>
                <a:latin typeface="Georgia" panose="02040502050405020303" pitchFamily="18" charset="0"/>
              </a:rPr>
              <a:t>By</a:t>
            </a:r>
          </a:p>
          <a:p>
            <a:r>
              <a:rPr lang="en-US" sz="1425" dirty="0" err="1">
                <a:solidFill>
                  <a:schemeClr val="bg1"/>
                </a:solidFill>
                <a:latin typeface="Georgia" panose="02040502050405020303" pitchFamily="18" charset="0"/>
              </a:rPr>
              <a:t>MAX.gov</a:t>
            </a:r>
            <a:r>
              <a:rPr lang="en-US" sz="1425" dirty="0">
                <a:solidFill>
                  <a:schemeClr val="bg1"/>
                </a:solidFill>
                <a:latin typeface="Georgia" panose="02040502050405020303" pitchFamily="18" charset="0"/>
              </a:rPr>
              <a:t>, Mitchell Jarrett</a:t>
            </a:r>
          </a:p>
        </p:txBody>
      </p:sp>
    </p:spTree>
    <p:extLst>
      <p:ext uri="{BB962C8B-B14F-4D97-AF65-F5344CB8AC3E}">
        <p14:creationId xmlns:p14="http://schemas.microsoft.com/office/powerpoint/2010/main" val="298192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EC5B736-1F97-7E45-A58B-87A775F13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178" y="2925023"/>
            <a:ext cx="3866147" cy="8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2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067-C19D-0B42-899C-9C69E3DDC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2EB8-76A0-F643-8001-234C52D2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A8BC5-4175-0441-A7AB-EA76FE5E300C}"/>
              </a:ext>
            </a:extLst>
          </p:cNvPr>
          <p:cNvSpPr txBox="1"/>
          <p:nvPr/>
        </p:nvSpPr>
        <p:spPr>
          <a:xfrm>
            <a:off x="12351895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2E418-20CF-9C45-A776-17E54879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59412"/>
            <a:ext cx="12192000" cy="602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21EF-C412-9B40-9038-0E8DAA2C4505}"/>
              </a:ext>
            </a:extLst>
          </p:cNvPr>
          <p:cNvSpPr/>
          <p:nvPr/>
        </p:nvSpPr>
        <p:spPr>
          <a:xfrm>
            <a:off x="0" y="764353"/>
            <a:ext cx="12192000" cy="609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8116-8D06-B346-893D-B5BFF5B5185F}"/>
              </a:ext>
            </a:extLst>
          </p:cNvPr>
          <p:cNvSpPr txBox="1"/>
          <p:nvPr/>
        </p:nvSpPr>
        <p:spPr>
          <a:xfrm>
            <a:off x="825782" y="1298941"/>
            <a:ext cx="879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Proposed VA|CMS User Roles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89B83-F70D-DB43-A111-22E06B2ED945}"/>
              </a:ext>
            </a:extLst>
          </p:cNvPr>
          <p:cNvSpPr txBox="1"/>
          <p:nvPr/>
        </p:nvSpPr>
        <p:spPr>
          <a:xfrm>
            <a:off x="1467948" y="92240"/>
            <a:ext cx="5606321" cy="788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Application Preview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14566-CF31-F24C-A3F9-0CBC5A6551BA}"/>
              </a:ext>
            </a:extLst>
          </p:cNvPr>
          <p:cNvSpPr txBox="1"/>
          <p:nvPr/>
        </p:nvSpPr>
        <p:spPr>
          <a:xfrm>
            <a:off x="1418670" y="2116709"/>
            <a:ext cx="8790548" cy="324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3F72"/>
                </a:solidFill>
                <a:latin typeface="Georgia" panose="02040502050405020303" pitchFamily="18" charset="0"/>
              </a:rPr>
              <a:t>• Public User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3F72"/>
                </a:solidFill>
                <a:latin typeface="Georgia" panose="02040502050405020303" pitchFamily="18" charset="0"/>
              </a:rPr>
              <a:t>• Authenticated User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3F72"/>
                </a:solidFill>
                <a:latin typeface="Georgia" panose="02040502050405020303" pitchFamily="18" charset="0"/>
              </a:rPr>
              <a:t>• Consultant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3F72"/>
                </a:solidFill>
                <a:latin typeface="Georgia" panose="02040502050405020303" pitchFamily="18" charset="0"/>
              </a:rPr>
              <a:t>• Subject Matter Expert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3F72"/>
                </a:solidFill>
                <a:latin typeface="Georgia" panose="02040502050405020303" pitchFamily="18" charset="0"/>
              </a:rPr>
              <a:t>• Publisher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A28B2-7B74-8141-89B6-C809B21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" y="105354"/>
            <a:ext cx="548640" cy="546179"/>
          </a:xfrm>
          <a:prstGeom prst="rect">
            <a:avLst/>
          </a:prstGeom>
        </p:spPr>
      </p:pic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EE1D1948-9215-EE4D-8231-9574B2C4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March 7, 2018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7575A19-4C65-2448-8A7E-4DD65A23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067-C19D-0B42-899C-9C69E3DDC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2EB8-76A0-F643-8001-234C52D2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A8BC5-4175-0441-A7AB-EA76FE5E300C}"/>
              </a:ext>
            </a:extLst>
          </p:cNvPr>
          <p:cNvSpPr txBox="1"/>
          <p:nvPr/>
        </p:nvSpPr>
        <p:spPr>
          <a:xfrm>
            <a:off x="12351895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2E418-20CF-9C45-A776-17E54879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59412"/>
            <a:ext cx="12192000" cy="602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21EF-C412-9B40-9038-0E8DAA2C4505}"/>
              </a:ext>
            </a:extLst>
          </p:cNvPr>
          <p:cNvSpPr/>
          <p:nvPr/>
        </p:nvSpPr>
        <p:spPr>
          <a:xfrm>
            <a:off x="0" y="764353"/>
            <a:ext cx="12192000" cy="609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8116-8D06-B346-893D-B5BFF5B5185F}"/>
              </a:ext>
            </a:extLst>
          </p:cNvPr>
          <p:cNvSpPr txBox="1"/>
          <p:nvPr/>
        </p:nvSpPr>
        <p:spPr>
          <a:xfrm>
            <a:off x="825782" y="1119652"/>
            <a:ext cx="879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Public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89B83-F70D-DB43-A111-22E06B2ED945}"/>
              </a:ext>
            </a:extLst>
          </p:cNvPr>
          <p:cNvSpPr txBox="1"/>
          <p:nvPr/>
        </p:nvSpPr>
        <p:spPr>
          <a:xfrm>
            <a:off x="1467948" y="92240"/>
            <a:ext cx="5606321" cy="788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Application Preview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14566-CF31-F24C-A3F9-0CBC5A6551BA}"/>
              </a:ext>
            </a:extLst>
          </p:cNvPr>
          <p:cNvSpPr txBox="1"/>
          <p:nvPr/>
        </p:nvSpPr>
        <p:spPr>
          <a:xfrm>
            <a:off x="825782" y="2153828"/>
            <a:ext cx="522089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Abilities a </a:t>
            </a:r>
            <a:r>
              <a:rPr lang="en-US" sz="1400" b="1" dirty="0"/>
              <a:t>Public User </a:t>
            </a:r>
            <a:r>
              <a:rPr lang="en-US" sz="1400" dirty="0"/>
              <a:t>has that an </a:t>
            </a:r>
            <a:r>
              <a:rPr lang="en-US" sz="1400" b="1" dirty="0"/>
              <a:t>Authenticated User</a:t>
            </a:r>
            <a:r>
              <a:rPr lang="en-US" sz="1400" dirty="0"/>
              <a:t> does not:</a:t>
            </a:r>
          </a:p>
          <a:p>
            <a:r>
              <a:rPr lang="en-US" sz="1400" i="1" dirty="0"/>
              <a:t>NONE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Abilities a </a:t>
            </a:r>
            <a:r>
              <a:rPr lang="en-US" sz="1400" b="1" dirty="0"/>
              <a:t>Public User </a:t>
            </a:r>
            <a:r>
              <a:rPr lang="en-US" sz="1400" dirty="0"/>
              <a:t>has that a </a:t>
            </a:r>
            <a:r>
              <a:rPr lang="en-US" sz="1400" b="1" dirty="0"/>
              <a:t>Consultant</a:t>
            </a:r>
            <a:r>
              <a:rPr lang="en-US" sz="1400" dirty="0"/>
              <a:t> does not:</a:t>
            </a:r>
          </a:p>
          <a:p>
            <a:r>
              <a:rPr lang="en-US" sz="1400" i="1" dirty="0"/>
              <a:t>NONE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Abilities a </a:t>
            </a:r>
            <a:r>
              <a:rPr lang="en-US" sz="1400" b="1" dirty="0"/>
              <a:t>Public User </a:t>
            </a:r>
            <a:r>
              <a:rPr lang="en-US" sz="1400" dirty="0"/>
              <a:t>has that a </a:t>
            </a:r>
            <a:r>
              <a:rPr lang="en-US" sz="1400" b="1" dirty="0"/>
              <a:t>Subject Matter Expert</a:t>
            </a:r>
            <a:r>
              <a:rPr lang="en-US" sz="1400" dirty="0"/>
              <a:t> does not:</a:t>
            </a:r>
          </a:p>
          <a:p>
            <a:r>
              <a:rPr lang="en-US" sz="1400" i="1" dirty="0"/>
              <a:t>NONE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Abilities a </a:t>
            </a:r>
            <a:r>
              <a:rPr lang="en-US" sz="1400" b="1" dirty="0"/>
              <a:t>Public User </a:t>
            </a:r>
            <a:r>
              <a:rPr lang="en-US" sz="1400" dirty="0"/>
              <a:t>has that a </a:t>
            </a:r>
            <a:r>
              <a:rPr lang="en-US" sz="1400" b="1" dirty="0"/>
              <a:t>Publisher </a:t>
            </a:r>
            <a:r>
              <a:rPr lang="en-US" sz="1400" dirty="0"/>
              <a:t>does not:</a:t>
            </a:r>
          </a:p>
          <a:p>
            <a:r>
              <a:rPr lang="en-US" sz="1400" i="1" dirty="0"/>
              <a:t>NONE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A28B2-7B74-8141-89B6-C809B21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" y="105354"/>
            <a:ext cx="548640" cy="546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ED7F53-F43C-CD44-A2E1-8473925709FE}"/>
              </a:ext>
            </a:extLst>
          </p:cNvPr>
          <p:cNvSpPr txBox="1"/>
          <p:nvPr/>
        </p:nvSpPr>
        <p:spPr>
          <a:xfrm>
            <a:off x="857178" y="1650549"/>
            <a:ext cx="11460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 anonymous user who has access to publicly available data OUTSIDE the MAX firewall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448F8-B170-9244-BBEA-7022E8A5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March 7,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49B7D2-52C0-1A44-9200-A93A612D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6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067-C19D-0B42-899C-9C69E3DDC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2EB8-76A0-F643-8001-234C52D2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A8BC5-4175-0441-A7AB-EA76FE5E300C}"/>
              </a:ext>
            </a:extLst>
          </p:cNvPr>
          <p:cNvSpPr txBox="1"/>
          <p:nvPr/>
        </p:nvSpPr>
        <p:spPr>
          <a:xfrm>
            <a:off x="12351895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2E418-20CF-9C45-A776-17E54879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59412"/>
            <a:ext cx="12192000" cy="602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21EF-C412-9B40-9038-0E8DAA2C4505}"/>
              </a:ext>
            </a:extLst>
          </p:cNvPr>
          <p:cNvSpPr/>
          <p:nvPr/>
        </p:nvSpPr>
        <p:spPr>
          <a:xfrm>
            <a:off x="0" y="764353"/>
            <a:ext cx="12192000" cy="609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8116-8D06-B346-893D-B5BFF5B5185F}"/>
              </a:ext>
            </a:extLst>
          </p:cNvPr>
          <p:cNvSpPr txBox="1"/>
          <p:nvPr/>
        </p:nvSpPr>
        <p:spPr>
          <a:xfrm>
            <a:off x="825782" y="1119652"/>
            <a:ext cx="879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Authenticated 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89B83-F70D-DB43-A111-22E06B2ED945}"/>
              </a:ext>
            </a:extLst>
          </p:cNvPr>
          <p:cNvSpPr txBox="1"/>
          <p:nvPr/>
        </p:nvSpPr>
        <p:spPr>
          <a:xfrm>
            <a:off x="1467948" y="92240"/>
            <a:ext cx="5606321" cy="788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Application Preview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14566-CF31-F24C-A3F9-0CBC5A6551BA}"/>
              </a:ext>
            </a:extLst>
          </p:cNvPr>
          <p:cNvSpPr txBox="1"/>
          <p:nvPr/>
        </p:nvSpPr>
        <p:spPr>
          <a:xfrm>
            <a:off x="825782" y="2153828"/>
            <a:ext cx="52208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Abilities an </a:t>
            </a:r>
            <a:r>
              <a:rPr lang="en-US" sz="1400" b="1" dirty="0"/>
              <a:t>Authenticated User</a:t>
            </a:r>
            <a:r>
              <a:rPr lang="en-US" sz="1400" dirty="0"/>
              <a:t> has that a </a:t>
            </a:r>
            <a:r>
              <a:rPr lang="en-US" sz="1400" b="1" dirty="0"/>
              <a:t>Public User</a:t>
            </a:r>
            <a:r>
              <a:rPr lang="en-US" sz="1400" dirty="0"/>
              <a:t> does not:</a:t>
            </a:r>
          </a:p>
          <a:p>
            <a:r>
              <a:rPr lang="en-US" sz="1400" i="1" dirty="0"/>
              <a:t>This user can favorite items </a:t>
            </a:r>
            <a:endParaRPr lang="en-US" sz="1400" dirty="0"/>
          </a:p>
          <a:p>
            <a:r>
              <a:rPr lang="en-US" sz="1400" i="1" dirty="0"/>
              <a:t>This user can save queries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Abilities an </a:t>
            </a:r>
            <a:r>
              <a:rPr lang="en-US" sz="1400" b="1" dirty="0"/>
              <a:t>Authenticated User</a:t>
            </a:r>
            <a:r>
              <a:rPr lang="en-US" sz="1400" dirty="0"/>
              <a:t> has that a </a:t>
            </a:r>
            <a:r>
              <a:rPr lang="en-US" sz="1400" b="1" dirty="0"/>
              <a:t>Consultant</a:t>
            </a:r>
            <a:r>
              <a:rPr lang="en-US" sz="1400" dirty="0"/>
              <a:t> does not:</a:t>
            </a:r>
          </a:p>
          <a:p>
            <a:r>
              <a:rPr lang="en-US" sz="1400" i="1" dirty="0"/>
              <a:t>NONE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Abilities an </a:t>
            </a:r>
            <a:r>
              <a:rPr lang="en-US" sz="1400" b="1" dirty="0"/>
              <a:t>Authenticated User</a:t>
            </a:r>
            <a:r>
              <a:rPr lang="en-US" sz="1400" dirty="0"/>
              <a:t> has that a </a:t>
            </a:r>
            <a:r>
              <a:rPr lang="en-US" sz="1400" b="1" dirty="0"/>
              <a:t>Subject Matter Expert</a:t>
            </a:r>
            <a:r>
              <a:rPr lang="en-US" sz="1400" dirty="0"/>
              <a:t> does not:</a:t>
            </a:r>
          </a:p>
          <a:p>
            <a:r>
              <a:rPr lang="en-US" sz="1400" i="1" dirty="0"/>
              <a:t>NONE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Abilities an </a:t>
            </a:r>
            <a:r>
              <a:rPr lang="en-US" sz="1400" b="1" dirty="0"/>
              <a:t>Authenticated User</a:t>
            </a:r>
            <a:r>
              <a:rPr lang="en-US" sz="1400" dirty="0"/>
              <a:t> has that a </a:t>
            </a:r>
            <a:r>
              <a:rPr lang="en-US" sz="1400" b="1" dirty="0"/>
              <a:t>Publisher </a:t>
            </a:r>
            <a:r>
              <a:rPr lang="en-US" sz="1400" dirty="0"/>
              <a:t>does not:</a:t>
            </a:r>
          </a:p>
          <a:p>
            <a:r>
              <a:rPr lang="en-US" sz="1400" i="1" dirty="0"/>
              <a:t>NONE</a:t>
            </a:r>
            <a:endParaRPr lang="en-US" sz="1400" dirty="0"/>
          </a:p>
          <a:p>
            <a:r>
              <a:rPr lang="en-US" sz="1400" dirty="0"/>
              <a:t> 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A28B2-7B74-8141-89B6-C809B21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" y="105354"/>
            <a:ext cx="548640" cy="546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ED7F53-F43C-CD44-A2E1-8473925709FE}"/>
              </a:ext>
            </a:extLst>
          </p:cNvPr>
          <p:cNvSpPr txBox="1"/>
          <p:nvPr/>
        </p:nvSpPr>
        <p:spPr>
          <a:xfrm>
            <a:off x="857178" y="1650549"/>
            <a:ext cx="11460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 authenticated MAX ID user who has access to view data INSIDE the MAX firewall.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C6E57-E8AE-6F40-8444-CF852825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March 7,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03A0BA-1EBC-E944-8B40-83F6A8BB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3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067-C19D-0B42-899C-9C69E3DDC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2EB8-76A0-F643-8001-234C52D2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A8BC5-4175-0441-A7AB-EA76FE5E300C}"/>
              </a:ext>
            </a:extLst>
          </p:cNvPr>
          <p:cNvSpPr txBox="1"/>
          <p:nvPr/>
        </p:nvSpPr>
        <p:spPr>
          <a:xfrm>
            <a:off x="12351895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2E418-20CF-9C45-A776-17E54879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59412"/>
            <a:ext cx="12192000" cy="602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21EF-C412-9B40-9038-0E8DAA2C4505}"/>
              </a:ext>
            </a:extLst>
          </p:cNvPr>
          <p:cNvSpPr/>
          <p:nvPr/>
        </p:nvSpPr>
        <p:spPr>
          <a:xfrm>
            <a:off x="0" y="764353"/>
            <a:ext cx="12192000" cy="609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8116-8D06-B346-893D-B5BFF5B5185F}"/>
              </a:ext>
            </a:extLst>
          </p:cNvPr>
          <p:cNvSpPr txBox="1"/>
          <p:nvPr/>
        </p:nvSpPr>
        <p:spPr>
          <a:xfrm>
            <a:off x="825782" y="1119652"/>
            <a:ext cx="879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Consultant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89B83-F70D-DB43-A111-22E06B2ED945}"/>
              </a:ext>
            </a:extLst>
          </p:cNvPr>
          <p:cNvSpPr txBox="1"/>
          <p:nvPr/>
        </p:nvSpPr>
        <p:spPr>
          <a:xfrm>
            <a:off x="1467948" y="92240"/>
            <a:ext cx="5606321" cy="788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Application Preview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14566-CF31-F24C-A3F9-0CBC5A6551BA}"/>
              </a:ext>
            </a:extLst>
          </p:cNvPr>
          <p:cNvSpPr txBox="1"/>
          <p:nvPr/>
        </p:nvSpPr>
        <p:spPr>
          <a:xfrm>
            <a:off x="825782" y="2153828"/>
            <a:ext cx="52208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Abilities a </a:t>
            </a:r>
            <a:r>
              <a:rPr lang="en-US" sz="1400" b="1" dirty="0"/>
              <a:t>Consultant</a:t>
            </a:r>
            <a:r>
              <a:rPr lang="en-US" sz="1400" dirty="0"/>
              <a:t> has that a </a:t>
            </a:r>
            <a:r>
              <a:rPr lang="en-US" sz="1400" b="1" dirty="0"/>
              <a:t>Public User</a:t>
            </a:r>
            <a:r>
              <a:rPr lang="en-US" sz="1400" dirty="0"/>
              <a:t> does not:</a:t>
            </a:r>
          </a:p>
          <a:p>
            <a:r>
              <a:rPr lang="en-US" sz="1400" dirty="0"/>
              <a:t>This user can favorite items </a:t>
            </a:r>
          </a:p>
          <a:p>
            <a:r>
              <a:rPr lang="en-US" sz="1400" dirty="0"/>
              <a:t>This user can save queries</a:t>
            </a:r>
          </a:p>
          <a:p>
            <a:r>
              <a:rPr lang="en-US" sz="1400" dirty="0"/>
              <a:t>This user can add new room codes</a:t>
            </a:r>
          </a:p>
          <a:p>
            <a:r>
              <a:rPr lang="en-US" sz="1400" dirty="0"/>
              <a:t>This user can edit existing room codes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Abilities a </a:t>
            </a:r>
            <a:r>
              <a:rPr lang="en-US" sz="1400" b="1" dirty="0"/>
              <a:t>Consultant</a:t>
            </a:r>
            <a:r>
              <a:rPr lang="en-US" sz="1400" dirty="0"/>
              <a:t> has that an </a:t>
            </a:r>
            <a:r>
              <a:rPr lang="en-US" sz="1400" b="1" dirty="0"/>
              <a:t>Authenticated User</a:t>
            </a:r>
            <a:r>
              <a:rPr lang="en-US" sz="1400" dirty="0"/>
              <a:t> does not:</a:t>
            </a:r>
          </a:p>
          <a:p>
            <a:r>
              <a:rPr lang="en-US" sz="1400" dirty="0"/>
              <a:t>This user can add new room codes</a:t>
            </a:r>
          </a:p>
          <a:p>
            <a:r>
              <a:rPr lang="en-US" sz="1400" dirty="0"/>
              <a:t>This user can edit existing room codes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Abilities a </a:t>
            </a:r>
            <a:r>
              <a:rPr lang="en-US" sz="1400" b="1" dirty="0"/>
              <a:t>Consultant</a:t>
            </a:r>
            <a:r>
              <a:rPr lang="en-US" sz="1400" dirty="0"/>
              <a:t> has that a </a:t>
            </a:r>
            <a:r>
              <a:rPr lang="en-US" sz="1400" b="1" dirty="0"/>
              <a:t>Subject Matter Expert</a:t>
            </a:r>
            <a:r>
              <a:rPr lang="en-US" sz="1400" dirty="0"/>
              <a:t> does not:</a:t>
            </a:r>
          </a:p>
          <a:p>
            <a:r>
              <a:rPr lang="en-US" sz="1400" i="1" dirty="0"/>
              <a:t>NONE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Abilities a </a:t>
            </a:r>
            <a:r>
              <a:rPr lang="en-US" sz="1400" b="1" dirty="0"/>
              <a:t>Consultant</a:t>
            </a:r>
            <a:r>
              <a:rPr lang="en-US" sz="1400" dirty="0"/>
              <a:t> has that a </a:t>
            </a:r>
            <a:r>
              <a:rPr lang="en-US" sz="1400" b="1" dirty="0"/>
              <a:t>Publisher </a:t>
            </a:r>
            <a:r>
              <a:rPr lang="en-US" sz="1400" dirty="0"/>
              <a:t>does not:</a:t>
            </a:r>
          </a:p>
          <a:p>
            <a:r>
              <a:rPr lang="en-US" sz="1400" i="1" dirty="0"/>
              <a:t>NONE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A28B2-7B74-8141-89B6-C809B21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" y="105354"/>
            <a:ext cx="548640" cy="546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ED7F53-F43C-CD44-A2E1-8473925709FE}"/>
              </a:ext>
            </a:extLst>
          </p:cNvPr>
          <p:cNvSpPr txBox="1"/>
          <p:nvPr/>
        </p:nvSpPr>
        <p:spPr>
          <a:xfrm>
            <a:off x="857178" y="1650549"/>
            <a:ext cx="11460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 authenticated MAX ID user who has access to view data INSIDE the MAX firewall; create new data; or edit existing data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347C4-BCA0-454C-8131-61048190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March 7,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EDDAE9-2607-FB4D-9A88-D44AE098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0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067-C19D-0B42-899C-9C69E3DDC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2EB8-76A0-F643-8001-234C52D2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A8BC5-4175-0441-A7AB-EA76FE5E300C}"/>
              </a:ext>
            </a:extLst>
          </p:cNvPr>
          <p:cNvSpPr txBox="1"/>
          <p:nvPr/>
        </p:nvSpPr>
        <p:spPr>
          <a:xfrm>
            <a:off x="12351895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2E418-20CF-9C45-A776-17E54879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59412"/>
            <a:ext cx="12192000" cy="602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21EF-C412-9B40-9038-0E8DAA2C4505}"/>
              </a:ext>
            </a:extLst>
          </p:cNvPr>
          <p:cNvSpPr/>
          <p:nvPr/>
        </p:nvSpPr>
        <p:spPr>
          <a:xfrm>
            <a:off x="0" y="764353"/>
            <a:ext cx="12192000" cy="609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8116-8D06-B346-893D-B5BFF5B5185F}"/>
              </a:ext>
            </a:extLst>
          </p:cNvPr>
          <p:cNvSpPr txBox="1"/>
          <p:nvPr/>
        </p:nvSpPr>
        <p:spPr>
          <a:xfrm>
            <a:off x="825782" y="1119652"/>
            <a:ext cx="879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Subject Matter Expert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89B83-F70D-DB43-A111-22E06B2ED945}"/>
              </a:ext>
            </a:extLst>
          </p:cNvPr>
          <p:cNvSpPr txBox="1"/>
          <p:nvPr/>
        </p:nvSpPr>
        <p:spPr>
          <a:xfrm>
            <a:off x="1467948" y="92240"/>
            <a:ext cx="5606321" cy="788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Application Preview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14566-CF31-F24C-A3F9-0CBC5A6551BA}"/>
              </a:ext>
            </a:extLst>
          </p:cNvPr>
          <p:cNvSpPr txBox="1"/>
          <p:nvPr/>
        </p:nvSpPr>
        <p:spPr>
          <a:xfrm>
            <a:off x="825782" y="2351047"/>
            <a:ext cx="52208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Abilities a </a:t>
            </a:r>
            <a:r>
              <a:rPr lang="en-US" sz="1400" b="1" dirty="0"/>
              <a:t>Subject Matter Expert</a:t>
            </a:r>
            <a:r>
              <a:rPr lang="en-US" sz="1400" dirty="0"/>
              <a:t> has that a </a:t>
            </a:r>
            <a:r>
              <a:rPr lang="en-US" sz="1400" b="1" dirty="0"/>
              <a:t>Public User</a:t>
            </a:r>
            <a:r>
              <a:rPr lang="en-US" sz="1400" dirty="0"/>
              <a:t> does not:</a:t>
            </a:r>
          </a:p>
          <a:p>
            <a:r>
              <a:rPr lang="en-US" sz="1400" i="1" dirty="0"/>
              <a:t>This user can favorite items </a:t>
            </a:r>
            <a:endParaRPr lang="en-US" sz="1400" dirty="0"/>
          </a:p>
          <a:p>
            <a:r>
              <a:rPr lang="en-US" sz="1400" i="1" dirty="0"/>
              <a:t>This user can save queries</a:t>
            </a:r>
            <a:endParaRPr lang="en-US" sz="1400" dirty="0"/>
          </a:p>
          <a:p>
            <a:r>
              <a:rPr lang="en-US" sz="1400" i="1" dirty="0"/>
              <a:t>This user can add new room codes</a:t>
            </a:r>
            <a:endParaRPr lang="en-US" sz="1400" dirty="0"/>
          </a:p>
          <a:p>
            <a:r>
              <a:rPr lang="en-US" sz="1400" i="1" dirty="0"/>
              <a:t>This user can edit existing room codes</a:t>
            </a:r>
            <a:endParaRPr lang="en-US" sz="1400" dirty="0"/>
          </a:p>
          <a:p>
            <a:r>
              <a:rPr lang="en-US" sz="1400" i="1" dirty="0"/>
              <a:t>This user has the final say if room code information is correct</a:t>
            </a:r>
            <a:endParaRPr lang="en-US" sz="1400" dirty="0"/>
          </a:p>
          <a:p>
            <a:r>
              <a:rPr lang="en-US" sz="1400" i="1" dirty="0"/>
              <a:t>This user forwards added codes to the </a:t>
            </a:r>
            <a:r>
              <a:rPr lang="en-US" sz="1400" b="1" i="1" dirty="0"/>
              <a:t>Publisher </a:t>
            </a:r>
            <a:r>
              <a:rPr lang="en-US" sz="1400" i="1" dirty="0"/>
              <a:t>for publication. </a:t>
            </a:r>
            <a:endParaRPr lang="en-US" sz="1400" dirty="0"/>
          </a:p>
          <a:p>
            <a:r>
              <a:rPr lang="en-US" sz="1400" i="1" dirty="0"/>
              <a:t>This user forwards edited codes to the </a:t>
            </a:r>
            <a:r>
              <a:rPr lang="en-US" sz="1400" b="1" i="1" dirty="0"/>
              <a:t>Publisher </a:t>
            </a:r>
            <a:r>
              <a:rPr lang="en-US" sz="1400" i="1" dirty="0"/>
              <a:t>for publication. 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 Abilities a </a:t>
            </a:r>
            <a:r>
              <a:rPr lang="en-US" sz="1400" b="1" dirty="0"/>
              <a:t>Subject Matter Expert</a:t>
            </a:r>
            <a:r>
              <a:rPr lang="en-US" sz="1400" dirty="0"/>
              <a:t> has that an </a:t>
            </a:r>
            <a:r>
              <a:rPr lang="en-US" sz="1400" b="1" dirty="0"/>
              <a:t>Authenticated User </a:t>
            </a:r>
            <a:r>
              <a:rPr lang="en-US" sz="1400" dirty="0"/>
              <a:t>does not:</a:t>
            </a:r>
          </a:p>
          <a:p>
            <a:r>
              <a:rPr lang="en-US" sz="1400" i="1" dirty="0"/>
              <a:t>This user can add new room codes</a:t>
            </a:r>
            <a:endParaRPr lang="en-US" sz="1400" dirty="0"/>
          </a:p>
          <a:p>
            <a:r>
              <a:rPr lang="en-US" sz="1400" i="1" dirty="0"/>
              <a:t>This user can edit existing room codes</a:t>
            </a:r>
            <a:endParaRPr lang="en-US" sz="1400" dirty="0"/>
          </a:p>
          <a:p>
            <a:r>
              <a:rPr lang="en-US" sz="1400" i="1" dirty="0"/>
              <a:t>This user has the final say if room code information is correct</a:t>
            </a:r>
            <a:endParaRPr lang="en-US" sz="1400" dirty="0"/>
          </a:p>
          <a:p>
            <a:r>
              <a:rPr lang="en-US" sz="1400" i="1" dirty="0"/>
              <a:t>This user forwards added codes to the </a:t>
            </a:r>
            <a:r>
              <a:rPr lang="en-US" sz="1400" b="1" i="1" dirty="0"/>
              <a:t>Publisher </a:t>
            </a:r>
            <a:r>
              <a:rPr lang="en-US" sz="1400" i="1" dirty="0"/>
              <a:t>for publication. </a:t>
            </a:r>
            <a:endParaRPr lang="en-US" sz="1400" dirty="0"/>
          </a:p>
          <a:p>
            <a:r>
              <a:rPr lang="en-US" sz="1400" i="1" dirty="0"/>
              <a:t>This user forwards edited codes to the </a:t>
            </a:r>
            <a:r>
              <a:rPr lang="en-US" sz="1400" b="1" i="1" dirty="0"/>
              <a:t>Publisher </a:t>
            </a:r>
            <a:r>
              <a:rPr lang="en-US" sz="1400" i="1" dirty="0"/>
              <a:t>for publication. 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A28B2-7B74-8141-89B6-C809B21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" y="105354"/>
            <a:ext cx="548640" cy="5461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37ED23-C7B0-F645-BC33-C55914504514}"/>
              </a:ext>
            </a:extLst>
          </p:cNvPr>
          <p:cNvSpPr txBox="1"/>
          <p:nvPr/>
        </p:nvSpPr>
        <p:spPr>
          <a:xfrm>
            <a:off x="6278284" y="2351047"/>
            <a:ext cx="522089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Abilities a </a:t>
            </a:r>
            <a:r>
              <a:rPr lang="en-US" sz="1400" b="1" dirty="0"/>
              <a:t>Subject Matter Expert</a:t>
            </a:r>
            <a:r>
              <a:rPr lang="en-US" sz="1400" dirty="0"/>
              <a:t> has that a </a:t>
            </a:r>
            <a:r>
              <a:rPr lang="en-US" sz="1400" b="1" dirty="0"/>
              <a:t>Consultant </a:t>
            </a:r>
            <a:r>
              <a:rPr lang="en-US" sz="1400" dirty="0"/>
              <a:t>does not:</a:t>
            </a:r>
          </a:p>
          <a:p>
            <a:r>
              <a:rPr lang="en-US" sz="1400" i="1" dirty="0"/>
              <a:t>This user has the final say if room code information is correct</a:t>
            </a:r>
            <a:endParaRPr lang="en-US" sz="1400" dirty="0"/>
          </a:p>
          <a:p>
            <a:r>
              <a:rPr lang="en-US" sz="1400" i="1" dirty="0"/>
              <a:t>This user forwards added codes to the </a:t>
            </a:r>
            <a:r>
              <a:rPr lang="en-US" sz="1400" b="1" i="1" dirty="0"/>
              <a:t>Publisher </a:t>
            </a:r>
            <a:r>
              <a:rPr lang="en-US" sz="1400" i="1" dirty="0"/>
              <a:t>for publication. </a:t>
            </a:r>
            <a:endParaRPr lang="en-US" sz="1400" dirty="0"/>
          </a:p>
          <a:p>
            <a:r>
              <a:rPr lang="en-US" sz="1400" i="1" dirty="0"/>
              <a:t>This user forwards edited codes to the </a:t>
            </a:r>
            <a:r>
              <a:rPr lang="en-US" sz="1400" b="1" i="1" dirty="0"/>
              <a:t>Publisher </a:t>
            </a:r>
            <a:r>
              <a:rPr lang="en-US" sz="1400" i="1" dirty="0"/>
              <a:t>for publication. 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Abilities a </a:t>
            </a:r>
            <a:r>
              <a:rPr lang="en-US" sz="1400" b="1" dirty="0"/>
              <a:t>Subject Matter Expert</a:t>
            </a:r>
            <a:r>
              <a:rPr lang="en-US" sz="1400" dirty="0"/>
              <a:t> has that a </a:t>
            </a:r>
            <a:r>
              <a:rPr lang="en-US" sz="1400" b="1" dirty="0"/>
              <a:t>Publisher </a:t>
            </a:r>
            <a:r>
              <a:rPr lang="en-US" sz="1400" dirty="0"/>
              <a:t>does not:</a:t>
            </a:r>
          </a:p>
          <a:p>
            <a:r>
              <a:rPr lang="en-US" sz="1400" i="1" dirty="0"/>
              <a:t>NONE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D7F53-F43C-CD44-A2E1-8473925709FE}"/>
              </a:ext>
            </a:extLst>
          </p:cNvPr>
          <p:cNvSpPr txBox="1"/>
          <p:nvPr/>
        </p:nvSpPr>
        <p:spPr>
          <a:xfrm>
            <a:off x="857179" y="1740194"/>
            <a:ext cx="10527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 authenticated MAX ID user who has access to view data INSIDE the MAX firewall; create new data; edit existing data; and approve the validity of entered data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444C1-E7E5-1A4C-BF4D-DCB4B401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March 7,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BC0C16-F87D-A84B-B597-5355FE11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067-C19D-0B42-899C-9C69E3DDC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2EB8-76A0-F643-8001-234C52D2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A8BC5-4175-0441-A7AB-EA76FE5E300C}"/>
              </a:ext>
            </a:extLst>
          </p:cNvPr>
          <p:cNvSpPr txBox="1"/>
          <p:nvPr/>
        </p:nvSpPr>
        <p:spPr>
          <a:xfrm>
            <a:off x="12351895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2E418-20CF-9C45-A776-17E54879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59412"/>
            <a:ext cx="12192000" cy="602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21EF-C412-9B40-9038-0E8DAA2C4505}"/>
              </a:ext>
            </a:extLst>
          </p:cNvPr>
          <p:cNvSpPr/>
          <p:nvPr/>
        </p:nvSpPr>
        <p:spPr>
          <a:xfrm>
            <a:off x="0" y="764353"/>
            <a:ext cx="12192000" cy="609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8116-8D06-B346-893D-B5BFF5B5185F}"/>
              </a:ext>
            </a:extLst>
          </p:cNvPr>
          <p:cNvSpPr txBox="1"/>
          <p:nvPr/>
        </p:nvSpPr>
        <p:spPr>
          <a:xfrm>
            <a:off x="825782" y="1119652"/>
            <a:ext cx="879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Publisher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89B83-F70D-DB43-A111-22E06B2ED945}"/>
              </a:ext>
            </a:extLst>
          </p:cNvPr>
          <p:cNvSpPr txBox="1"/>
          <p:nvPr/>
        </p:nvSpPr>
        <p:spPr>
          <a:xfrm>
            <a:off x="1467948" y="92240"/>
            <a:ext cx="5606321" cy="788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Application Preview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14566-CF31-F24C-A3F9-0CBC5A6551BA}"/>
              </a:ext>
            </a:extLst>
          </p:cNvPr>
          <p:cNvSpPr txBox="1"/>
          <p:nvPr/>
        </p:nvSpPr>
        <p:spPr>
          <a:xfrm>
            <a:off x="825782" y="2261402"/>
            <a:ext cx="5220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Abilities a </a:t>
            </a:r>
            <a:r>
              <a:rPr lang="en-US" sz="1400" b="1" dirty="0"/>
              <a:t>Publisher</a:t>
            </a:r>
            <a:r>
              <a:rPr lang="en-US" sz="1400" dirty="0"/>
              <a:t> has that a </a:t>
            </a:r>
            <a:r>
              <a:rPr lang="en-US" sz="1400" b="1" dirty="0"/>
              <a:t>Public User</a:t>
            </a:r>
            <a:r>
              <a:rPr lang="en-US" sz="1400" dirty="0"/>
              <a:t> does not:</a:t>
            </a:r>
          </a:p>
          <a:p>
            <a:r>
              <a:rPr lang="en-US" sz="1400" i="1" dirty="0"/>
              <a:t>This user can favorite items &amp; save queries</a:t>
            </a:r>
            <a:endParaRPr lang="en-US" sz="1400" dirty="0"/>
          </a:p>
          <a:p>
            <a:r>
              <a:rPr lang="en-US" sz="1400" i="1" dirty="0"/>
              <a:t>This user can add and edit existing new room codes </a:t>
            </a:r>
          </a:p>
          <a:p>
            <a:r>
              <a:rPr lang="en-US" sz="1400" i="1" dirty="0"/>
              <a:t>This user can queue updated data for publication</a:t>
            </a:r>
            <a:endParaRPr lang="en-US" sz="1400" dirty="0"/>
          </a:p>
          <a:p>
            <a:r>
              <a:rPr lang="en-US" sz="1400" i="1" dirty="0"/>
              <a:t>This user can queue added data for publication</a:t>
            </a:r>
            <a:endParaRPr lang="en-US" sz="1400" dirty="0"/>
          </a:p>
          <a:p>
            <a:r>
              <a:rPr lang="en-US" sz="1400" i="1" dirty="0"/>
              <a:t>This user can publish updated data</a:t>
            </a:r>
            <a:endParaRPr lang="en-US" sz="1400" dirty="0"/>
          </a:p>
          <a:p>
            <a:r>
              <a:rPr lang="en-US" sz="1400" i="1" dirty="0"/>
              <a:t>This user can publish added data</a:t>
            </a:r>
            <a:endParaRPr lang="en-US" sz="1400" dirty="0"/>
          </a:p>
          <a:p>
            <a:r>
              <a:rPr lang="en-US" sz="1400" i="1" dirty="0"/>
              <a:t>This user can grant access to VA|CMS to any authenticated MAX ID This user can assign user roles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Abilities a </a:t>
            </a:r>
            <a:r>
              <a:rPr lang="en-US" sz="1400" b="1" dirty="0"/>
              <a:t>Publisher</a:t>
            </a:r>
            <a:r>
              <a:rPr lang="en-US" sz="1400" dirty="0"/>
              <a:t> has that an </a:t>
            </a:r>
            <a:r>
              <a:rPr lang="en-US" sz="1400" b="1" dirty="0"/>
              <a:t>Authenticated User </a:t>
            </a:r>
            <a:r>
              <a:rPr lang="en-US" sz="1400" dirty="0"/>
              <a:t>does not:</a:t>
            </a:r>
          </a:p>
          <a:p>
            <a:r>
              <a:rPr lang="en-US" sz="1400" i="1" dirty="0"/>
              <a:t>This user can add and edit existing new room codes</a:t>
            </a:r>
            <a:endParaRPr lang="en-US" sz="1400" dirty="0"/>
          </a:p>
          <a:p>
            <a:r>
              <a:rPr lang="en-US" sz="1400" i="1" dirty="0"/>
              <a:t>This user can queue updated data for publication</a:t>
            </a:r>
            <a:endParaRPr lang="en-US" sz="1400" dirty="0"/>
          </a:p>
          <a:p>
            <a:r>
              <a:rPr lang="en-US" sz="1400" i="1" dirty="0"/>
              <a:t>This user can queue added data for publication</a:t>
            </a:r>
            <a:endParaRPr lang="en-US" sz="1400" dirty="0"/>
          </a:p>
          <a:p>
            <a:r>
              <a:rPr lang="en-US" sz="1400" i="1" dirty="0"/>
              <a:t>This user can publish updated data</a:t>
            </a:r>
            <a:endParaRPr lang="en-US" sz="1400" dirty="0"/>
          </a:p>
          <a:p>
            <a:r>
              <a:rPr lang="en-US" sz="1400" i="1" dirty="0"/>
              <a:t>This user can publish added data</a:t>
            </a:r>
            <a:endParaRPr lang="en-US" sz="1400" dirty="0"/>
          </a:p>
          <a:p>
            <a:r>
              <a:rPr lang="en-US" sz="1400" i="1" dirty="0"/>
              <a:t>This user can grant access to VA|CMS to any authenticated MAX ID This user can assign user roles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A28B2-7B74-8141-89B6-C809B21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" y="105354"/>
            <a:ext cx="548640" cy="5461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37ED23-C7B0-F645-BC33-C55914504514}"/>
              </a:ext>
            </a:extLst>
          </p:cNvPr>
          <p:cNvSpPr txBox="1"/>
          <p:nvPr/>
        </p:nvSpPr>
        <p:spPr>
          <a:xfrm>
            <a:off x="6278284" y="2261402"/>
            <a:ext cx="522089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Abilities a </a:t>
            </a:r>
            <a:r>
              <a:rPr lang="en-US" sz="1400" b="1" dirty="0"/>
              <a:t>Publisher</a:t>
            </a:r>
            <a:r>
              <a:rPr lang="en-US" sz="1400" dirty="0"/>
              <a:t> has that an </a:t>
            </a:r>
            <a:r>
              <a:rPr lang="en-US" sz="1400" b="1" dirty="0"/>
              <a:t>Consultant </a:t>
            </a:r>
            <a:r>
              <a:rPr lang="en-US" sz="1400" dirty="0"/>
              <a:t>does not:</a:t>
            </a:r>
          </a:p>
          <a:p>
            <a:r>
              <a:rPr lang="en-US" sz="1400" i="1" dirty="0"/>
              <a:t>This user can queue updated data for publication</a:t>
            </a:r>
            <a:endParaRPr lang="en-US" sz="1400" dirty="0"/>
          </a:p>
          <a:p>
            <a:r>
              <a:rPr lang="en-US" sz="1400" i="1" dirty="0"/>
              <a:t>This user can queue added data for publication</a:t>
            </a:r>
            <a:endParaRPr lang="en-US" sz="1400" dirty="0"/>
          </a:p>
          <a:p>
            <a:r>
              <a:rPr lang="en-US" sz="1400" i="1" dirty="0"/>
              <a:t>This user can publish updated data</a:t>
            </a:r>
            <a:endParaRPr lang="en-US" sz="1400" dirty="0"/>
          </a:p>
          <a:p>
            <a:r>
              <a:rPr lang="en-US" sz="1400" i="1" dirty="0"/>
              <a:t>This user can publish added data</a:t>
            </a:r>
            <a:endParaRPr lang="en-US" sz="1400" dirty="0"/>
          </a:p>
          <a:p>
            <a:r>
              <a:rPr lang="en-US" sz="1400" i="1" dirty="0"/>
              <a:t>This user can grant access to VA|CMS to any authenticated MAX ID This user can assign user roles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Abilities a </a:t>
            </a:r>
            <a:r>
              <a:rPr lang="en-US" sz="1400" b="1" dirty="0"/>
              <a:t>Publisher</a:t>
            </a:r>
            <a:r>
              <a:rPr lang="en-US" sz="1400" dirty="0"/>
              <a:t> has that an </a:t>
            </a:r>
            <a:r>
              <a:rPr lang="en-US" sz="1400" b="1" dirty="0"/>
              <a:t>Subject Matter Expert </a:t>
            </a:r>
            <a:r>
              <a:rPr lang="en-US" sz="1400" dirty="0"/>
              <a:t>does not:</a:t>
            </a:r>
          </a:p>
          <a:p>
            <a:r>
              <a:rPr lang="en-US" sz="1400" i="1" dirty="0"/>
              <a:t>This user can queue updated data for publication</a:t>
            </a:r>
            <a:endParaRPr lang="en-US" sz="1400" dirty="0"/>
          </a:p>
          <a:p>
            <a:r>
              <a:rPr lang="en-US" sz="1400" i="1" dirty="0"/>
              <a:t>This user can queue added data for publication</a:t>
            </a:r>
            <a:endParaRPr lang="en-US" sz="1400" dirty="0"/>
          </a:p>
          <a:p>
            <a:r>
              <a:rPr lang="en-US" sz="1400" i="1" dirty="0"/>
              <a:t>This user can publish updated data</a:t>
            </a:r>
            <a:endParaRPr lang="en-US" sz="1400" dirty="0"/>
          </a:p>
          <a:p>
            <a:r>
              <a:rPr lang="en-US" sz="1400" i="1" dirty="0"/>
              <a:t>This user can publish added data</a:t>
            </a:r>
            <a:endParaRPr lang="en-US" sz="1400" dirty="0"/>
          </a:p>
          <a:p>
            <a:r>
              <a:rPr lang="en-US" sz="1400" i="1" dirty="0"/>
              <a:t>This user can grant access to VA|CMS to any authenticated MAX ID This user can assign user roles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D7F53-F43C-CD44-A2E1-8473925709FE}"/>
              </a:ext>
            </a:extLst>
          </p:cNvPr>
          <p:cNvSpPr txBox="1"/>
          <p:nvPr/>
        </p:nvSpPr>
        <p:spPr>
          <a:xfrm>
            <a:off x="857178" y="1650549"/>
            <a:ext cx="1146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 authenticated MAX ID user who has access to view data INSIDE the MAX firewall; create new data; edit existing data; and publish </a:t>
            </a:r>
          </a:p>
          <a:p>
            <a:r>
              <a:rPr lang="en-US" sz="1400" dirty="0"/>
              <a:t>validated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6DAA-4E47-794E-AF9C-A12E2FCE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March 7,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05F8D2-7B7C-054B-B469-044A56BE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5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067-C19D-0B42-899C-9C69E3DDC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2EB8-76A0-F643-8001-234C52D2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A8BC5-4175-0441-A7AB-EA76FE5E300C}"/>
              </a:ext>
            </a:extLst>
          </p:cNvPr>
          <p:cNvSpPr txBox="1"/>
          <p:nvPr/>
        </p:nvSpPr>
        <p:spPr>
          <a:xfrm>
            <a:off x="12351895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2E418-20CF-9C45-A776-17E54879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59412"/>
            <a:ext cx="12192000" cy="602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21EF-C412-9B40-9038-0E8DAA2C4505}"/>
              </a:ext>
            </a:extLst>
          </p:cNvPr>
          <p:cNvSpPr/>
          <p:nvPr/>
        </p:nvSpPr>
        <p:spPr>
          <a:xfrm>
            <a:off x="0" y="764352"/>
            <a:ext cx="12192000" cy="609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8116-8D06-B346-893D-B5BFF5B5185F}"/>
              </a:ext>
            </a:extLst>
          </p:cNvPr>
          <p:cNvSpPr txBox="1"/>
          <p:nvPr/>
        </p:nvSpPr>
        <p:spPr>
          <a:xfrm>
            <a:off x="825782" y="1119652"/>
            <a:ext cx="239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Workflow</a:t>
            </a:r>
          </a:p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Diagram </a:t>
            </a:r>
          </a:p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for Adding</a:t>
            </a:r>
          </a:p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a Room </a:t>
            </a:r>
          </a:p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89B83-F70D-DB43-A111-22E06B2ED945}"/>
              </a:ext>
            </a:extLst>
          </p:cNvPr>
          <p:cNvSpPr txBox="1"/>
          <p:nvPr/>
        </p:nvSpPr>
        <p:spPr>
          <a:xfrm>
            <a:off x="1467948" y="92240"/>
            <a:ext cx="5606321" cy="788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Application Preview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A28B2-7B74-8141-89B6-C809B21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" y="105354"/>
            <a:ext cx="548640" cy="54617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6DAA-4E47-794E-AF9C-A12E2FCE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March 7,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05F8D2-7B7C-054B-B469-044A56BE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4936A3-D463-5740-AD2D-90C15A2B7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182" y="1202965"/>
            <a:ext cx="8301463" cy="491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8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067-C19D-0B42-899C-9C69E3DDC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2EB8-76A0-F643-8001-234C52D2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A8BC5-4175-0441-A7AB-EA76FE5E300C}"/>
              </a:ext>
            </a:extLst>
          </p:cNvPr>
          <p:cNvSpPr txBox="1"/>
          <p:nvPr/>
        </p:nvSpPr>
        <p:spPr>
          <a:xfrm>
            <a:off x="12351895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2E418-20CF-9C45-A776-17E54879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59412"/>
            <a:ext cx="12192000" cy="602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21EF-C412-9B40-9038-0E8DAA2C4505}"/>
              </a:ext>
            </a:extLst>
          </p:cNvPr>
          <p:cNvSpPr/>
          <p:nvPr/>
        </p:nvSpPr>
        <p:spPr>
          <a:xfrm>
            <a:off x="0" y="764352"/>
            <a:ext cx="12192000" cy="609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8116-8D06-B346-893D-B5BFF5B5185F}"/>
              </a:ext>
            </a:extLst>
          </p:cNvPr>
          <p:cNvSpPr txBox="1"/>
          <p:nvPr/>
        </p:nvSpPr>
        <p:spPr>
          <a:xfrm>
            <a:off x="825782" y="1119652"/>
            <a:ext cx="239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Workflow</a:t>
            </a:r>
          </a:p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Diagram </a:t>
            </a:r>
          </a:p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for Editing</a:t>
            </a:r>
          </a:p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Room Criteria</a:t>
            </a:r>
          </a:p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89B83-F70D-DB43-A111-22E06B2ED945}"/>
              </a:ext>
            </a:extLst>
          </p:cNvPr>
          <p:cNvSpPr txBox="1"/>
          <p:nvPr/>
        </p:nvSpPr>
        <p:spPr>
          <a:xfrm>
            <a:off x="1467948" y="92240"/>
            <a:ext cx="5606321" cy="788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Application Preview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A28B2-7B74-8141-89B6-C809B21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" y="105354"/>
            <a:ext cx="548640" cy="54617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6DAA-4E47-794E-AF9C-A12E2FCE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March 7,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05F8D2-7B7C-054B-B469-044A56BE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523D35-F9DE-1144-B447-2F8490EF3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182" y="1205839"/>
            <a:ext cx="8302752" cy="49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608</Words>
  <Application>Microsoft Macintosh PowerPoint</Application>
  <PresentationFormat>Widescreen</PresentationFormat>
  <Paragraphs>164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 Mitchell Jarrett</dc:creator>
  <cp:lastModifiedBy>H Mitchell Jarrett</cp:lastModifiedBy>
  <cp:revision>10</cp:revision>
  <dcterms:created xsi:type="dcterms:W3CDTF">2018-03-05T18:00:52Z</dcterms:created>
  <dcterms:modified xsi:type="dcterms:W3CDTF">2018-03-05T20:47:21Z</dcterms:modified>
</cp:coreProperties>
</file>