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62" r:id="rId4"/>
    <p:sldId id="281" r:id="rId5"/>
    <p:sldId id="278" r:id="rId6"/>
    <p:sldId id="257" r:id="rId7"/>
    <p:sldId id="280" r:id="rId8"/>
    <p:sldId id="266" r:id="rId9"/>
    <p:sldId id="265" r:id="rId10"/>
    <p:sldId id="264" r:id="rId11"/>
    <p:sldId id="270" r:id="rId12"/>
    <p:sldId id="263" r:id="rId13"/>
    <p:sldId id="271" r:id="rId14"/>
    <p:sldId id="272" r:id="rId15"/>
    <p:sldId id="279" r:id="rId16"/>
    <p:sldId id="267" r:id="rId17"/>
    <p:sldId id="273" r:id="rId18"/>
    <p:sldId id="274" r:id="rId19"/>
    <p:sldId id="275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097"/>
    <a:srgbClr val="772432"/>
    <a:srgbClr val="0083BE"/>
    <a:srgbClr val="003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/>
    <p:restoredTop sz="94634"/>
  </p:normalViewPr>
  <p:slideViewPr>
    <p:cSldViewPr snapToGrid="0" snapToObjects="1">
      <p:cViewPr varScale="1">
        <p:scale>
          <a:sx n="124" d="100"/>
          <a:sy n="124" d="100"/>
        </p:scale>
        <p:origin x="18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7FBC6-4D94-2943-AC47-7F592F400EF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0099-857A-1141-A60A-52AE7706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9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5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8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9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0099-857A-1141-A60A-52AE77063B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F3CA-3121-9D49-B85C-EBE6E9783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D2B08-AC46-544D-A719-88EC46CA7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906D-8B90-AD42-9E76-6232FEF0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9B79-27BC-1445-A603-A480D743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201E-1BBB-B44E-A55C-F7D4A5D9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B94B-43BF-4A44-8BA2-85C4537E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9DB0D-F5A2-C848-926F-CCACA72D6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94DC-D562-544E-AC4A-BFE89462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7E67-96DF-CA4A-A932-117A22C4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B2E9-A9A6-754C-A30C-DD75FEA6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4F3F-AF1C-8144-8ADA-2DDEC39BD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165E8-4613-C648-BB71-7F2CF7839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8378-F3FA-3F4B-9F25-92C5EC31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BEB8-7C53-5846-94D6-98D2534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F02E-61AB-7D4A-BB60-E1DBD881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B118-1523-644D-93FA-15AB9BE2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A6A1-FAB7-BD4F-A7F4-2F3962C9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DE96-B410-7E41-AB09-F52395F3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9538-65B3-A646-BD44-BCAB57F2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36AA-06B2-0842-ABA3-EF9E8D5A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83E1-63EF-5D43-84A6-C45DD158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CBD4-42EB-AE4F-8BFE-73A6141D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9477-BFF3-5141-8E37-883874D6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F33-FCB6-F841-AA40-F6424675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07F9-BDFC-0D41-B81C-A53C65A4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513A-7B95-D14A-B81D-FD8846E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E60C-CE2D-A24D-B8E2-CEC2D85D6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C353B-89C9-DD45-8117-BD03D383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11F0-172D-D642-91ED-38B9B6CC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D64F-E901-444A-853F-F2E2BBF0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66EC2-9752-7746-8FE7-5CE7F3D8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B797-0A6E-D248-B03E-9601DECF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8A44-FB3F-A94A-BE10-3118EB150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B1D2F-B121-F941-99E7-383C5972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E57E-5C4B-F74D-9B87-692AE217A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38FD-3E65-DE46-9576-30585DC6F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49867-86F7-7944-A30C-2C72FD43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F2EDF-E96C-3446-AA33-492B37BF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F2A29-E297-0E42-A16D-983C9E46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1643-8B57-944C-BA05-1D717F85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EF4BE-4C99-714C-8DC6-36C569F9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3158-E622-9F4A-9DAA-9FE61DE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D47C3-AC00-4F43-942B-A5CF04C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09C39-3A96-7245-BB85-1002DEFC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2BC4F-E230-FE4F-B655-150E5DF0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AB72-9BB1-2147-888A-317BD141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B261-83D9-7149-AC20-7F6C89DD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8823-844A-534A-AACD-4A2A2E09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EA8DB-5EF0-9445-B05B-616CEEAD4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F85A4-87BA-0340-8896-56F7C501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37D7-1709-8C41-9C34-EE2F4CE2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5782-C320-0C41-8248-0D3293EC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227-C2D4-7948-86E5-06468351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C96BE-5F8E-AA44-B9B7-79B9844EB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B789F-7989-E54F-B4AA-4AD2EBC5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412DB-6BA0-FA45-A057-2B2325DF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March 27,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82492-85D6-2843-AF13-266E00DD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578CA-3C2C-9249-9B85-5AE10E0D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8FCE1-6B1F-994D-AB1A-9BF9BB13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0D75-6F60-1E4F-BE82-0C600523F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6F8B-F024-594F-989D-71AA2AF09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Wednesday, March 27,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FC9D-C13E-D14E-B018-22F89CC1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D23F-CE3C-3948-AE63-B4C76DD69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98E2-5F1D-8641-AF04-8F52DFA6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CB1AD-E7BE-7946-9EEE-868A9376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A2EAA6-4E83-0D4F-A73D-6DFC8398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34" y="5390636"/>
            <a:ext cx="3866147" cy="858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F4002-6FB3-2F4B-B280-853EB667F822}"/>
              </a:ext>
            </a:extLst>
          </p:cNvPr>
          <p:cNvSpPr txBox="1"/>
          <p:nvPr/>
        </p:nvSpPr>
        <p:spPr>
          <a:xfrm>
            <a:off x="698622" y="696495"/>
            <a:ext cx="62593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 </a:t>
            </a:r>
          </a:p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&amp; Wireframes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215A8-966A-6046-8E0F-D7A9D3F4B5BC}"/>
              </a:ext>
            </a:extLst>
          </p:cNvPr>
          <p:cNvSpPr txBox="1"/>
          <p:nvPr/>
        </p:nvSpPr>
        <p:spPr>
          <a:xfrm>
            <a:off x="698622" y="1600123"/>
            <a:ext cx="560632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1"/>
                </a:solidFill>
                <a:latin typeface="Georgia" panose="02040502050405020303" pitchFamily="18" charset="0"/>
              </a:rPr>
              <a:t>March 27</a:t>
            </a:r>
            <a:r>
              <a:rPr lang="en-US" sz="185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th</a:t>
            </a:r>
            <a:r>
              <a:rPr lang="en-US" sz="1850" dirty="0">
                <a:solidFill>
                  <a:schemeClr val="bg1"/>
                </a:solidFill>
                <a:latin typeface="Georgia" panose="02040502050405020303" pitchFamily="18" charset="0"/>
              </a:rPr>
              <a:t>,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DCAD7-9D0C-2F49-AE4B-647F4C9B21A6}"/>
              </a:ext>
            </a:extLst>
          </p:cNvPr>
          <p:cNvSpPr txBox="1"/>
          <p:nvPr/>
        </p:nvSpPr>
        <p:spPr>
          <a:xfrm>
            <a:off x="698622" y="2974271"/>
            <a:ext cx="5606321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5" dirty="0">
                <a:solidFill>
                  <a:schemeClr val="bg1"/>
                </a:solidFill>
                <a:latin typeface="Georgia" panose="02040502050405020303" pitchFamily="18" charset="0"/>
              </a:rPr>
              <a:t>Submitted to</a:t>
            </a:r>
          </a:p>
          <a:p>
            <a:r>
              <a:rPr lang="en-US" sz="1425" dirty="0">
                <a:solidFill>
                  <a:schemeClr val="bg1"/>
                </a:solidFill>
                <a:latin typeface="Georgia" panose="02040502050405020303" pitchFamily="18" charset="0"/>
              </a:rPr>
              <a:t>Office of Construction &amp; Facilities Management</a:t>
            </a:r>
          </a:p>
          <a:p>
            <a:endParaRPr lang="en-US" sz="1425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1425" dirty="0">
                <a:solidFill>
                  <a:schemeClr val="bg1"/>
                </a:solidFill>
                <a:latin typeface="Georgia" panose="02040502050405020303" pitchFamily="18" charset="0"/>
              </a:rPr>
              <a:t>By</a:t>
            </a:r>
          </a:p>
          <a:p>
            <a:r>
              <a:rPr lang="en-US" sz="1425" dirty="0" err="1">
                <a:solidFill>
                  <a:schemeClr val="bg1"/>
                </a:solidFill>
                <a:latin typeface="Georgia" panose="02040502050405020303" pitchFamily="18" charset="0"/>
              </a:rPr>
              <a:t>MAX.gov</a:t>
            </a:r>
            <a:r>
              <a:rPr lang="en-US" sz="1425" dirty="0">
                <a:solidFill>
                  <a:schemeClr val="bg1"/>
                </a:solidFill>
                <a:latin typeface="Georgia" panose="02040502050405020303" pitchFamily="18" charset="0"/>
              </a:rPr>
              <a:t>, Mitchell Jarrett</a:t>
            </a:r>
          </a:p>
        </p:txBody>
      </p:sp>
    </p:spTree>
    <p:extLst>
      <p:ext uri="{BB962C8B-B14F-4D97-AF65-F5344CB8AC3E}">
        <p14:creationId xmlns:p14="http://schemas.microsoft.com/office/powerpoint/2010/main" val="298192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Subject Matter Expert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664406"/>
            <a:ext cx="105280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Acceptance Criteria: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will access all VA-CMS Data behind the MAX CAS Authentication boundary.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authenticate identity via </a:t>
            </a:r>
            <a:r>
              <a:rPr lang="en-US" sz="1400" dirty="0" err="1"/>
              <a:t>MAX.gov</a:t>
            </a:r>
            <a:r>
              <a:rPr lang="en-US" sz="1400" dirty="0"/>
              <a:t> login (MAX CAS Authentication)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favorite room codes, (etc.) to easily access in the “My Collection” section and open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save search queries to easily access in the “My Collection” section and relaunch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bookmark material to easily access in the “My Collection” section and view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When SAVED material (FAVORITES, SEARCH QUERIES, and BOOKMARKS) is updated, an email will alert the user of changes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The Alert Bell will display the number of unseen alerts in the applications navigation.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Room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Planning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Facilities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(MAYBE) User must be able to approve individual subject matter area of expertise. </a:t>
            </a:r>
          </a:p>
          <a:p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740194"/>
            <a:ext cx="10496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authenticated user, I want access to view data INSIDE the MAX CAS Authentication boundary, so I can search, browse and discover design and building criteria for the VA Health System. I can save favorites, save search queries, and bookmark material. I can provide additions and updates to the databases; and the ability to approve Consultants work.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44C1-E7E5-1A4C-BF4D-DCB4B401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C0C16-F87D-A84B-B597-5355FE11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Subject Matter Expert Coordinator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768316"/>
            <a:ext cx="105280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Acceptance Criteria: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will access all VA-CMS Data behind the MAX CAS Authentication boundary.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authenticate identity via </a:t>
            </a:r>
            <a:r>
              <a:rPr lang="en-US" sz="1400" dirty="0" err="1"/>
              <a:t>MAX.gov</a:t>
            </a:r>
            <a:r>
              <a:rPr lang="en-US" sz="1400" dirty="0"/>
              <a:t> login (MAX CAS Authentication)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favorite room codes, (etc.) to easily access in the “My Collection” section and open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save search queries to easily access in the “My Collection” section and relaunch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bookmark material to easily access in the “My Collection” section and view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When SAVED material (FAVORITES, SEARCH QUERIES, and BOOKMARKS) is updated, an email will alert the user of changes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The Alert Bell will display the number of unseen alerts in the applications navigation.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Room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Planning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Facilities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approve any and all expertise.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submit additions and edits to the SEPS Publisher and the TIL Publisher.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740194"/>
            <a:ext cx="10496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authenticated user, I want access to view data INSIDE the MAX CAS Authentication boundary, so I can search, browse and discover design and building criteria for the VA Health System. I can save favorites, save search queries, and bookmark material. I can provide additions and updates to the databases; the ability to approve Consultants work; and the ability to submit approved additions and edits to the SEPS Publisher and the TIL Publishers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44C1-E7E5-1A4C-BF4D-DCB4B401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C0C16-F87D-A84B-B597-5355FE11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SEPS Publisher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932920"/>
            <a:ext cx="10728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Acceptance Criteria: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will access all VA-CMS Data behind the MAX CAS Authentication boundary.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authenticate identity via </a:t>
            </a:r>
            <a:r>
              <a:rPr lang="en-US" sz="1400" dirty="0" err="1"/>
              <a:t>MAX.gov</a:t>
            </a:r>
            <a:r>
              <a:rPr lang="en-US" sz="1400" dirty="0"/>
              <a:t> login (MAX CAS Authentication)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favorite room codes, (etc.) to easily access in the “My Collection” section and open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save search queries to easily access in the “My Collection” section and relaunch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bookmark material to easily access in the “My Collection” section and view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When SAVED material (FAVORITES, SEARCH QUERIES, and BOOKMARKS) is updated, an email will alert the user of changes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The Alert Bell will display the number of unseen alerts in the applications navigation.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Room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Planning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Facilities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approve any and all expertise.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submit additions and edits to the TIL Publisher.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can publish data to the VA|CMS database FOUR times a year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650549"/>
            <a:ext cx="10496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authenticated user, I want access to view data INSIDE the MAX CAS Authentication boundary, so I can search, browse and discover design and building criteria for the VA Health System. I can save favorites, save search queries, and bookmark material. I can provide additions and updates to the databases; I have ability to approve Consultants work; I have ability to submit approved additions and edits to the TIL Publishers; I have the responsibility to coordinate content with SEPS and the Database; and I have the ability to publish data FOUR times a year.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5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TIL Publisher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932920"/>
            <a:ext cx="10728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Acceptance Criteria: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will access all VA-CMS Data behind the MAX CAS Authentication boundary.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authenticate identity via </a:t>
            </a:r>
            <a:r>
              <a:rPr lang="en-US" sz="1400" dirty="0" err="1"/>
              <a:t>MAX.gov</a:t>
            </a:r>
            <a:r>
              <a:rPr lang="en-US" sz="1400" dirty="0"/>
              <a:t> login (MAX CAS Authentication)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favorite room codes, (etc.) to easily access in the “My Collection” section and open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save search queries to easily access in the “My Collection” section and relaunch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bookmark material to easily access in the “My Collection” section and view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When SAVED material (FAVORITES, SEARCH QUERIES, and BOOKMARKS) is updated, an email will alert the user of changes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The Alert Bell will display the number of unseen alerts in the applications navigation.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Room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Planning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Facilities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approve any and all expertise.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submit additions and edits to the SEPS Publisher.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publish all documentation to the TIL FOUR times a year but must first have SEPS Publisher sign off.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650549"/>
            <a:ext cx="10496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authenticated user, I want access to view data INSIDE the MAX CAS Authentication boundary, so I can search, browse and discover design and building criteria for the VA Health System. I can save favorites, save search queries, and bookmark material. I can provide additions and updates to the databases; I have ability to approve Consultants work; I have ability to submit approved additions and edits to the SME Publishers; I have the ability to publish additions or edits to the VA|CMS Document Library; I have the responsibility to inform the user base of changes to the TIL and VA|CMS Application; and I have the ability to publish data FOUR times a year.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Super Administrator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849792"/>
            <a:ext cx="107289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Acceptance Criteria: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will access all VA-CMS Data behind the MAX CAS Authentication boundary.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authenticate identity via </a:t>
            </a:r>
            <a:r>
              <a:rPr lang="en-US" sz="1400" dirty="0" err="1"/>
              <a:t>MAX.gov</a:t>
            </a:r>
            <a:r>
              <a:rPr lang="en-US" sz="1400" dirty="0"/>
              <a:t> login (MAX CAS Authentication)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favorite room codes, (etc.) to easily access in the “My Collection” section and open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save search queries to easily access in the “My Collection” section and relaunch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bookmark material to easily access in the “My Collection” section and view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When SAVED material (FAVORITES, SEARCH QUERIES, and BOOKMARKS) is updated, an email will alert the user of changes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The Alert Bell will display the number of unseen alerts in the applications navigation.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Room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Planning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Facilities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approve any and all expertise.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submit additions and edits to the SEPS Publisher.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publish all documentation to the TIL FOUR times a year but must first have SEPS Publisher sign off.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grant access to any MAX ID holder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can assign user roles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650549"/>
            <a:ext cx="10496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authenticated user, I want access to view data INSIDE the MAX CAS Authentication boundary, so I can search, browse and discover design and building criteria for the VA Health System. I can save favorites, save search queries, and bookmark material. I can provide additions and updates to the databases; I have ability to approve Consultants work; I have ability to submit approved additions and edits to the SME Publisher and TIL Publisher; I have the ability to publish additions or edits to the VA|CMS Document Library; I have the ability to publish data FOUR times a year; and I have the ability to grant access and assign user roles to VA|CMS application.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6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D23AB4-C58B-9D43-8F2C-62A83CDEDCED}"/>
              </a:ext>
            </a:extLst>
          </p:cNvPr>
          <p:cNvSpPr/>
          <p:nvPr/>
        </p:nvSpPr>
        <p:spPr>
          <a:xfrm>
            <a:off x="236306" y="226031"/>
            <a:ext cx="11733088" cy="6400800"/>
          </a:xfrm>
          <a:prstGeom prst="rect">
            <a:avLst/>
          </a:prstGeom>
          <a:solidFill>
            <a:srgbClr val="83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DEDF4-905C-164B-A1CA-E701E07CF66F}"/>
              </a:ext>
            </a:extLst>
          </p:cNvPr>
          <p:cNvSpPr txBox="1"/>
          <p:nvPr/>
        </p:nvSpPr>
        <p:spPr>
          <a:xfrm>
            <a:off x="2973154" y="3157126"/>
            <a:ext cx="6259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422984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2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239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Homepage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(Public)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Collapsed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Wireframes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4936A3-D463-5740-AD2D-90C15A2B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63" y="1202965"/>
            <a:ext cx="6561901" cy="4919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618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2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239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Homepage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(MAX ID)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Expanded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Wireframes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4936A3-D463-5740-AD2D-90C15A2B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63" y="1202965"/>
            <a:ext cx="6561901" cy="4919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2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2755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Homepage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(Consultant)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Expanded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Wireframes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4936A3-D463-5740-AD2D-90C15A2B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63" y="1202965"/>
            <a:ext cx="6561901" cy="4919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340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2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2755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Room Criteria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(Public)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Collapsed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Wireframes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4936A3-D463-5740-AD2D-90C15A2B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64" y="1202965"/>
            <a:ext cx="6561899" cy="4919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363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D23AB4-C58B-9D43-8F2C-62A83CDEDCED}"/>
              </a:ext>
            </a:extLst>
          </p:cNvPr>
          <p:cNvSpPr/>
          <p:nvPr/>
        </p:nvSpPr>
        <p:spPr>
          <a:xfrm>
            <a:off x="236306" y="226031"/>
            <a:ext cx="11733088" cy="6400800"/>
          </a:xfrm>
          <a:prstGeom prst="rect">
            <a:avLst/>
          </a:prstGeom>
          <a:solidFill>
            <a:srgbClr val="008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DEDF4-905C-164B-A1CA-E701E07CF66F}"/>
              </a:ext>
            </a:extLst>
          </p:cNvPr>
          <p:cNvSpPr txBox="1"/>
          <p:nvPr/>
        </p:nvSpPr>
        <p:spPr>
          <a:xfrm>
            <a:off x="2973154" y="3157126"/>
            <a:ext cx="6259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369239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2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2755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Room Criteria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(Consultant)</a:t>
            </a:r>
          </a:p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Collapsed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Wireframes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6DAA-4E47-794E-AF9C-A12E2FC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5F8D2-7B7C-054B-B469-044A56BE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4936A3-D463-5740-AD2D-90C15A2B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64" y="1202965"/>
            <a:ext cx="6561899" cy="4919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85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C5B736-1F97-7E45-A58B-87A775F1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8" y="2925023"/>
            <a:ext cx="3866147" cy="8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2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1243172" y="1119652"/>
            <a:ext cx="837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John Q. Public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Personas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3" y="1392484"/>
            <a:ext cx="4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1243172" y="1766945"/>
            <a:ext cx="969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 Public User, I want to browse the application for information that is currently available on the TIL and some that has not been available until now.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448F8-B170-9244-BBEA-7022E8A5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49B7D2-52C0-1A44-9200-A93A612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9D272-C2E9-BD41-9AAF-F163108BDEB0}"/>
              </a:ext>
            </a:extLst>
          </p:cNvPr>
          <p:cNvSpPr txBox="1"/>
          <p:nvPr/>
        </p:nvSpPr>
        <p:spPr>
          <a:xfrm>
            <a:off x="1243172" y="2403921"/>
            <a:ext cx="837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VA Planners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C3863-9568-7542-B8E7-497F56B2BFC8}"/>
              </a:ext>
            </a:extLst>
          </p:cNvPr>
          <p:cNvSpPr txBox="1"/>
          <p:nvPr/>
        </p:nvSpPr>
        <p:spPr>
          <a:xfrm>
            <a:off x="825783" y="2676753"/>
            <a:ext cx="4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946C7A-3191-FE49-8498-7E98504B2DD4}"/>
              </a:ext>
            </a:extLst>
          </p:cNvPr>
          <p:cNvSpPr txBox="1"/>
          <p:nvPr/>
        </p:nvSpPr>
        <p:spPr>
          <a:xfrm>
            <a:off x="1243172" y="3051214"/>
            <a:ext cx="1011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 VA Planner, I want to use the VA-CMS application during the planning phase of projects to define planning requirements.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6B069-1760-E840-846D-0F8FC2DFF132}"/>
              </a:ext>
            </a:extLst>
          </p:cNvPr>
          <p:cNvSpPr txBox="1"/>
          <p:nvPr/>
        </p:nvSpPr>
        <p:spPr>
          <a:xfrm>
            <a:off x="1243172" y="3606001"/>
            <a:ext cx="837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Architectural &amp; Engineering Firms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C63C68-538E-1E44-B3DF-0E6D3DAFCDF7}"/>
              </a:ext>
            </a:extLst>
          </p:cNvPr>
          <p:cNvSpPr txBox="1"/>
          <p:nvPr/>
        </p:nvSpPr>
        <p:spPr>
          <a:xfrm>
            <a:off x="825783" y="3878833"/>
            <a:ext cx="4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861B4E-90D1-5E41-BCAC-E1538CBA26B9}"/>
              </a:ext>
            </a:extLst>
          </p:cNvPr>
          <p:cNvSpPr txBox="1"/>
          <p:nvPr/>
        </p:nvSpPr>
        <p:spPr>
          <a:xfrm>
            <a:off x="1243172" y="4253294"/>
            <a:ext cx="95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Architecture and/or Engineering Firm, I want to use the application during the design phase to find specific requirements for each room.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9E97F-3D3B-FD4F-9F89-BC562E245F54}"/>
              </a:ext>
            </a:extLst>
          </p:cNvPr>
          <p:cNvSpPr txBox="1"/>
          <p:nvPr/>
        </p:nvSpPr>
        <p:spPr>
          <a:xfrm>
            <a:off x="1243172" y="4869725"/>
            <a:ext cx="837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Facilities Engineers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861710-87D2-3D46-ABDA-4A1E47E8887F}"/>
              </a:ext>
            </a:extLst>
          </p:cNvPr>
          <p:cNvSpPr txBox="1"/>
          <p:nvPr/>
        </p:nvSpPr>
        <p:spPr>
          <a:xfrm>
            <a:off x="825783" y="5142557"/>
            <a:ext cx="4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7F0B4-837B-384E-9449-19906B32EC03}"/>
              </a:ext>
            </a:extLst>
          </p:cNvPr>
          <p:cNvSpPr txBox="1"/>
          <p:nvPr/>
        </p:nvSpPr>
        <p:spPr>
          <a:xfrm>
            <a:off x="1243172" y="5517018"/>
            <a:ext cx="95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 Facilities Engineer, I want to use the application during the operational phase to find the right specifications for equipment, gases, et. al.</a:t>
            </a:r>
          </a:p>
        </p:txBody>
      </p:sp>
    </p:spTree>
    <p:extLst>
      <p:ext uri="{BB962C8B-B14F-4D97-AF65-F5344CB8AC3E}">
        <p14:creationId xmlns:p14="http://schemas.microsoft.com/office/powerpoint/2010/main" val="3431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1243172" y="1119652"/>
            <a:ext cx="837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VA CFM Subject Matter Experts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Personas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3" y="1392484"/>
            <a:ext cx="4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5.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1243172" y="1766945"/>
            <a:ext cx="969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 Subject Matter Expert, I want to add or update data to the database. They will also need to approve data entered by other users, e.g. Architectural and Engineering Firms.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448F8-B170-9244-BBEA-7022E8A5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49B7D2-52C0-1A44-9200-A93A612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9D272-C2E9-BD41-9AAF-F163108BDEB0}"/>
              </a:ext>
            </a:extLst>
          </p:cNvPr>
          <p:cNvSpPr txBox="1"/>
          <p:nvPr/>
        </p:nvSpPr>
        <p:spPr>
          <a:xfrm>
            <a:off x="1243172" y="2403921"/>
            <a:ext cx="837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Publisher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C3863-9568-7542-B8E7-497F56B2BFC8}"/>
              </a:ext>
            </a:extLst>
          </p:cNvPr>
          <p:cNvSpPr txBox="1"/>
          <p:nvPr/>
        </p:nvSpPr>
        <p:spPr>
          <a:xfrm>
            <a:off x="825783" y="2676753"/>
            <a:ext cx="4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6.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946C7A-3191-FE49-8498-7E98504B2DD4}"/>
              </a:ext>
            </a:extLst>
          </p:cNvPr>
          <p:cNvSpPr txBox="1"/>
          <p:nvPr/>
        </p:nvSpPr>
        <p:spPr>
          <a:xfrm>
            <a:off x="1243172" y="3051214"/>
            <a:ext cx="1011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 Publisher, I want to review and publish data changes to the database as well as update documents in the TIL.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6B069-1760-E840-846D-0F8FC2DFF132}"/>
              </a:ext>
            </a:extLst>
          </p:cNvPr>
          <p:cNvSpPr txBox="1"/>
          <p:nvPr/>
        </p:nvSpPr>
        <p:spPr>
          <a:xfrm>
            <a:off x="1243172" y="3606001"/>
            <a:ext cx="837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Software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C63C68-538E-1E44-B3DF-0E6D3DAFCDF7}"/>
              </a:ext>
            </a:extLst>
          </p:cNvPr>
          <p:cNvSpPr txBox="1"/>
          <p:nvPr/>
        </p:nvSpPr>
        <p:spPr>
          <a:xfrm>
            <a:off x="825783" y="3878833"/>
            <a:ext cx="4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7.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861B4E-90D1-5E41-BCAC-E1538CBA26B9}"/>
              </a:ext>
            </a:extLst>
          </p:cNvPr>
          <p:cNvSpPr txBox="1"/>
          <p:nvPr/>
        </p:nvSpPr>
        <p:spPr>
          <a:xfrm>
            <a:off x="1243172" y="4253294"/>
            <a:ext cx="959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 developer, I would like to access the VA-CMS database to power an application I am designing.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9E97F-3D3B-FD4F-9F89-BC562E245F54}"/>
              </a:ext>
            </a:extLst>
          </p:cNvPr>
          <p:cNvSpPr txBox="1"/>
          <p:nvPr/>
        </p:nvSpPr>
        <p:spPr>
          <a:xfrm>
            <a:off x="1243172" y="4869725"/>
            <a:ext cx="837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Administrator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861710-87D2-3D46-ABDA-4A1E47E8887F}"/>
              </a:ext>
            </a:extLst>
          </p:cNvPr>
          <p:cNvSpPr txBox="1"/>
          <p:nvPr/>
        </p:nvSpPr>
        <p:spPr>
          <a:xfrm>
            <a:off x="825783" y="5142557"/>
            <a:ext cx="4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7F0B4-837B-384E-9449-19906B32EC03}"/>
              </a:ext>
            </a:extLst>
          </p:cNvPr>
          <p:cNvSpPr txBox="1"/>
          <p:nvPr/>
        </p:nvSpPr>
        <p:spPr>
          <a:xfrm>
            <a:off x="1243172" y="5517018"/>
            <a:ext cx="95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application Administrator, I want to manage who has access to the application (beyond that of a public user) and who can add, edit or delete information from the Database and TIL.</a:t>
            </a:r>
          </a:p>
        </p:txBody>
      </p:sp>
    </p:spTree>
    <p:extLst>
      <p:ext uri="{BB962C8B-B14F-4D97-AF65-F5344CB8AC3E}">
        <p14:creationId xmlns:p14="http://schemas.microsoft.com/office/powerpoint/2010/main" val="63231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D23AB4-C58B-9D43-8F2C-62A83CDEDCED}"/>
              </a:ext>
            </a:extLst>
          </p:cNvPr>
          <p:cNvSpPr/>
          <p:nvPr/>
        </p:nvSpPr>
        <p:spPr>
          <a:xfrm>
            <a:off x="236306" y="226031"/>
            <a:ext cx="11733088" cy="6400800"/>
          </a:xfrm>
          <a:prstGeom prst="rect">
            <a:avLst/>
          </a:prstGeom>
          <a:solidFill>
            <a:srgbClr val="77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DEDF4-905C-164B-A1CA-E701E07CF66F}"/>
              </a:ext>
            </a:extLst>
          </p:cNvPr>
          <p:cNvSpPr txBox="1"/>
          <p:nvPr/>
        </p:nvSpPr>
        <p:spPr>
          <a:xfrm>
            <a:off x="2973154" y="3157126"/>
            <a:ext cx="625939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User Roles</a:t>
            </a:r>
          </a:p>
        </p:txBody>
      </p:sp>
    </p:spTree>
    <p:extLst>
      <p:ext uri="{BB962C8B-B14F-4D97-AF65-F5344CB8AC3E}">
        <p14:creationId xmlns:p14="http://schemas.microsoft.com/office/powerpoint/2010/main" val="323228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5BC41-00F7-0242-9A3C-E0D9C55D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785" y="943058"/>
            <a:ext cx="9748430" cy="54834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71426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 Organization Chart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EE1D1948-9215-EE4D-8231-9574B2C4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7575A19-4C65-2448-8A7E-4DD65A23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Public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319868"/>
            <a:ext cx="9315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Acceptance Criteria: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A Public User will be able to access publicly available data OUTSIDE the MAX CAS Authentication boundary.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DOES NOT need authentication to use site.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The only data public user CAN NOT see that authenticated users can is the following: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Created by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Creation Date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Modified By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Modified Date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650549"/>
            <a:ext cx="1049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anonymous user, I want access to publicly available data OUTSIDE the MAX CAS Authentication boundary, so I can search, browse and discover design and building criteria for the VA Health System.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448F8-B170-9244-BBEA-7022E8A5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49B7D2-52C0-1A44-9200-A93A612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MAX ID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256905"/>
            <a:ext cx="11165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Acceptance Criteria: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will access all VA-CMS Data behind the MAX CAS Authentication boundary.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authenticate identity via </a:t>
            </a:r>
            <a:r>
              <a:rPr lang="en-US" sz="1400" dirty="0" err="1"/>
              <a:t>MAX.gov</a:t>
            </a:r>
            <a:r>
              <a:rPr lang="en-US" sz="1400" dirty="0"/>
              <a:t> login (MAX CAS Authentication)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favorite room codes, (etc.) to easily access in the “My Collection” section and open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save search queries to easily access in the “My Collection” section and relaunch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bookmark material to easily access in the “My Collection” section and view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When SAVED material (FAVORITES, SEARCH QUERIES, and BOOKMARKS) is updated, an email will alert the user of changes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The Alert Bell will display the number of unseen alerts in the applications navigation.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650549"/>
            <a:ext cx="1049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authenticated user, I want access to view data INSIDE the MAX CAS Authentication boundary, so I can search, browse and discover design and building criteria for the VA Health System. I can also save favorites, save search queries, and bookmark material.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C6E57-E8AE-6F40-8444-CF852825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03A0BA-1EBC-E944-8B40-83F6A8B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3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067-C19D-0B42-899C-9C69E3DDC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2EB8-76A0-F643-8001-234C52D2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A8BC5-4175-0441-A7AB-EA76FE5E300C}"/>
              </a:ext>
            </a:extLst>
          </p:cNvPr>
          <p:cNvSpPr txBox="1"/>
          <p:nvPr/>
        </p:nvSpPr>
        <p:spPr>
          <a:xfrm>
            <a:off x="12351895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2E418-20CF-9C45-A776-17E54879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59412"/>
            <a:ext cx="12192000" cy="602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21EF-C412-9B40-9038-0E8DAA2C4505}"/>
              </a:ext>
            </a:extLst>
          </p:cNvPr>
          <p:cNvSpPr/>
          <p:nvPr/>
        </p:nvSpPr>
        <p:spPr>
          <a:xfrm>
            <a:off x="0" y="764353"/>
            <a:ext cx="12192000" cy="609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8116-8D06-B346-893D-B5BFF5B5185F}"/>
              </a:ext>
            </a:extLst>
          </p:cNvPr>
          <p:cNvSpPr txBox="1"/>
          <p:nvPr/>
        </p:nvSpPr>
        <p:spPr>
          <a:xfrm>
            <a:off x="825782" y="1119652"/>
            <a:ext cx="879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F72"/>
                </a:solidFill>
                <a:latin typeface="Georgia" panose="02040502050405020303" pitchFamily="18" charset="0"/>
              </a:rPr>
              <a:t>Consultant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89B83-F70D-DB43-A111-22E06B2ED945}"/>
              </a:ext>
            </a:extLst>
          </p:cNvPr>
          <p:cNvSpPr txBox="1"/>
          <p:nvPr/>
        </p:nvSpPr>
        <p:spPr>
          <a:xfrm>
            <a:off x="1467948" y="92240"/>
            <a:ext cx="56063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Georgia" panose="02040502050405020303" pitchFamily="18" charset="0"/>
              </a:rPr>
              <a:t>VA|CMS User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4566-CF31-F24C-A3F9-0CBC5A6551BA}"/>
              </a:ext>
            </a:extLst>
          </p:cNvPr>
          <p:cNvSpPr txBox="1"/>
          <p:nvPr/>
        </p:nvSpPr>
        <p:spPr>
          <a:xfrm>
            <a:off x="825782" y="2528669"/>
            <a:ext cx="105280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Acceptance Criteria: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will access all VA-CMS Data behind the MAX CAS Authentication boundary.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authenticate identity via </a:t>
            </a:r>
            <a:r>
              <a:rPr lang="en-US" sz="1400" dirty="0" err="1"/>
              <a:t>MAX.gov</a:t>
            </a:r>
            <a:r>
              <a:rPr lang="en-US" sz="1400" dirty="0"/>
              <a:t> login (MAX CAS Authentication)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favorite room codes, (etc.) to easily access in the “My Collection” section and open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save search queries to easily access in the “My Collection” section and relaunch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can bookmark material to easily access in the “My Collection” section and view at a later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When SAVED material (FAVORITES, SEARCH QUERIES, and BOOKMARKS) is updated, an email will alert the user of changes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The Alert Bell will display the number of unseen alerts in the applications navigation.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Room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Planning Criteria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User must be able to add and edit Facilities Criteria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A28B2-7B74-8141-89B6-C809B21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6" y="105354"/>
            <a:ext cx="548640" cy="546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D7F53-F43C-CD44-A2E1-8473925709FE}"/>
              </a:ext>
            </a:extLst>
          </p:cNvPr>
          <p:cNvSpPr txBox="1"/>
          <p:nvPr/>
        </p:nvSpPr>
        <p:spPr>
          <a:xfrm>
            <a:off x="857179" y="1650549"/>
            <a:ext cx="10496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an authenticated user, I want access to view data INSIDE the MAX CAS Authentication boundary, so I can search, browse and discover design and building criteria for the VA Health System. I can save favorites, save search queries, and bookmark material. I can also provide additions and updates to the databases to be reviewed and approved by Subject Matter Experts.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47C4-BCA0-454C-8131-61048190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March 27,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DDAE9-2607-FB4D-9A88-D44AE098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98E2-5F1D-8641-AF04-8F52DFA6AC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21781</TotalTime>
  <Words>2623</Words>
  <Application>Microsoft Macintosh PowerPoint</Application>
  <PresentationFormat>Widescreen</PresentationFormat>
  <Paragraphs>228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Mitchell Jarrett</dc:creator>
  <cp:lastModifiedBy>H Mitchell Jarrett</cp:lastModifiedBy>
  <cp:revision>24</cp:revision>
  <dcterms:created xsi:type="dcterms:W3CDTF">2018-03-05T18:00:52Z</dcterms:created>
  <dcterms:modified xsi:type="dcterms:W3CDTF">2018-03-27T14:59:06Z</dcterms:modified>
</cp:coreProperties>
</file>