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8" r:id="rId3"/>
    <p:sldId id="269" r:id="rId4"/>
    <p:sldId id="271" r:id="rId5"/>
    <p:sldId id="274" r:id="rId6"/>
    <p:sldId id="262" r:id="rId7"/>
    <p:sldId id="273" r:id="rId8"/>
    <p:sldId id="266" r:id="rId9"/>
    <p:sldId id="272" r:id="rId10"/>
    <p:sldId id="261" r:id="rId11"/>
    <p:sldId id="265" r:id="rId12"/>
    <p:sldId id="264" r:id="rId13"/>
    <p:sldId id="270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6AC"/>
    <a:srgbClr val="0C0C0C"/>
    <a:srgbClr val="78F400"/>
    <a:srgbClr val="F27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22" autoAdjust="0"/>
  </p:normalViewPr>
  <p:slideViewPr>
    <p:cSldViewPr snapToGrid="0">
      <p:cViewPr varScale="1">
        <p:scale>
          <a:sx n="89" d="100"/>
          <a:sy n="89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6A49B-F303-4070-B6CC-65BCA5932F06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A6BE-A990-4648-8107-E3B12CD73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A6BE-A990-4648-8107-E3B12CD732E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3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enter you</a:t>
            </a:r>
            <a:r>
              <a:rPr lang="en-US" baseline="0" dirty="0" smtClean="0"/>
              <a:t>r personal information and move this slide to the end of the presentation.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A6BE-A990-4648-8107-E3B12CD732E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0C-4B04-4423-8A47-5E89FB5D23AD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8300-1CE3-4DAE-93F1-CD2C318DB495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4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632-3E7E-492B-A54B-421DCB93033C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5CD-BFE7-4509-A1FB-5C199071FB07}" type="datetime1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057-6F6B-4FE0-9E6D-4C7CA50DD2D8}" type="datetime1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0A9-C1BB-49A9-8662-ACC18A505A29}" type="datetime1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7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8703-EF49-4027-85E7-5671FE600DC1}" type="datetime1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8F4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6A3-03AB-417D-9C3C-CF734A1A3ABE}" type="datetime1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CACD-A795-4A52-8618-8FEC63DB857C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HackIT 4.0, Kyiv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DDF0-C373-4E93-833D-DEBC8D180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ryptoL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/pull/48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-124691"/>
            <a:ext cx="12264736" cy="433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8F4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atin typeface="PT Mono" panose="02060509020205020204" pitchFamily="49" charset="-52"/>
              </a:rPr>
              <a:t>A short history of EOS bugs, fixes, testing in the Jungle </a:t>
            </a:r>
            <a:r>
              <a:rPr lang="en-US" sz="5400" dirty="0" err="1" smtClean="0">
                <a:latin typeface="PT Mono" panose="02060509020205020204" pitchFamily="49" charset="-52"/>
              </a:rPr>
              <a:t>Testnet</a:t>
            </a:r>
            <a:r>
              <a:rPr lang="en-US" sz="5400" dirty="0" smtClean="0">
                <a:latin typeface="PT Mono" panose="02060509020205020204" pitchFamily="49" charset="-52"/>
              </a:rPr>
              <a:t>, and discussion regarding the stability of the EOS chain.</a:t>
            </a:r>
            <a:endParaRPr lang="ru-RU" sz="5400" dirty="0">
              <a:latin typeface="PT Mono" panose="02060509020205020204" pitchFamily="49" charset="-52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598227" y="5227761"/>
            <a:ext cx="3764973" cy="1042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spc="150" dirty="0" smtClean="0">
                <a:solidFill>
                  <a:schemeClr val="bg1"/>
                </a:solidFill>
              </a:rPr>
              <a:t>by Bohdan </a:t>
            </a:r>
            <a:r>
              <a:rPr lang="en-US" b="1" spc="150" dirty="0" err="1" smtClean="0">
                <a:solidFill>
                  <a:schemeClr val="bg1"/>
                </a:solidFill>
              </a:rPr>
              <a:t>Kossak</a:t>
            </a:r>
            <a:r>
              <a:rPr lang="en-US" b="1" spc="150" dirty="0" smtClean="0">
                <a:solidFill>
                  <a:schemeClr val="bg1"/>
                </a:solidFill>
              </a:rPr>
              <a:t/>
            </a:r>
            <a:br>
              <a:rPr lang="en-US" b="1" spc="150" dirty="0" smtClean="0">
                <a:solidFill>
                  <a:schemeClr val="bg1"/>
                </a:solidFill>
              </a:rPr>
            </a:br>
            <a:r>
              <a:rPr lang="en-US" b="1" spc="150" dirty="0" smtClean="0">
                <a:solidFill>
                  <a:schemeClr val="bg1"/>
                </a:solidFill>
              </a:rPr>
              <a:t>CryptoLions.io</a:t>
            </a:r>
            <a:endParaRPr lang="ru-RU" b="1" spc="15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2"/>
          <a:stretch/>
        </p:blipFill>
        <p:spPr>
          <a:xfrm>
            <a:off x="10223348" y="4872473"/>
            <a:ext cx="1820575" cy="15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8000" y="509719"/>
            <a:ext cx="12528000" cy="984733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78F400"/>
                </a:solidFill>
                <a:latin typeface="PT Mono" panose="02060509020205020204" pitchFamily="49" charset="-52"/>
              </a:rPr>
              <a:t>Killer </a:t>
            </a:r>
            <a:r>
              <a:rPr lang="en-US" sz="5000" dirty="0">
                <a:solidFill>
                  <a:srgbClr val="78F400"/>
                </a:solidFill>
                <a:latin typeface="PT Mono" panose="02060509020205020204" pitchFamily="49" charset="-52"/>
              </a:rPr>
              <a:t>Whale Attack: Recovering a hi-jacked EOS </a:t>
            </a:r>
            <a:r>
              <a:rPr lang="en-US" sz="5000" dirty="0" smtClean="0">
                <a:solidFill>
                  <a:srgbClr val="78F400"/>
                </a:solidFill>
                <a:latin typeface="PT Mono" panose="02060509020205020204" pitchFamily="49" charset="-52"/>
              </a:rPr>
              <a:t>chain</a:t>
            </a:r>
            <a:endParaRPr lang="ru-RU" sz="5000" dirty="0">
              <a:solidFill>
                <a:srgbClr val="78F400"/>
              </a:solidFill>
              <a:latin typeface="PT Mono" panose="02060509020205020204" pitchFamily="49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80" y="1517321"/>
            <a:ext cx="10162129" cy="1800658"/>
          </a:xfrm>
          <a:prstGeom prst="rect">
            <a:avLst/>
          </a:prstGeom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297530" y="3646871"/>
            <a:ext cx="7249391" cy="26853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Using backup or syncing till poisoned block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use only trusted peers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Use peer-private-key option to band bad actors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Use checkpoints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Check lost transactions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97530" y="6172785"/>
            <a:ext cx="5575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Open question: What to do if to far return back?</a:t>
            </a:r>
            <a:endParaRPr lang="uk-UA" sz="2000" dirty="0"/>
          </a:p>
        </p:txBody>
      </p:sp>
      <p:pic>
        <p:nvPicPr>
          <p:cNvPr id="1026" name="Picture 2" descr="https://lh6.googleusercontent.com/-C6ucP6T3GVA/TW_87-g_pqI/AAAAAAAACO4/S1tp68fzpmA/s1600/moby-d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3" y="3425208"/>
            <a:ext cx="3335770" cy="333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endParaRPr lang="ru-RU" dirty="0">
              <a:solidFill>
                <a:srgbClr val="78F400"/>
              </a:solidFill>
              <a:latin typeface="PT Mono" panose="02060509020205020204" pitchFamily="49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07096"/>
            <a:ext cx="9144000" cy="890449"/>
          </a:xfrm>
        </p:spPr>
        <p:txBody>
          <a:bodyPr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 dirty="0"/>
          </a:p>
        </p:txBody>
      </p:sp>
      <p:pic>
        <p:nvPicPr>
          <p:cNvPr id="4098" name="Picture 2" descr="https://pbs.twimg.com/media/DgOoYVuVAAAi-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9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bs.twimg.com/card_img/1047119819407941633/AaOsHVW1?format=jpg&amp;name=600x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3" y="401783"/>
            <a:ext cx="11470188" cy="64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663" y="89335"/>
            <a:ext cx="11984181" cy="98473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78F400"/>
                </a:solidFill>
                <a:latin typeface="PT Mono" panose="02060509020205020204" pitchFamily="49" charset="-52"/>
              </a:rPr>
              <a:t>Automated testing framework</a:t>
            </a:r>
            <a:endParaRPr lang="ru-RU" dirty="0">
              <a:solidFill>
                <a:srgbClr val="78F400"/>
              </a:solidFill>
              <a:latin typeface="PT Mono" panose="02060509020205020204" pitchFamily="49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1228775"/>
            <a:ext cx="6096000" cy="30130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Contributors: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err="1" smtClean="0"/>
              <a:t>CryptoLions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smtClean="0"/>
              <a:t>HKEOS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err="1" smtClean="0"/>
              <a:t>Block</a:t>
            </a:r>
            <a:r>
              <a:rPr lang="uk-UA" sz="2000" dirty="0" smtClean="0"/>
              <a:t> </a:t>
            </a:r>
            <a:r>
              <a:rPr lang="uk-UA" sz="2000" dirty="0" err="1"/>
              <a:t>Matrix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smtClean="0"/>
              <a:t>EOSSW/</a:t>
            </a:r>
            <a:r>
              <a:rPr lang="uk-UA" sz="2000" dirty="0" err="1" smtClean="0"/>
              <a:t>eden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err="1" smtClean="0"/>
              <a:t>EOSeoul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err="1" smtClean="0"/>
              <a:t>eosDAC</a:t>
            </a:r>
            <a:endParaRPr lang="uk-UA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  </a:t>
            </a:r>
            <a:r>
              <a:rPr lang="uk-UA" sz="2000" dirty="0" err="1" smtClean="0"/>
              <a:t>shEOS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179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86246" y="1804989"/>
            <a:ext cx="10515600" cy="4351338"/>
          </a:xfrm>
        </p:spPr>
        <p:txBody>
          <a:bodyPr/>
          <a:lstStyle/>
          <a:p>
            <a:r>
              <a:rPr lang="en-US" dirty="0" smtClean="0"/>
              <a:t>Deru.io</a:t>
            </a:r>
          </a:p>
          <a:p>
            <a:r>
              <a:rPr lang="en-US" dirty="0" smtClean="0"/>
              <a:t>EOSnetworkMonitor.io</a:t>
            </a:r>
          </a:p>
          <a:p>
            <a:r>
              <a:rPr lang="en-US" dirty="0" smtClean="0"/>
              <a:t>Jungle.cryptolions.io</a:t>
            </a:r>
          </a:p>
          <a:p>
            <a:r>
              <a:rPr lang="en-US" dirty="0" smtClean="0"/>
              <a:t>Roshambo.cryptolions.io</a:t>
            </a:r>
          </a:p>
          <a:p>
            <a:r>
              <a:rPr lang="en-US" dirty="0" smtClean="0"/>
              <a:t>Zeos.co</a:t>
            </a:r>
          </a:p>
          <a:p>
            <a:r>
              <a:rPr lang="en-US" dirty="0" smtClean="0"/>
              <a:t>History </a:t>
            </a:r>
            <a:r>
              <a:rPr lang="en-US" dirty="0"/>
              <a:t>API </a:t>
            </a:r>
            <a:r>
              <a:rPr lang="en-US" dirty="0" smtClean="0"/>
              <a:t>for mongo plugin</a:t>
            </a:r>
          </a:p>
          <a:p>
            <a:r>
              <a:rPr lang="en-US" dirty="0" smtClean="0"/>
              <a:t>Different Telegram Bots for monitoring</a:t>
            </a:r>
          </a:p>
          <a:p>
            <a:r>
              <a:rPr lang="en-US" dirty="0" smtClean="0"/>
              <a:t>Testing scripts and tools</a:t>
            </a:r>
          </a:p>
          <a:p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our projects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92" y="1318278"/>
            <a:ext cx="4762744" cy="47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2895" y="1752897"/>
            <a:ext cx="6410739" cy="39828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10948" y="2107096"/>
            <a:ext cx="1580322" cy="15803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Photo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9323" y="2107096"/>
            <a:ext cx="397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Name: Bohdan </a:t>
            </a:r>
            <a:r>
              <a:rPr lang="en-US" sz="2400" dirty="0" err="1" smtClean="0"/>
              <a:t>Kossak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9323" y="256876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Company: </a:t>
            </a:r>
            <a:r>
              <a:rPr lang="en-US" sz="2400" b="1" dirty="0" err="1" smtClean="0"/>
              <a:t>CryptoLions</a:t>
            </a:r>
            <a:endParaRPr lang="ru-RU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51" y="4734676"/>
            <a:ext cx="326558" cy="326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7367" y="4265680"/>
            <a:ext cx="3312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twitter.com/</a:t>
            </a:r>
            <a:r>
              <a:rPr lang="en-US" sz="1700" b="1" dirty="0" err="1" smtClean="0"/>
              <a:t>EOS_CryptoLions</a:t>
            </a:r>
            <a:endParaRPr lang="ru-RU" sz="17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09578" y="3872029"/>
            <a:ext cx="31414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CryptoLions.io</a:t>
            </a:r>
            <a:endParaRPr lang="ru-RU" sz="17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7367" y="4714960"/>
            <a:ext cx="31414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roar@cryptolions.io</a:t>
            </a:r>
            <a:endParaRPr lang="ru-RU" sz="17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/>
          <a:srcRect l="-110" r="15733" b="3484"/>
          <a:stretch/>
        </p:blipFill>
        <p:spPr>
          <a:xfrm>
            <a:off x="3086100" y="2082687"/>
            <a:ext cx="1620983" cy="16476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94548" y="3878082"/>
            <a:ext cx="101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www</a:t>
            </a:r>
            <a:endParaRPr lang="ru-RU" sz="1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00021" y="792013"/>
            <a:ext cx="6603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uk-UA" sz="6000" dirty="0"/>
          </a:p>
        </p:txBody>
      </p:sp>
      <p:pic>
        <p:nvPicPr>
          <p:cNvPr id="1028" name="Picture 4" descr="https://sguru.org/wp-content/uploads/2018/02/twitter-clipart-background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65" y="4244054"/>
            <a:ext cx="354045" cy="3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07367" y="5167064"/>
            <a:ext cx="31414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Github.com/</a:t>
            </a:r>
            <a:r>
              <a:rPr lang="en-US" sz="1700" b="1" dirty="0" err="1" smtClean="0"/>
              <a:t>CryptoLions</a:t>
            </a:r>
            <a:endParaRPr lang="ru-RU" sz="1700" b="1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125365" y="5169128"/>
            <a:ext cx="386909" cy="386909"/>
            <a:chOff x="3099955" y="5151477"/>
            <a:chExt cx="386909" cy="386909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130194" y="5213966"/>
              <a:ext cx="332959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955" y="5151477"/>
              <a:ext cx="386909" cy="386909"/>
            </a:xfrm>
            <a:prstGeom prst="rect">
              <a:avLst/>
            </a:prstGeom>
          </p:spPr>
        </p:pic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53" y="3759151"/>
            <a:ext cx="1782522" cy="178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52550" y="1727071"/>
            <a:ext cx="7051964" cy="4351338"/>
          </a:xfrm>
          <a:solidFill>
            <a:schemeClr val="bg2"/>
          </a:solidFill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Who we are?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CryptoLoins</a:t>
            </a:r>
            <a:r>
              <a:rPr lang="en-US" dirty="0" smtClean="0"/>
              <a:t> is EOS block producer based in Ukraine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What we do?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smtClean="0"/>
              <a:t>Supporting EOS chain, testing, sharing </a:t>
            </a:r>
            <a:r>
              <a:rPr lang="en-US" dirty="0" smtClean="0"/>
              <a:t>knowledge, </a:t>
            </a:r>
            <a:r>
              <a:rPr lang="en-US" dirty="0" smtClean="0"/>
              <a:t>building software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" y="172707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8674" y="1834629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Jungles testing EOS since </a:t>
            </a:r>
            <a:br>
              <a:rPr lang="en-US" dirty="0" smtClean="0"/>
            </a:br>
            <a:r>
              <a:rPr lang="en-US" dirty="0" smtClean="0"/>
              <a:t>DAWN 2 (March 2018)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First </a:t>
            </a:r>
            <a:r>
              <a:rPr lang="en-US" dirty="0" err="1" smtClean="0"/>
              <a:t>testings</a:t>
            </a:r>
            <a:r>
              <a:rPr lang="en-US" dirty="0" smtClean="0"/>
              <a:t> and findings.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First EOS contract – BIOS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Sharing knowledge(</a:t>
            </a:r>
            <a:r>
              <a:rPr lang="en-US" dirty="0" err="1" smtClean="0"/>
              <a:t>steemit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github.com/CryptoLions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Role in </a:t>
            </a:r>
            <a:r>
              <a:rPr lang="en-US" dirty="0" err="1" smtClean="0"/>
              <a:t>mainnet</a:t>
            </a:r>
            <a:r>
              <a:rPr lang="en-US" dirty="0" smtClean="0"/>
              <a:t> start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0945" y="365125"/>
            <a:ext cx="11648210" cy="1325563"/>
          </a:xfrm>
        </p:spPr>
        <p:txBody>
          <a:bodyPr/>
          <a:lstStyle/>
          <a:p>
            <a:r>
              <a:rPr lang="en-US" dirty="0" smtClean="0"/>
              <a:t>Jungle </a:t>
            </a:r>
            <a:r>
              <a:rPr lang="en-US" dirty="0" err="1" smtClean="0"/>
              <a:t>Testnet</a:t>
            </a:r>
            <a:r>
              <a:rPr lang="en-US" dirty="0" smtClean="0"/>
              <a:t> and experiments before launch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22" y="1594260"/>
            <a:ext cx="3775467" cy="38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3044" y="-18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PT Mono" panose="02060509020205020204" pitchFamily="49" charset="-52"/>
              </a:rPr>
              <a:t>Amazing support from B1</a:t>
            </a:r>
            <a:endParaRPr lang="uk-UA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896" t="5688" b="3032"/>
          <a:stretch/>
        </p:blipFill>
        <p:spPr>
          <a:xfrm>
            <a:off x="393044" y="1147339"/>
            <a:ext cx="5085484" cy="2130136"/>
          </a:xfrm>
          <a:prstGeom prst="rect">
            <a:avLst/>
          </a:prstGeom>
        </p:spPr>
      </p:pic>
      <p:pic>
        <p:nvPicPr>
          <p:cNvPr id="7" name="Picture 4" descr="https://pbs.twimg.com/media/DfsO4KVV4AApS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8" y="3344706"/>
            <a:ext cx="4634345" cy="34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15" y="3276345"/>
            <a:ext cx="6191249" cy="34451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676" y="1077374"/>
            <a:ext cx="4781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308846" y="634643"/>
            <a:ext cx="9144000" cy="984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8F4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atin typeface="PT Mono" panose="02060509020205020204" pitchFamily="49" charset="-52"/>
              </a:rPr>
              <a:t>Jungles</a:t>
            </a:r>
            <a:br>
              <a:rPr lang="en-US" sz="5400" dirty="0" smtClean="0">
                <a:latin typeface="PT Mono" panose="02060509020205020204" pitchFamily="49" charset="-52"/>
              </a:rPr>
            </a:br>
            <a:r>
              <a:rPr lang="en-US" sz="5400" dirty="0" smtClean="0">
                <a:latin typeface="PT Mono" panose="02060509020205020204" pitchFamily="49" charset="-52"/>
              </a:rPr>
              <a:t>Crashes and forks</a:t>
            </a:r>
            <a:endParaRPr lang="ru-RU" sz="5400" dirty="0">
              <a:latin typeface="PT Mono" panose="02060509020205020204" pitchFamily="49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9"/>
          <a:stretch/>
        </p:blipFill>
        <p:spPr>
          <a:xfrm>
            <a:off x="3429637" y="2382847"/>
            <a:ext cx="4902417" cy="4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endParaRPr lang="ru-RU" dirty="0">
              <a:solidFill>
                <a:srgbClr val="78F400"/>
              </a:solidFill>
              <a:latin typeface="PT Mono" panose="02060509020205020204" pitchFamily="49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07096"/>
            <a:ext cx="9144000" cy="890449"/>
          </a:xfrm>
        </p:spPr>
        <p:txBody>
          <a:bodyPr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HackIT 4.0, Kyiv</a:t>
            </a:r>
            <a:endParaRPr lang="ru-RU" dirty="0"/>
          </a:p>
        </p:txBody>
      </p:sp>
      <p:pic>
        <p:nvPicPr>
          <p:cNvPr id="2054" name="Picture 6" descr="https://cdn-images-1.medium.com/max/800/1*338E0SE2jfrcPE2GTtM_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53" y="357186"/>
            <a:ext cx="4581525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-images-1.medium.com/max/800/1*09lhNYwypqS6H5kzUg4GJ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" y="5128837"/>
            <a:ext cx="46863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dn-images-1.medium.com/max/800/1*tN0yuZc3d2qbJmyZMnW9C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37" y="6177336"/>
            <a:ext cx="380047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cdn-images-1.medium.com/max/800/1*hjocSMEdsYBhcYO1n7bfrw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33321"/>
          <a:stretch/>
        </p:blipFill>
        <p:spPr bwMode="auto">
          <a:xfrm>
            <a:off x="106362" y="38667"/>
            <a:ext cx="4053898" cy="30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cdn-images-1.medium.com/max/800/1*CEwV3dQUpcQZ5h3moqviyQ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t="3954" r="-886" b="33204"/>
          <a:stretch/>
        </p:blipFill>
        <p:spPr bwMode="auto">
          <a:xfrm>
            <a:off x="106362" y="3144403"/>
            <a:ext cx="4215172" cy="19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00/1*MlFZgImcM3t0V6sHieoiS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/>
          <a:stretch/>
        </p:blipFill>
        <p:spPr bwMode="auto">
          <a:xfrm>
            <a:off x="2944201" y="49695"/>
            <a:ext cx="4192731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cdn-images-1.medium.com/max/800/1*N4KppkgVrF5SMCPw6wnUsw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" r="13511" b="51503"/>
          <a:stretch/>
        </p:blipFill>
        <p:spPr bwMode="auto">
          <a:xfrm>
            <a:off x="3726694" y="5675283"/>
            <a:ext cx="3553691" cy="5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57" y="2021598"/>
            <a:ext cx="4387370" cy="444794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0320" y="118624"/>
            <a:ext cx="9144000" cy="98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8F4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PT Mono" panose="02060509020205020204" pitchFamily="49" charset="-52"/>
              </a:rPr>
              <a:t>20 Jun - crash</a:t>
            </a:r>
            <a:endParaRPr lang="ru-RU" sz="6000" dirty="0">
              <a:latin typeface="PT Mono" panose="02060509020205020204" pitchFamily="49" charset="-52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640320" y="1068308"/>
            <a:ext cx="9611718" cy="89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Jungle </a:t>
            </a:r>
            <a:r>
              <a:rPr lang="en-US" b="1" dirty="0" err="1">
                <a:solidFill>
                  <a:schemeClr val="bg1"/>
                </a:solidFill>
              </a:rPr>
              <a:t>Testnet</a:t>
            </a:r>
            <a:r>
              <a:rPr lang="en-US" b="1" dirty="0">
                <a:solidFill>
                  <a:schemeClr val="bg1"/>
                </a:solidFill>
              </a:rPr>
              <a:t> d</a:t>
            </a:r>
            <a:r>
              <a:rPr lang="en-US" b="1" dirty="0" smtClean="0">
                <a:solidFill>
                  <a:schemeClr val="bg1"/>
                </a:solidFill>
              </a:rPr>
              <a:t>ied as wasn’t allocated enough RAM for state folder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https://pbs.twimg.com/media/DgISxNoW0AANV0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0" y="2104729"/>
            <a:ext cx="5435061" cy="43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5650"/>
            <a:ext cx="11915097" cy="1088787"/>
          </a:xfrm>
        </p:spPr>
        <p:txBody>
          <a:bodyPr>
            <a:normAutofit/>
          </a:bodyPr>
          <a:lstStyle/>
          <a:p>
            <a:r>
              <a:rPr lang="en-US" sz="5300" dirty="0" smtClean="0">
                <a:solidFill>
                  <a:srgbClr val="78F400"/>
                </a:solidFill>
                <a:latin typeface="PT Mono" panose="02060509020205020204" pitchFamily="49" charset="-52"/>
              </a:rPr>
              <a:t>24 July – critical bug found</a:t>
            </a:r>
            <a:endParaRPr lang="ru-RU" sz="5300" dirty="0">
              <a:solidFill>
                <a:srgbClr val="78F400"/>
              </a:solidFill>
              <a:latin typeface="PT Mono" panose="02060509020205020204" pitchFamily="49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51764" y="1182306"/>
            <a:ext cx="9144000" cy="89044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in v.1.1.0, fixed in 1.1.1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59" y="1823373"/>
            <a:ext cx="6621447" cy="46882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5438" y="2912453"/>
            <a:ext cx="395656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spc="40" dirty="0" smtClean="0"/>
              <a:t>Special thanks to </a:t>
            </a:r>
            <a:br>
              <a:rPr lang="en-US" sz="2800" spc="40" dirty="0" smtClean="0"/>
            </a:br>
            <a:r>
              <a:rPr lang="uk-UA" sz="2800" b="1" spc="40" dirty="0" smtClean="0"/>
              <a:t>prospectors.io</a:t>
            </a:r>
            <a:r>
              <a:rPr lang="en-US" sz="2800" b="1" spc="40" dirty="0" smtClean="0"/>
              <a:t/>
            </a:r>
            <a:br>
              <a:rPr lang="en-US" sz="2800" b="1" spc="40" dirty="0" smtClean="0"/>
            </a:br>
            <a:r>
              <a:rPr lang="en-US" sz="2800" spc="40" dirty="0" smtClean="0"/>
              <a:t>with bug discovering </a:t>
            </a:r>
            <a:endParaRPr lang="uk-UA" sz="2800" spc="40" dirty="0"/>
          </a:p>
        </p:txBody>
      </p:sp>
    </p:spTree>
    <p:extLst>
      <p:ext uri="{BB962C8B-B14F-4D97-AF65-F5344CB8AC3E}">
        <p14:creationId xmlns:p14="http://schemas.microsoft.com/office/powerpoint/2010/main" val="17714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71370" y="107575"/>
            <a:ext cx="10176734" cy="1583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8F4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PT Mono" panose="02060509020205020204" pitchFamily="49" charset="-52"/>
              </a:rPr>
              <a:t>Other crashes or bugs detected in Jungles:</a:t>
            </a:r>
            <a:endParaRPr lang="ru-RU" sz="4800" dirty="0">
              <a:latin typeface="PT Mono" panose="02060509020205020204" pitchFamily="49" charset="-52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80164" y="2100456"/>
            <a:ext cx="7968095" cy="384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</a:rPr>
              <a:t>blocking producer schedule update (30 Jul)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hlinkClick r:id="rId2"/>
              </a:rPr>
              <a:t>https://github.com/EOSIO/eos/pull/4840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</a:rPr>
              <a:t>Voting for more than 7 bad producer by mistake – caused chain freezing (15 Aug)</a:t>
            </a:r>
          </a:p>
          <a:p>
            <a:pPr>
              <a:lnSpc>
                <a:spcPct val="120000"/>
              </a:lnSpc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7" y="1932606"/>
            <a:ext cx="4125635" cy="4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Hackit">
      <a:dk1>
        <a:srgbClr val="FFFFFF"/>
      </a:dk1>
      <a:lt1>
        <a:srgbClr val="FFFFFF"/>
      </a:lt1>
      <a:dk2>
        <a:srgbClr val="080808"/>
      </a:dk2>
      <a:lt2>
        <a:srgbClr val="080808"/>
      </a:lt2>
      <a:accent1>
        <a:srgbClr val="33B576"/>
      </a:accent1>
      <a:accent2>
        <a:srgbClr val="FF00AB"/>
      </a:accent2>
      <a:accent3>
        <a:srgbClr val="78F400"/>
      </a:accent3>
      <a:accent4>
        <a:srgbClr val="F27006"/>
      </a:accent4>
      <a:accent5>
        <a:srgbClr val="48A1FA"/>
      </a:accent5>
      <a:accent6>
        <a:srgbClr val="8C3FC5"/>
      </a:accent6>
      <a:hlink>
        <a:srgbClr val="33B576"/>
      </a:hlink>
      <a:folHlink>
        <a:srgbClr val="954F72"/>
      </a:folHlink>
    </a:clrScheme>
    <a:fontScheme name="HACKIT">
      <a:majorFont>
        <a:latin typeface="PT Mono"/>
        <a:ea typeface=""/>
        <a:cs typeface=""/>
      </a:majorFont>
      <a:minorFont>
        <a:latin typeface="Inconsolat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11253</TotalTime>
  <Words>247</Words>
  <Application>Microsoft Office PowerPoint</Application>
  <PresentationFormat>Широкоэкранный</PresentationFormat>
  <Paragraphs>65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Inconsolata</vt:lpstr>
      <vt:lpstr>PT Mono</vt:lpstr>
      <vt:lpstr>Тема Office</vt:lpstr>
      <vt:lpstr>Презентация PowerPoint</vt:lpstr>
      <vt:lpstr>Introduction</vt:lpstr>
      <vt:lpstr>Jungle Testnet and experiments before launch</vt:lpstr>
      <vt:lpstr>Amazing support from B1</vt:lpstr>
      <vt:lpstr>Презентация PowerPoint</vt:lpstr>
      <vt:lpstr>Презентация PowerPoint</vt:lpstr>
      <vt:lpstr>Презентация PowerPoint</vt:lpstr>
      <vt:lpstr>24 July – critical bug found</vt:lpstr>
      <vt:lpstr>Презентация PowerPoint</vt:lpstr>
      <vt:lpstr>Killer Whale Attack: Recovering a hi-jacked EOS chain</vt:lpstr>
      <vt:lpstr>Презентация PowerPoint</vt:lpstr>
      <vt:lpstr>Automated testing framework</vt:lpstr>
      <vt:lpstr>Other our projects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Amet Seliamiev</dc:creator>
  <cp:lastModifiedBy>Bohdan</cp:lastModifiedBy>
  <cp:revision>68</cp:revision>
  <dcterms:created xsi:type="dcterms:W3CDTF">2018-07-30T09:56:42Z</dcterms:created>
  <dcterms:modified xsi:type="dcterms:W3CDTF">2018-11-01T13:44:37Z</dcterms:modified>
</cp:coreProperties>
</file>