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1" r:id="rId4"/>
    <p:sldId id="302" r:id="rId5"/>
    <p:sldId id="27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99" r:id="rId20"/>
    <p:sldId id="270" r:id="rId21"/>
    <p:sldId id="300" r:id="rId22"/>
    <p:sldId id="272" r:id="rId23"/>
    <p:sldId id="273" r:id="rId24"/>
    <p:sldId id="274" r:id="rId25"/>
    <p:sldId id="275" r:id="rId26"/>
    <p:sldId id="27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10083800" cy="7562850"/>
  <p:notesSz cx="100838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2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66"/>
    </p:cViewPr>
  </p:sorterViewPr>
  <p:notesViewPr>
    <p:cSldViewPr>
      <p:cViewPr varScale="1">
        <p:scale>
          <a:sx n="85" d="100"/>
          <a:sy n="85" d="100"/>
        </p:scale>
        <p:origin x="1003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9531C-C2C2-406B-AEF2-72D87ECB6595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08063" y="3640138"/>
            <a:ext cx="806767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82FA2-85D3-4B9B-8A07-F780CFC27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7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/45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/45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0" y="600"/>
            <a:ext cx="10079990" cy="1079500"/>
          </a:xfrm>
          <a:custGeom>
            <a:avLst/>
            <a:gdLst/>
            <a:ahLst/>
            <a:cxnLst/>
            <a:rect l="l" t="t" r="r" b="b"/>
            <a:pathLst>
              <a:path w="10079990" h="1079500">
                <a:moveTo>
                  <a:pt x="5040630" y="1079500"/>
                </a:moveTo>
                <a:lnTo>
                  <a:pt x="0" y="1079500"/>
                </a:lnTo>
                <a:lnTo>
                  <a:pt x="0" y="0"/>
                </a:lnTo>
                <a:lnTo>
                  <a:pt x="10079990" y="0"/>
                </a:lnTo>
                <a:lnTo>
                  <a:pt x="10079990" y="1079500"/>
                </a:lnTo>
                <a:lnTo>
                  <a:pt x="5040630" y="107950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92069" y="2016090"/>
            <a:ext cx="1781810" cy="1023619"/>
          </a:xfrm>
          <a:custGeom>
            <a:avLst/>
            <a:gdLst/>
            <a:ahLst/>
            <a:cxnLst/>
            <a:rect l="l" t="t" r="r" b="b"/>
            <a:pathLst>
              <a:path w="1781810" h="1023619">
                <a:moveTo>
                  <a:pt x="1781809" y="684529"/>
                </a:moveTo>
                <a:lnTo>
                  <a:pt x="996950" y="684529"/>
                </a:lnTo>
                <a:lnTo>
                  <a:pt x="1389380" y="1023620"/>
                </a:lnTo>
                <a:lnTo>
                  <a:pt x="1781809" y="684529"/>
                </a:lnTo>
                <a:close/>
              </a:path>
              <a:path w="1781810" h="1023619">
                <a:moveTo>
                  <a:pt x="792480" y="0"/>
                </a:moveTo>
                <a:lnTo>
                  <a:pt x="751840" y="1270"/>
                </a:lnTo>
                <a:lnTo>
                  <a:pt x="711200" y="3810"/>
                </a:lnTo>
                <a:lnTo>
                  <a:pt x="632460" y="13970"/>
                </a:lnTo>
                <a:lnTo>
                  <a:pt x="554990" y="31750"/>
                </a:lnTo>
                <a:lnTo>
                  <a:pt x="516890" y="43179"/>
                </a:lnTo>
                <a:lnTo>
                  <a:pt x="480060" y="55879"/>
                </a:lnTo>
                <a:lnTo>
                  <a:pt x="443230" y="69850"/>
                </a:lnTo>
                <a:lnTo>
                  <a:pt x="407669" y="86360"/>
                </a:lnTo>
                <a:lnTo>
                  <a:pt x="373380" y="104139"/>
                </a:lnTo>
                <a:lnTo>
                  <a:pt x="339090" y="123189"/>
                </a:lnTo>
                <a:lnTo>
                  <a:pt x="275590" y="165100"/>
                </a:lnTo>
                <a:lnTo>
                  <a:pt x="217169" y="213360"/>
                </a:lnTo>
                <a:lnTo>
                  <a:pt x="165100" y="265429"/>
                </a:lnTo>
                <a:lnTo>
                  <a:pt x="119380" y="322579"/>
                </a:lnTo>
                <a:lnTo>
                  <a:pt x="81280" y="383539"/>
                </a:lnTo>
                <a:lnTo>
                  <a:pt x="49530" y="447039"/>
                </a:lnTo>
                <a:lnTo>
                  <a:pt x="25400" y="513079"/>
                </a:lnTo>
                <a:lnTo>
                  <a:pt x="8890" y="580389"/>
                </a:lnTo>
                <a:lnTo>
                  <a:pt x="1269" y="650239"/>
                </a:lnTo>
                <a:lnTo>
                  <a:pt x="0" y="684529"/>
                </a:lnTo>
                <a:lnTo>
                  <a:pt x="388619" y="684529"/>
                </a:lnTo>
                <a:lnTo>
                  <a:pt x="388619" y="666750"/>
                </a:lnTo>
                <a:lnTo>
                  <a:pt x="391160" y="648970"/>
                </a:lnTo>
                <a:lnTo>
                  <a:pt x="401319" y="596900"/>
                </a:lnTo>
                <a:lnTo>
                  <a:pt x="429260" y="530860"/>
                </a:lnTo>
                <a:lnTo>
                  <a:pt x="461010" y="485139"/>
                </a:lnTo>
                <a:lnTo>
                  <a:pt x="499110" y="444500"/>
                </a:lnTo>
                <a:lnTo>
                  <a:pt x="544830" y="408939"/>
                </a:lnTo>
                <a:lnTo>
                  <a:pt x="577850" y="388620"/>
                </a:lnTo>
                <a:lnTo>
                  <a:pt x="614680" y="372110"/>
                </a:lnTo>
                <a:lnTo>
                  <a:pt x="632460" y="364489"/>
                </a:lnTo>
                <a:lnTo>
                  <a:pt x="670559" y="351789"/>
                </a:lnTo>
                <a:lnTo>
                  <a:pt x="711200" y="342900"/>
                </a:lnTo>
                <a:lnTo>
                  <a:pt x="751840" y="337820"/>
                </a:lnTo>
                <a:lnTo>
                  <a:pt x="770890" y="336550"/>
                </a:lnTo>
                <a:lnTo>
                  <a:pt x="1473623" y="336550"/>
                </a:lnTo>
                <a:lnTo>
                  <a:pt x="1464309" y="322579"/>
                </a:lnTo>
                <a:lnTo>
                  <a:pt x="1418590" y="265429"/>
                </a:lnTo>
                <a:lnTo>
                  <a:pt x="1366520" y="213360"/>
                </a:lnTo>
                <a:lnTo>
                  <a:pt x="1308100" y="165100"/>
                </a:lnTo>
                <a:lnTo>
                  <a:pt x="1276350" y="143510"/>
                </a:lnTo>
                <a:lnTo>
                  <a:pt x="1211580" y="104139"/>
                </a:lnTo>
                <a:lnTo>
                  <a:pt x="1176020" y="86360"/>
                </a:lnTo>
                <a:lnTo>
                  <a:pt x="1140459" y="69850"/>
                </a:lnTo>
                <a:lnTo>
                  <a:pt x="1104900" y="55879"/>
                </a:lnTo>
                <a:lnTo>
                  <a:pt x="1066800" y="43179"/>
                </a:lnTo>
                <a:lnTo>
                  <a:pt x="1028700" y="31750"/>
                </a:lnTo>
                <a:lnTo>
                  <a:pt x="951230" y="13970"/>
                </a:lnTo>
                <a:lnTo>
                  <a:pt x="872490" y="3810"/>
                </a:lnTo>
                <a:lnTo>
                  <a:pt x="831850" y="1270"/>
                </a:lnTo>
                <a:lnTo>
                  <a:pt x="792480" y="0"/>
                </a:lnTo>
                <a:close/>
              </a:path>
              <a:path w="1781810" h="1023619">
                <a:moveTo>
                  <a:pt x="1473623" y="336550"/>
                </a:moveTo>
                <a:lnTo>
                  <a:pt x="812800" y="336550"/>
                </a:lnTo>
                <a:lnTo>
                  <a:pt x="833119" y="337820"/>
                </a:lnTo>
                <a:lnTo>
                  <a:pt x="873759" y="342900"/>
                </a:lnTo>
                <a:lnTo>
                  <a:pt x="913130" y="351789"/>
                </a:lnTo>
                <a:lnTo>
                  <a:pt x="951230" y="364489"/>
                </a:lnTo>
                <a:lnTo>
                  <a:pt x="988059" y="379729"/>
                </a:lnTo>
                <a:lnTo>
                  <a:pt x="1038859" y="408939"/>
                </a:lnTo>
                <a:lnTo>
                  <a:pt x="1069340" y="431800"/>
                </a:lnTo>
                <a:lnTo>
                  <a:pt x="1098550" y="457200"/>
                </a:lnTo>
                <a:lnTo>
                  <a:pt x="1134109" y="500379"/>
                </a:lnTo>
                <a:lnTo>
                  <a:pt x="1163320" y="547370"/>
                </a:lnTo>
                <a:lnTo>
                  <a:pt x="1169670" y="563879"/>
                </a:lnTo>
                <a:lnTo>
                  <a:pt x="1177290" y="580389"/>
                </a:lnTo>
                <a:lnTo>
                  <a:pt x="1191259" y="631189"/>
                </a:lnTo>
                <a:lnTo>
                  <a:pt x="1195070" y="666750"/>
                </a:lnTo>
                <a:lnTo>
                  <a:pt x="1195070" y="684529"/>
                </a:lnTo>
                <a:lnTo>
                  <a:pt x="1583690" y="684529"/>
                </a:lnTo>
                <a:lnTo>
                  <a:pt x="1579880" y="615950"/>
                </a:lnTo>
                <a:lnTo>
                  <a:pt x="1567180" y="547370"/>
                </a:lnTo>
                <a:lnTo>
                  <a:pt x="1548130" y="480060"/>
                </a:lnTo>
                <a:lnTo>
                  <a:pt x="1520190" y="415289"/>
                </a:lnTo>
                <a:lnTo>
                  <a:pt x="1484630" y="353060"/>
                </a:lnTo>
                <a:lnTo>
                  <a:pt x="1473623" y="336550"/>
                </a:lnTo>
                <a:close/>
              </a:path>
            </a:pathLst>
          </a:custGeom>
          <a:solidFill>
            <a:srgbClr val="99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92069" y="2016090"/>
            <a:ext cx="1781810" cy="1023619"/>
          </a:xfrm>
          <a:custGeom>
            <a:avLst/>
            <a:gdLst/>
            <a:ahLst/>
            <a:cxnLst/>
            <a:rect l="l" t="t" r="r" b="b"/>
            <a:pathLst>
              <a:path w="1781810" h="1023619">
                <a:moveTo>
                  <a:pt x="1195070" y="684529"/>
                </a:moveTo>
                <a:lnTo>
                  <a:pt x="1195070" y="666750"/>
                </a:lnTo>
                <a:lnTo>
                  <a:pt x="1193800" y="648970"/>
                </a:lnTo>
                <a:lnTo>
                  <a:pt x="1182370" y="596900"/>
                </a:lnTo>
                <a:lnTo>
                  <a:pt x="1169670" y="563879"/>
                </a:lnTo>
                <a:lnTo>
                  <a:pt x="1163320" y="547370"/>
                </a:lnTo>
                <a:lnTo>
                  <a:pt x="1154430" y="530860"/>
                </a:lnTo>
                <a:lnTo>
                  <a:pt x="1144270" y="515620"/>
                </a:lnTo>
                <a:lnTo>
                  <a:pt x="1134109" y="500379"/>
                </a:lnTo>
                <a:lnTo>
                  <a:pt x="1098550" y="457200"/>
                </a:lnTo>
                <a:lnTo>
                  <a:pt x="1069340" y="431800"/>
                </a:lnTo>
                <a:lnTo>
                  <a:pt x="1054100" y="420370"/>
                </a:lnTo>
                <a:lnTo>
                  <a:pt x="1038859" y="408939"/>
                </a:lnTo>
                <a:lnTo>
                  <a:pt x="1005840" y="388620"/>
                </a:lnTo>
                <a:lnTo>
                  <a:pt x="970280" y="372110"/>
                </a:lnTo>
                <a:lnTo>
                  <a:pt x="932180" y="358139"/>
                </a:lnTo>
                <a:lnTo>
                  <a:pt x="913130" y="351789"/>
                </a:lnTo>
                <a:lnTo>
                  <a:pt x="873759" y="342900"/>
                </a:lnTo>
                <a:lnTo>
                  <a:pt x="833119" y="337820"/>
                </a:lnTo>
                <a:lnTo>
                  <a:pt x="812800" y="336550"/>
                </a:lnTo>
                <a:lnTo>
                  <a:pt x="792480" y="336550"/>
                </a:lnTo>
                <a:lnTo>
                  <a:pt x="770890" y="336550"/>
                </a:lnTo>
                <a:lnTo>
                  <a:pt x="730250" y="340360"/>
                </a:lnTo>
                <a:lnTo>
                  <a:pt x="690880" y="346710"/>
                </a:lnTo>
                <a:lnTo>
                  <a:pt x="651510" y="358139"/>
                </a:lnTo>
                <a:lnTo>
                  <a:pt x="632460" y="364489"/>
                </a:lnTo>
                <a:lnTo>
                  <a:pt x="614680" y="372110"/>
                </a:lnTo>
                <a:lnTo>
                  <a:pt x="595630" y="379729"/>
                </a:lnTo>
                <a:lnTo>
                  <a:pt x="577850" y="388620"/>
                </a:lnTo>
                <a:lnTo>
                  <a:pt x="561340" y="398779"/>
                </a:lnTo>
                <a:lnTo>
                  <a:pt x="544830" y="408939"/>
                </a:lnTo>
                <a:lnTo>
                  <a:pt x="529590" y="420370"/>
                </a:lnTo>
                <a:lnTo>
                  <a:pt x="514350" y="431800"/>
                </a:lnTo>
                <a:lnTo>
                  <a:pt x="485140" y="457200"/>
                </a:lnTo>
                <a:lnTo>
                  <a:pt x="449580" y="500379"/>
                </a:lnTo>
                <a:lnTo>
                  <a:pt x="439419" y="515620"/>
                </a:lnTo>
                <a:lnTo>
                  <a:pt x="429260" y="530860"/>
                </a:lnTo>
                <a:lnTo>
                  <a:pt x="421640" y="547370"/>
                </a:lnTo>
                <a:lnTo>
                  <a:pt x="414019" y="563879"/>
                </a:lnTo>
                <a:lnTo>
                  <a:pt x="406400" y="580389"/>
                </a:lnTo>
                <a:lnTo>
                  <a:pt x="401319" y="596900"/>
                </a:lnTo>
                <a:lnTo>
                  <a:pt x="396240" y="614679"/>
                </a:lnTo>
                <a:lnTo>
                  <a:pt x="392430" y="631189"/>
                </a:lnTo>
                <a:lnTo>
                  <a:pt x="391160" y="648970"/>
                </a:lnTo>
                <a:lnTo>
                  <a:pt x="388619" y="666750"/>
                </a:lnTo>
                <a:lnTo>
                  <a:pt x="388619" y="684529"/>
                </a:lnTo>
                <a:lnTo>
                  <a:pt x="0" y="684529"/>
                </a:lnTo>
                <a:lnTo>
                  <a:pt x="3810" y="615950"/>
                </a:lnTo>
                <a:lnTo>
                  <a:pt x="16510" y="547370"/>
                </a:lnTo>
                <a:lnTo>
                  <a:pt x="36830" y="480060"/>
                </a:lnTo>
                <a:lnTo>
                  <a:pt x="63500" y="415289"/>
                </a:lnTo>
                <a:lnTo>
                  <a:pt x="99060" y="353060"/>
                </a:lnTo>
                <a:lnTo>
                  <a:pt x="142240" y="293370"/>
                </a:lnTo>
                <a:lnTo>
                  <a:pt x="190500" y="238760"/>
                </a:lnTo>
                <a:lnTo>
                  <a:pt x="246380" y="189229"/>
                </a:lnTo>
                <a:lnTo>
                  <a:pt x="307340" y="143510"/>
                </a:lnTo>
                <a:lnTo>
                  <a:pt x="373380" y="104139"/>
                </a:lnTo>
                <a:lnTo>
                  <a:pt x="407669" y="86360"/>
                </a:lnTo>
                <a:lnTo>
                  <a:pt x="443230" y="69850"/>
                </a:lnTo>
                <a:lnTo>
                  <a:pt x="480060" y="55879"/>
                </a:lnTo>
                <a:lnTo>
                  <a:pt x="516890" y="43179"/>
                </a:lnTo>
                <a:lnTo>
                  <a:pt x="554990" y="31750"/>
                </a:lnTo>
                <a:lnTo>
                  <a:pt x="593090" y="22860"/>
                </a:lnTo>
                <a:lnTo>
                  <a:pt x="632460" y="13970"/>
                </a:lnTo>
                <a:lnTo>
                  <a:pt x="671830" y="8889"/>
                </a:lnTo>
                <a:lnTo>
                  <a:pt x="711200" y="3810"/>
                </a:lnTo>
                <a:lnTo>
                  <a:pt x="751840" y="1270"/>
                </a:lnTo>
                <a:lnTo>
                  <a:pt x="792480" y="0"/>
                </a:lnTo>
                <a:lnTo>
                  <a:pt x="831850" y="1270"/>
                </a:lnTo>
                <a:lnTo>
                  <a:pt x="872490" y="3810"/>
                </a:lnTo>
                <a:lnTo>
                  <a:pt x="911859" y="8889"/>
                </a:lnTo>
                <a:lnTo>
                  <a:pt x="951230" y="13970"/>
                </a:lnTo>
                <a:lnTo>
                  <a:pt x="990600" y="22860"/>
                </a:lnTo>
                <a:lnTo>
                  <a:pt x="1028700" y="31750"/>
                </a:lnTo>
                <a:lnTo>
                  <a:pt x="1066800" y="43179"/>
                </a:lnTo>
                <a:lnTo>
                  <a:pt x="1104900" y="55879"/>
                </a:lnTo>
                <a:lnTo>
                  <a:pt x="1140459" y="69850"/>
                </a:lnTo>
                <a:lnTo>
                  <a:pt x="1176020" y="86360"/>
                </a:lnTo>
                <a:lnTo>
                  <a:pt x="1211580" y="104139"/>
                </a:lnTo>
                <a:lnTo>
                  <a:pt x="1244600" y="123189"/>
                </a:lnTo>
                <a:lnTo>
                  <a:pt x="1308100" y="165100"/>
                </a:lnTo>
                <a:lnTo>
                  <a:pt x="1366520" y="213360"/>
                </a:lnTo>
                <a:lnTo>
                  <a:pt x="1418590" y="265429"/>
                </a:lnTo>
                <a:lnTo>
                  <a:pt x="1464309" y="322579"/>
                </a:lnTo>
                <a:lnTo>
                  <a:pt x="1502409" y="383539"/>
                </a:lnTo>
                <a:lnTo>
                  <a:pt x="1534159" y="447039"/>
                </a:lnTo>
                <a:lnTo>
                  <a:pt x="1558290" y="513079"/>
                </a:lnTo>
                <a:lnTo>
                  <a:pt x="1574800" y="580389"/>
                </a:lnTo>
                <a:lnTo>
                  <a:pt x="1582420" y="650239"/>
                </a:lnTo>
                <a:lnTo>
                  <a:pt x="1583690" y="684529"/>
                </a:lnTo>
                <a:lnTo>
                  <a:pt x="1781809" y="684529"/>
                </a:lnTo>
                <a:lnTo>
                  <a:pt x="1389380" y="1023620"/>
                </a:lnTo>
                <a:lnTo>
                  <a:pt x="996950" y="684529"/>
                </a:lnTo>
                <a:lnTo>
                  <a:pt x="1195070" y="684529"/>
                </a:lnTo>
                <a:close/>
              </a:path>
              <a:path w="1781810" h="1023619"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231389" y="1368390"/>
            <a:ext cx="2016760" cy="935990"/>
          </a:xfrm>
          <a:custGeom>
            <a:avLst/>
            <a:gdLst/>
            <a:ahLst/>
            <a:cxnLst/>
            <a:rect l="l" t="t" r="r" b="b"/>
            <a:pathLst>
              <a:path w="2016760" h="935989">
                <a:moveTo>
                  <a:pt x="2016760" y="0"/>
                </a:moveTo>
                <a:lnTo>
                  <a:pt x="0" y="0"/>
                </a:lnTo>
                <a:lnTo>
                  <a:pt x="0" y="935989"/>
                </a:lnTo>
                <a:lnTo>
                  <a:pt x="1008380" y="935989"/>
                </a:lnTo>
                <a:lnTo>
                  <a:pt x="2016760" y="935989"/>
                </a:lnTo>
                <a:lnTo>
                  <a:pt x="201676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175760" y="3385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570" y="3167980"/>
            <a:ext cx="2315210" cy="3384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/45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385300" y="7389135"/>
            <a:ext cx="698500" cy="20518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/45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8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0" y="600"/>
            <a:ext cx="10079990" cy="1079500"/>
          </a:xfrm>
          <a:custGeom>
            <a:avLst/>
            <a:gdLst/>
            <a:ahLst/>
            <a:cxnLst/>
            <a:rect l="l" t="t" r="r" b="b"/>
            <a:pathLst>
              <a:path w="10079990" h="1079500">
                <a:moveTo>
                  <a:pt x="5040630" y="1079500"/>
                </a:moveTo>
                <a:lnTo>
                  <a:pt x="0" y="1079500"/>
                </a:lnTo>
                <a:lnTo>
                  <a:pt x="0" y="0"/>
                </a:lnTo>
                <a:lnTo>
                  <a:pt x="10079990" y="0"/>
                </a:lnTo>
                <a:lnTo>
                  <a:pt x="10079990" y="1079500"/>
                </a:lnTo>
                <a:lnTo>
                  <a:pt x="5040630" y="107950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270849"/>
            <a:ext cx="566420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239" y="2245960"/>
            <a:ext cx="4639945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/</a:t>
            </a:r>
            <a:r>
              <a:rPr dirty="0" smtClean="0"/>
              <a:t>4</a:t>
            </a:r>
            <a:r>
              <a:rPr lang="fr-FR" dirty="0" smtClean="0"/>
              <a:t>3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10" Type="http://schemas.openxmlformats.org/officeDocument/2006/relationships/image" Target="../media/image59.png"/><Relationship Id="rId4" Type="http://schemas.openxmlformats.org/officeDocument/2006/relationships/image" Target="../media/image53.jp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930" y="3500720"/>
            <a:ext cx="71856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Arial"/>
                <a:cs typeface="Arial"/>
              </a:rPr>
              <a:t>Habilitation</a:t>
            </a:r>
            <a:r>
              <a:rPr sz="5400" b="1" spc="-95" dirty="0">
                <a:latin typeface="Arial"/>
                <a:cs typeface="Arial"/>
              </a:rPr>
              <a:t> </a:t>
            </a:r>
            <a:r>
              <a:rPr sz="5400" b="1" spc="-5" dirty="0">
                <a:latin typeface="Arial"/>
                <a:cs typeface="Arial"/>
              </a:rPr>
              <a:t>électrique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279" y="229199"/>
            <a:ext cx="454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Accident </a:t>
            </a:r>
            <a:r>
              <a:rPr sz="3600" dirty="0"/>
              <a:t>sur</a:t>
            </a:r>
            <a:r>
              <a:rPr sz="3600" spc="-65" dirty="0"/>
              <a:t> </a:t>
            </a:r>
            <a:r>
              <a:rPr sz="3600" spc="-5" dirty="0"/>
              <a:t>caténaire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" y="1368390"/>
            <a:ext cx="8639810" cy="5400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991" y="1330291"/>
            <a:ext cx="8716010" cy="5980430"/>
            <a:chOff x="681991" y="1330291"/>
            <a:chExt cx="8716010" cy="5980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090" y="1368390"/>
              <a:ext cx="8639810" cy="59042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1039" y="1349340"/>
              <a:ext cx="8677910" cy="5942330"/>
            </a:xfrm>
            <a:custGeom>
              <a:avLst/>
              <a:gdLst/>
              <a:ahLst/>
              <a:cxnLst/>
              <a:rect l="l" t="t" r="r" b="b"/>
              <a:pathLst>
                <a:path w="8677910" h="5942330">
                  <a:moveTo>
                    <a:pt x="0" y="0"/>
                  </a:moveTo>
                  <a:lnTo>
                    <a:pt x="8677910" y="0"/>
                  </a:lnTo>
                  <a:lnTo>
                    <a:pt x="8677910" y="5942330"/>
                  </a:lnTo>
                  <a:lnTo>
                    <a:pt x="0" y="594233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8250" y="229199"/>
            <a:ext cx="477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Accident </a:t>
            </a:r>
            <a:r>
              <a:rPr sz="3600" dirty="0"/>
              <a:t>de </a:t>
            </a:r>
            <a:r>
              <a:rPr sz="3600" spc="-5" dirty="0"/>
              <a:t>mesure</a:t>
            </a:r>
            <a:r>
              <a:rPr sz="3600" spc="-95" dirty="0"/>
              <a:t> </a:t>
            </a:r>
            <a:r>
              <a:rPr sz="3600" dirty="0"/>
              <a:t>BT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67191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11</a:t>
            </a:fld>
            <a:endParaRPr lang="fr-F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0281" y="1330291"/>
            <a:ext cx="8139430" cy="5548630"/>
            <a:chOff x="970281" y="1330291"/>
            <a:chExt cx="8139430" cy="5548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80" y="1368390"/>
              <a:ext cx="8064500" cy="5472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9330" y="1349340"/>
              <a:ext cx="8101330" cy="5510530"/>
            </a:xfrm>
            <a:custGeom>
              <a:avLst/>
              <a:gdLst/>
              <a:ahLst/>
              <a:cxnLst/>
              <a:rect l="l" t="t" r="r" b="b"/>
              <a:pathLst>
                <a:path w="8101330" h="5510530">
                  <a:moveTo>
                    <a:pt x="0" y="0"/>
                  </a:moveTo>
                  <a:lnTo>
                    <a:pt x="8101330" y="0"/>
                  </a:lnTo>
                  <a:lnTo>
                    <a:pt x="8101330" y="5510530"/>
                  </a:lnTo>
                  <a:lnTo>
                    <a:pt x="0" y="551053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0" y="229199"/>
            <a:ext cx="394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Essai d'écran</a:t>
            </a:r>
            <a:r>
              <a:rPr sz="3600" spc="-60" dirty="0"/>
              <a:t> </a:t>
            </a:r>
            <a:r>
              <a:rPr sz="3600" spc="-5" dirty="0"/>
              <a:t>facial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67191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801" y="1186781"/>
            <a:ext cx="4683760" cy="6123940"/>
            <a:chOff x="177801" y="1186781"/>
            <a:chExt cx="4683760" cy="6123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900" y="1224880"/>
              <a:ext cx="4607560" cy="60477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6850" y="1205830"/>
              <a:ext cx="4645660" cy="6085840"/>
            </a:xfrm>
            <a:custGeom>
              <a:avLst/>
              <a:gdLst/>
              <a:ahLst/>
              <a:cxnLst/>
              <a:rect l="l" t="t" r="r" b="b"/>
              <a:pathLst>
                <a:path w="4645660" h="6085840">
                  <a:moveTo>
                    <a:pt x="0" y="0"/>
                  </a:moveTo>
                  <a:lnTo>
                    <a:pt x="4645660" y="0"/>
                  </a:lnTo>
                  <a:lnTo>
                    <a:pt x="4645660" y="6085840"/>
                  </a:lnTo>
                  <a:lnTo>
                    <a:pt x="0" y="608584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7500" y="229199"/>
            <a:ext cx="394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Essai d'écran</a:t>
            </a:r>
            <a:r>
              <a:rPr sz="3600" spc="-60" dirty="0"/>
              <a:t> </a:t>
            </a:r>
            <a:r>
              <a:rPr sz="3600" spc="-5" dirty="0"/>
              <a:t>facial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5289551" y="1186781"/>
            <a:ext cx="4685030" cy="6123940"/>
            <a:chOff x="5289551" y="1186781"/>
            <a:chExt cx="4685030" cy="61239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7649" y="1224880"/>
              <a:ext cx="4607559" cy="60477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08599" y="1205830"/>
              <a:ext cx="4646930" cy="6085840"/>
            </a:xfrm>
            <a:custGeom>
              <a:avLst/>
              <a:gdLst/>
              <a:ahLst/>
              <a:cxnLst/>
              <a:rect l="l" t="t" r="r" b="b"/>
              <a:pathLst>
                <a:path w="4646930" h="6085840">
                  <a:moveTo>
                    <a:pt x="0" y="0"/>
                  </a:moveTo>
                  <a:lnTo>
                    <a:pt x="4646930" y="0"/>
                  </a:lnTo>
                  <a:lnTo>
                    <a:pt x="4646930" y="6085840"/>
                  </a:lnTo>
                  <a:lnTo>
                    <a:pt x="0" y="6085840"/>
                  </a:lnTo>
                  <a:lnTo>
                    <a:pt x="0" y="0"/>
                  </a:lnTo>
                  <a:close/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591675" y="7367191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729" y="1872580"/>
            <a:ext cx="6840220" cy="46253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0379" y="229199"/>
            <a:ext cx="370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Brûlures </a:t>
            </a:r>
            <a:r>
              <a:rPr sz="3600" dirty="0"/>
              <a:t>à la</a:t>
            </a:r>
            <a:r>
              <a:rPr sz="3600" spc="-105" dirty="0"/>
              <a:t> </a:t>
            </a:r>
            <a:r>
              <a:rPr sz="3600" dirty="0"/>
              <a:t>main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48825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379" y="1872580"/>
            <a:ext cx="6852920" cy="46253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0379" y="229199"/>
            <a:ext cx="370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Brûlures </a:t>
            </a:r>
            <a:r>
              <a:rPr sz="3600" dirty="0"/>
              <a:t>à la</a:t>
            </a:r>
            <a:r>
              <a:rPr sz="3600" spc="-105" dirty="0"/>
              <a:t> </a:t>
            </a:r>
            <a:r>
              <a:rPr sz="3600" dirty="0"/>
              <a:t>main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939" y="229199"/>
            <a:ext cx="6938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Les dangers </a:t>
            </a:r>
            <a:r>
              <a:rPr sz="3600" dirty="0"/>
              <a:t>du </a:t>
            </a:r>
            <a:r>
              <a:rPr sz="3600" spc="-5" dirty="0"/>
              <a:t>courant</a:t>
            </a:r>
            <a:r>
              <a:rPr sz="3600" spc="-45" dirty="0"/>
              <a:t> </a:t>
            </a:r>
            <a:r>
              <a:rPr sz="3600" spc="-5" dirty="0"/>
              <a:t>électrique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Arial"/>
                <a:cs typeface="Arial"/>
              </a:rPr>
              <a:t>●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2345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Arial"/>
                <a:cs typeface="Arial"/>
              </a:rPr>
              <a:t>Avec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contact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92794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46769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3850">
              <a:lnSpc>
                <a:spcPct val="126499"/>
              </a:lnSpc>
              <a:spcBef>
                <a:spcPts val="100"/>
              </a:spcBef>
            </a:pPr>
            <a:r>
              <a:rPr sz="3150" spc="-7" baseline="13227" dirty="0"/>
              <a:t>– </a:t>
            </a:r>
            <a:r>
              <a:rPr sz="2800" spc="-5" dirty="0"/>
              <a:t>Électrisation </a:t>
            </a:r>
            <a:r>
              <a:rPr sz="2800" dirty="0"/>
              <a:t>/ </a:t>
            </a:r>
            <a:r>
              <a:rPr sz="2800" spc="-5" dirty="0"/>
              <a:t>Électrocution  Brûlure</a:t>
            </a:r>
            <a:endParaRPr sz="2800"/>
          </a:p>
          <a:p>
            <a:pPr marL="336550">
              <a:lnSpc>
                <a:spcPct val="100000"/>
              </a:lnSpc>
              <a:spcBef>
                <a:spcPts val="900"/>
              </a:spcBef>
            </a:pPr>
            <a:r>
              <a:rPr spc="-5" dirty="0"/>
              <a:t>Perte d'équilibre,</a:t>
            </a:r>
            <a:r>
              <a:rPr spc="-10" dirty="0"/>
              <a:t> </a:t>
            </a:r>
            <a:r>
              <a:rPr spc="-5" dirty="0"/>
              <a:t>chute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9440" y="410143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Arial"/>
                <a:cs typeface="Arial"/>
              </a:rPr>
              <a:t>●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3975699"/>
            <a:ext cx="5191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Sans contact (arc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électrique)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839" y="4502749"/>
            <a:ext cx="6805930" cy="11049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61950" indent="-323850">
              <a:lnSpc>
                <a:spcPct val="100000"/>
              </a:lnSpc>
              <a:spcBef>
                <a:spcPts val="990"/>
              </a:spcBef>
              <a:buSzPct val="75000"/>
              <a:buChar char="–"/>
              <a:tabLst>
                <a:tab pos="361950" algn="l"/>
              </a:tabLst>
            </a:pPr>
            <a:r>
              <a:rPr sz="2800" spc="-5" dirty="0">
                <a:latin typeface="Arial"/>
                <a:cs typeface="Arial"/>
              </a:rPr>
              <a:t>Brûlures par arc, projections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matières</a:t>
            </a:r>
            <a:endParaRPr sz="2800">
              <a:latin typeface="Arial"/>
              <a:cs typeface="Arial"/>
            </a:endParaRPr>
          </a:p>
          <a:p>
            <a:pPr marL="361950" indent="-323850">
              <a:lnSpc>
                <a:spcPct val="100000"/>
              </a:lnSpc>
              <a:spcBef>
                <a:spcPts val="890"/>
              </a:spcBef>
              <a:buSzPct val="75000"/>
              <a:buChar char="–"/>
              <a:tabLst>
                <a:tab pos="361950" algn="l"/>
              </a:tabLst>
            </a:pPr>
            <a:r>
              <a:rPr sz="2800" spc="-5" dirty="0">
                <a:latin typeface="Arial"/>
                <a:cs typeface="Arial"/>
              </a:rPr>
              <a:t>UV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2609" y="1872580"/>
            <a:ext cx="1268730" cy="126872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120" y="229199"/>
            <a:ext cx="557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Effets </a:t>
            </a:r>
            <a:r>
              <a:rPr sz="3600" dirty="0"/>
              <a:t>du courant</a:t>
            </a:r>
            <a:r>
              <a:rPr sz="3600" spc="-70" dirty="0"/>
              <a:t> </a:t>
            </a:r>
            <a:r>
              <a:rPr sz="3600" spc="-5" dirty="0"/>
              <a:t>électrique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389" y="1152490"/>
            <a:ext cx="9935210" cy="6123940"/>
            <a:chOff x="72389" y="1152490"/>
            <a:chExt cx="9935210" cy="6123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9" y="1152490"/>
              <a:ext cx="9935210" cy="61239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51520" y="6336630"/>
              <a:ext cx="1656080" cy="601980"/>
            </a:xfrm>
            <a:custGeom>
              <a:avLst/>
              <a:gdLst/>
              <a:ahLst/>
              <a:cxnLst/>
              <a:rect l="l" t="t" r="r" b="b"/>
              <a:pathLst>
                <a:path w="1656079" h="601979">
                  <a:moveTo>
                    <a:pt x="1656079" y="0"/>
                  </a:moveTo>
                  <a:lnTo>
                    <a:pt x="0" y="0"/>
                  </a:lnTo>
                  <a:lnTo>
                    <a:pt x="0" y="601980"/>
                  </a:lnTo>
                  <a:lnTo>
                    <a:pt x="828039" y="601980"/>
                  </a:lnTo>
                  <a:lnTo>
                    <a:pt x="1656079" y="601980"/>
                  </a:lnTo>
                  <a:lnTo>
                    <a:pt x="1656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77580" y="6348060"/>
            <a:ext cx="1205230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22250" marR="5080" indent="-20955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Intensité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du  courant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17</a:t>
            </a:fld>
            <a:endParaRPr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5563" y="1087410"/>
            <a:ext cx="2263775" cy="65087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50000">
                <a:srgbClr val="002F76"/>
              </a:gs>
              <a:gs pos="100000">
                <a:srgbClr val="0066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800" b="1" dirty="0">
                <a:solidFill>
                  <a:schemeClr val="bg1"/>
                </a:solidFill>
              </a:rPr>
              <a:t>Norme CEI 479 - 1</a:t>
            </a:r>
          </a:p>
          <a:p>
            <a:r>
              <a:rPr lang="fr-FR" altLang="en-US" sz="1800" b="1" dirty="0">
                <a:solidFill>
                  <a:schemeClr val="bg1"/>
                </a:solidFill>
              </a:rPr>
              <a:t>courant 15 à 100Hz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229199"/>
            <a:ext cx="589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Contacts </a:t>
            </a:r>
            <a:r>
              <a:rPr sz="3600" dirty="0">
                <a:solidFill>
                  <a:srgbClr val="7F7F7F"/>
                </a:solidFill>
              </a:rPr>
              <a:t>directs </a:t>
            </a:r>
            <a:r>
              <a:rPr sz="3600" dirty="0"/>
              <a:t>/ </a:t>
            </a:r>
            <a:r>
              <a:rPr sz="3600" spc="-5" dirty="0">
                <a:solidFill>
                  <a:srgbClr val="FF0000"/>
                </a:solidFill>
              </a:rPr>
              <a:t>indirects</a:t>
            </a:r>
            <a:r>
              <a:rPr sz="3600" spc="-65" dirty="0">
                <a:solidFill>
                  <a:srgbClr val="FF0000"/>
                </a:solidFill>
              </a:rPr>
              <a:t> </a:t>
            </a:r>
            <a:r>
              <a:rPr sz="3600" spc="-10" dirty="0"/>
              <a:t>...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09" y="1440780"/>
            <a:ext cx="9504680" cy="5831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598025" y="7372236"/>
            <a:ext cx="4699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ChangeArrowheads="1"/>
          </p:cNvSpPr>
          <p:nvPr/>
        </p:nvSpPr>
        <p:spPr bwMode="auto">
          <a:xfrm>
            <a:off x="306366" y="3529330"/>
            <a:ext cx="5840201" cy="3487314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206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4" y="672253"/>
            <a:ext cx="6832825" cy="275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-19789" y="18697"/>
            <a:ext cx="8316700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2206" b="1" u="sng">
                <a:solidFill>
                  <a:srgbClr val="0066FF"/>
                </a:solidFill>
              </a:rPr>
              <a:t>Principe de la protection différentielle</a:t>
            </a:r>
            <a:r>
              <a:rPr lang="fr-FR" altLang="en-US" sz="2206" b="1">
                <a:solidFill>
                  <a:srgbClr val="0066FF"/>
                </a:solidFill>
              </a:rPr>
              <a:t> (Régime de neutre TT)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961706" y="927289"/>
            <a:ext cx="2517035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fr-FR" altLang="en-US" sz="2206" b="1">
                <a:solidFill>
                  <a:srgbClr val="0066FF"/>
                </a:solidFill>
              </a:rPr>
              <a:t> </a:t>
            </a:r>
            <a:r>
              <a:rPr lang="fr-FR" altLang="en-US" sz="2206" b="1" i="1" u="sng">
                <a:solidFill>
                  <a:srgbClr val="0066FF"/>
                </a:solidFill>
              </a:rPr>
              <a:t>Contact indirect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057284" y="1513267"/>
            <a:ext cx="2558714" cy="10087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985" b="1">
                <a:solidFill>
                  <a:schemeClr val="bg1"/>
                </a:solidFill>
              </a:rPr>
              <a:t>Détection du défaut</a:t>
            </a:r>
            <a:br>
              <a:rPr lang="fr-FR" altLang="en-US" sz="1985" b="1">
                <a:solidFill>
                  <a:schemeClr val="bg1"/>
                </a:solidFill>
              </a:rPr>
            </a:br>
            <a:r>
              <a:rPr lang="fr-FR" altLang="en-US" sz="1985" b="1">
                <a:solidFill>
                  <a:schemeClr val="bg1"/>
                </a:solidFill>
              </a:rPr>
              <a:t>d ’isolement</a:t>
            </a:r>
            <a:br>
              <a:rPr lang="fr-FR" altLang="en-US" sz="1985" b="1">
                <a:solidFill>
                  <a:schemeClr val="bg1"/>
                </a:solidFill>
              </a:rPr>
            </a:br>
            <a:r>
              <a:rPr lang="fr-FR" altLang="en-US" sz="1985" b="1">
                <a:solidFill>
                  <a:schemeClr val="bg1"/>
                </a:solidFill>
              </a:rPr>
              <a:t>I</a:t>
            </a:r>
            <a:r>
              <a:rPr lang="fr-FR" altLang="en-US" sz="1985" b="1" baseline="-25000">
                <a:solidFill>
                  <a:schemeClr val="bg1"/>
                </a:solidFill>
              </a:rPr>
              <a:t>d</a:t>
            </a:r>
            <a:r>
              <a:rPr lang="fr-FR" altLang="en-US" sz="1985" b="1">
                <a:solidFill>
                  <a:schemeClr val="bg1"/>
                </a:solidFill>
              </a:rPr>
              <a:t> &gt; 500 mA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552493" y="3528945"/>
            <a:ext cx="1994457" cy="111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2206"/>
              <a:t>Si I</a:t>
            </a:r>
            <a:r>
              <a:rPr lang="fr-FR" altLang="en-US" sz="2206" baseline="-25000"/>
              <a:t>d</a:t>
            </a:r>
            <a:r>
              <a:rPr lang="fr-FR" altLang="en-US" sz="2206"/>
              <a:t> &lt; 500 mA</a:t>
            </a:r>
          </a:p>
          <a:p>
            <a:r>
              <a:rPr lang="fr-FR" altLang="en-US" sz="2206"/>
              <a:t>il faut que </a:t>
            </a:r>
            <a:br>
              <a:rPr lang="fr-FR" altLang="en-US" sz="2206"/>
            </a:br>
            <a:r>
              <a:rPr lang="fr-FR" altLang="en-US" sz="2206"/>
              <a:t>V</a:t>
            </a:r>
            <a:r>
              <a:rPr lang="fr-FR" altLang="en-US" sz="2206" baseline="-25000"/>
              <a:t>toucher</a:t>
            </a:r>
            <a:r>
              <a:rPr lang="fr-FR" altLang="en-US" sz="2206"/>
              <a:t> &lt; 50V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718417" y="5629737"/>
            <a:ext cx="2746265" cy="111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2206"/>
              <a:t>Bonne prise de terre</a:t>
            </a:r>
          </a:p>
          <a:p>
            <a:r>
              <a:rPr lang="fr-FR" altLang="en-US" sz="2206"/>
              <a:t>Z</a:t>
            </a:r>
            <a:r>
              <a:rPr lang="fr-FR" altLang="en-US" sz="2206" baseline="-25000"/>
              <a:t>terre</a:t>
            </a:r>
            <a:r>
              <a:rPr lang="fr-FR" altLang="en-US" sz="2206"/>
              <a:t> &lt; R</a:t>
            </a:r>
            <a:r>
              <a:rPr lang="fr-FR" altLang="en-US" sz="2206" baseline="-25000"/>
              <a:t>max</a:t>
            </a:r>
          </a:p>
          <a:p>
            <a:r>
              <a:rPr lang="fr-FR" altLang="en-US" sz="2206"/>
              <a:t>(V</a:t>
            </a:r>
            <a:r>
              <a:rPr lang="fr-FR" altLang="en-US" sz="2206" baseline="-25000"/>
              <a:t>toucher</a:t>
            </a:r>
            <a:r>
              <a:rPr lang="fr-FR" altLang="en-US" sz="2206"/>
              <a:t> = Z</a:t>
            </a:r>
            <a:r>
              <a:rPr lang="fr-FR" altLang="en-US" sz="2206" baseline="-25000"/>
              <a:t>terre</a:t>
            </a:r>
            <a:r>
              <a:rPr lang="fr-FR" altLang="en-US" sz="2206"/>
              <a:t> I</a:t>
            </a:r>
            <a:r>
              <a:rPr lang="fr-FR" altLang="en-US" sz="2206" baseline="-25000"/>
              <a:t>d</a:t>
            </a:r>
            <a:r>
              <a:rPr lang="fr-FR" altLang="en-US" sz="2206"/>
              <a:t>)</a:t>
            </a:r>
          </a:p>
        </p:txBody>
      </p:sp>
      <p:pic>
        <p:nvPicPr>
          <p:cNvPr id="184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1" y="3529330"/>
            <a:ext cx="5570599" cy="292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AutoShape 13"/>
          <p:cNvSpPr>
            <a:spLocks noChangeArrowheads="1"/>
          </p:cNvSpPr>
          <p:nvPr/>
        </p:nvSpPr>
        <p:spPr bwMode="auto">
          <a:xfrm>
            <a:off x="7142692" y="4705773"/>
            <a:ext cx="336127" cy="756285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00398F"/>
              </a:gs>
              <a:gs pos="50000">
                <a:srgbClr val="0066FF"/>
              </a:gs>
              <a:gs pos="100000">
                <a:srgbClr val="00398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64"/>
          </a:p>
        </p:txBody>
      </p:sp>
      <p:sp>
        <p:nvSpPr>
          <p:cNvPr id="18443" name="AutoShape 14"/>
          <p:cNvSpPr>
            <a:spLocks noChangeArrowheads="1"/>
          </p:cNvSpPr>
          <p:nvPr/>
        </p:nvSpPr>
        <p:spPr bwMode="auto">
          <a:xfrm>
            <a:off x="7983008" y="5041900"/>
            <a:ext cx="1848697" cy="336127"/>
          </a:xfrm>
          <a:prstGeom prst="wedgeRectCallout">
            <a:avLst>
              <a:gd name="adj1" fmla="val -45551"/>
              <a:gd name="adj2" fmla="val -183856"/>
            </a:avLst>
          </a:prstGeom>
          <a:gradFill rotWithShape="0">
            <a:gsLst>
              <a:gs pos="0">
                <a:srgbClr val="00398F"/>
              </a:gs>
              <a:gs pos="50000">
                <a:srgbClr val="0066FF"/>
              </a:gs>
              <a:gs pos="100000">
                <a:srgbClr val="00398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2206">
                <a:solidFill>
                  <a:schemeClr val="bg1"/>
                </a:solidFill>
              </a:rPr>
              <a:t>Z</a:t>
            </a:r>
            <a:r>
              <a:rPr lang="fr-FR" altLang="en-US" sz="2206" baseline="-25000">
                <a:solidFill>
                  <a:schemeClr val="bg1"/>
                </a:solidFill>
              </a:rPr>
              <a:t>corps</a:t>
            </a:r>
            <a:r>
              <a:rPr lang="fr-FR" altLang="en-US" sz="2206">
                <a:solidFill>
                  <a:schemeClr val="bg1"/>
                </a:solidFill>
              </a:rPr>
              <a:t>*25 mA</a:t>
            </a:r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3753230" y="6573528"/>
            <a:ext cx="1805301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985"/>
              <a:t>Z</a:t>
            </a:r>
            <a:r>
              <a:rPr lang="fr-FR" altLang="en-US" sz="1985" baseline="-25000"/>
              <a:t>corps</a:t>
            </a:r>
            <a:r>
              <a:rPr lang="fr-FR" altLang="en-US" sz="1985"/>
              <a:t> = 2000</a:t>
            </a:r>
            <a:r>
              <a:rPr lang="fr-FR" altLang="en-US" sz="1985">
                <a:latin typeface="Symbol" panose="05050102010706020507" pitchFamily="18" charset="2"/>
              </a:rPr>
              <a:t>W</a:t>
            </a:r>
            <a:endParaRPr lang="fr-FR" altLang="en-US" sz="1985"/>
          </a:p>
        </p:txBody>
      </p:sp>
    </p:spTree>
    <p:extLst>
      <p:ext uri="{BB962C8B-B14F-4D97-AF65-F5344CB8AC3E}">
        <p14:creationId xmlns:p14="http://schemas.microsoft.com/office/powerpoint/2010/main" val="36394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559" y="358327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450" y="229199"/>
            <a:ext cx="5893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Contacts </a:t>
            </a:r>
            <a:r>
              <a:rPr sz="3600" dirty="0">
                <a:solidFill>
                  <a:srgbClr val="FF0000"/>
                </a:solidFill>
              </a:rPr>
              <a:t>directs </a:t>
            </a:r>
            <a:r>
              <a:rPr sz="3600" dirty="0"/>
              <a:t>/ </a:t>
            </a:r>
            <a:r>
              <a:rPr sz="3600" spc="-5" dirty="0">
                <a:solidFill>
                  <a:srgbClr val="7F7F7F"/>
                </a:solidFill>
              </a:rPr>
              <a:t>indirects</a:t>
            </a:r>
            <a:r>
              <a:rPr sz="3600" spc="-65" dirty="0">
                <a:solidFill>
                  <a:srgbClr val="7F7F7F"/>
                </a:solidFill>
              </a:rPr>
              <a:t> </a:t>
            </a:r>
            <a:r>
              <a:rPr sz="3600" spc="-10" dirty="0"/>
              <a:t>...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7020" y="1422367"/>
            <a:ext cx="9575800" cy="5634355"/>
            <a:chOff x="287020" y="1422367"/>
            <a:chExt cx="9575800" cy="5634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3220" y="1440780"/>
              <a:ext cx="4419600" cy="56159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020" y="1440780"/>
              <a:ext cx="5279390" cy="5615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3400" y="1450940"/>
              <a:ext cx="5894070" cy="2203450"/>
            </a:xfrm>
            <a:custGeom>
              <a:avLst/>
              <a:gdLst/>
              <a:ahLst/>
              <a:cxnLst/>
              <a:rect l="l" t="t" r="r" b="b"/>
              <a:pathLst>
                <a:path w="5894070" h="2203450">
                  <a:moveTo>
                    <a:pt x="1596389" y="306070"/>
                  </a:moveTo>
                  <a:lnTo>
                    <a:pt x="1596389" y="833120"/>
                  </a:lnTo>
                </a:path>
                <a:path w="5894070" h="2203450">
                  <a:moveTo>
                    <a:pt x="0" y="306070"/>
                  </a:moveTo>
                  <a:lnTo>
                    <a:pt x="1596389" y="306070"/>
                  </a:lnTo>
                </a:path>
                <a:path w="5894070" h="2203450">
                  <a:moveTo>
                    <a:pt x="736600" y="306070"/>
                  </a:moveTo>
                  <a:lnTo>
                    <a:pt x="613410" y="95250"/>
                  </a:lnTo>
                </a:path>
                <a:path w="5894070" h="2203450">
                  <a:moveTo>
                    <a:pt x="613410" y="515620"/>
                  </a:moveTo>
                  <a:lnTo>
                    <a:pt x="736600" y="304800"/>
                  </a:lnTo>
                </a:path>
                <a:path w="5894070" h="2203450">
                  <a:moveTo>
                    <a:pt x="1473200" y="1887220"/>
                  </a:moveTo>
                  <a:lnTo>
                    <a:pt x="4051300" y="2098040"/>
                  </a:lnTo>
                </a:path>
                <a:path w="5894070" h="2203450">
                  <a:moveTo>
                    <a:pt x="3008629" y="1993900"/>
                  </a:moveTo>
                  <a:lnTo>
                    <a:pt x="2885440" y="1781810"/>
                  </a:lnTo>
                </a:path>
                <a:path w="5894070" h="2203450">
                  <a:moveTo>
                    <a:pt x="2885440" y="2203450"/>
                  </a:moveTo>
                  <a:lnTo>
                    <a:pt x="3008629" y="1992629"/>
                  </a:lnTo>
                </a:path>
                <a:path w="5894070" h="2203450">
                  <a:moveTo>
                    <a:pt x="4051300" y="2098040"/>
                  </a:moveTo>
                  <a:lnTo>
                    <a:pt x="4051300" y="727710"/>
                  </a:lnTo>
                </a:path>
                <a:path w="5894070" h="2203450">
                  <a:moveTo>
                    <a:pt x="4051300" y="1570989"/>
                  </a:moveTo>
                  <a:lnTo>
                    <a:pt x="3806190" y="1676400"/>
                  </a:lnTo>
                </a:path>
                <a:path w="5894070" h="2203450">
                  <a:moveTo>
                    <a:pt x="4296410" y="1676400"/>
                  </a:moveTo>
                  <a:lnTo>
                    <a:pt x="4051300" y="1570989"/>
                  </a:lnTo>
                </a:path>
                <a:path w="5894070" h="2203450">
                  <a:moveTo>
                    <a:pt x="1595120" y="833120"/>
                  </a:moveTo>
                  <a:lnTo>
                    <a:pt x="1473200" y="1254760"/>
                  </a:lnTo>
                </a:path>
                <a:path w="5894070" h="2203450">
                  <a:moveTo>
                    <a:pt x="1473200" y="1254760"/>
                  </a:moveTo>
                  <a:lnTo>
                    <a:pt x="1473200" y="1887220"/>
                  </a:lnTo>
                </a:path>
                <a:path w="5894070" h="2203450">
                  <a:moveTo>
                    <a:pt x="1473200" y="1570989"/>
                  </a:moveTo>
                  <a:lnTo>
                    <a:pt x="1228089" y="1465579"/>
                  </a:lnTo>
                </a:path>
                <a:path w="5894070" h="2203450">
                  <a:moveTo>
                    <a:pt x="1718310" y="1465579"/>
                  </a:moveTo>
                  <a:lnTo>
                    <a:pt x="1473200" y="1570989"/>
                  </a:lnTo>
                </a:path>
                <a:path w="5894070" h="2203450">
                  <a:moveTo>
                    <a:pt x="0" y="709929"/>
                  </a:moveTo>
                  <a:lnTo>
                    <a:pt x="4051300" y="709929"/>
                  </a:lnTo>
                </a:path>
                <a:path w="5894070" h="2203450">
                  <a:moveTo>
                    <a:pt x="3192779" y="727710"/>
                  </a:moveTo>
                  <a:lnTo>
                    <a:pt x="3315970" y="516889"/>
                  </a:lnTo>
                </a:path>
                <a:path w="5894070" h="2203450">
                  <a:moveTo>
                    <a:pt x="3315970" y="938529"/>
                  </a:moveTo>
                  <a:lnTo>
                    <a:pt x="3192779" y="727710"/>
                  </a:lnTo>
                </a:path>
                <a:path w="5894070" h="2203450">
                  <a:moveTo>
                    <a:pt x="3296920" y="245110"/>
                  </a:moveTo>
                  <a:lnTo>
                    <a:pt x="5875020" y="245110"/>
                  </a:lnTo>
                </a:path>
                <a:path w="5894070" h="2203450">
                  <a:moveTo>
                    <a:pt x="4846320" y="212089"/>
                  </a:moveTo>
                  <a:lnTo>
                    <a:pt x="4723130" y="0"/>
                  </a:lnTo>
                </a:path>
                <a:path w="5894070" h="2203450">
                  <a:moveTo>
                    <a:pt x="4723130" y="421639"/>
                  </a:moveTo>
                  <a:lnTo>
                    <a:pt x="4846320" y="210820"/>
                  </a:lnTo>
                </a:path>
                <a:path w="5894070" h="2203450">
                  <a:moveTo>
                    <a:pt x="5894070" y="182879"/>
                  </a:moveTo>
                  <a:lnTo>
                    <a:pt x="5711190" y="1897379"/>
                  </a:lnTo>
                </a:path>
              </a:pathLst>
            </a:custGeom>
            <a:ln w="5714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7460" y="2672680"/>
              <a:ext cx="204470" cy="3810"/>
            </a:xfrm>
            <a:custGeom>
              <a:avLst/>
              <a:gdLst/>
              <a:ahLst/>
              <a:cxnLst/>
              <a:rect l="l" t="t" r="r" b="b"/>
              <a:pathLst>
                <a:path w="204470" h="3810">
                  <a:moveTo>
                    <a:pt x="-28573" y="1905"/>
                  </a:moveTo>
                  <a:lnTo>
                    <a:pt x="233043" y="1905"/>
                  </a:lnTo>
                </a:path>
              </a:pathLst>
            </a:custGeom>
            <a:ln w="6095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62040" y="2516470"/>
              <a:ext cx="1109980" cy="1355090"/>
            </a:xfrm>
            <a:custGeom>
              <a:avLst/>
              <a:gdLst/>
              <a:ahLst/>
              <a:cxnLst/>
              <a:rect l="l" t="t" r="r" b="b"/>
              <a:pathLst>
                <a:path w="1109979" h="1355089">
                  <a:moveTo>
                    <a:pt x="0" y="0"/>
                  </a:moveTo>
                  <a:lnTo>
                    <a:pt x="186689" y="160020"/>
                  </a:lnTo>
                </a:path>
                <a:path w="1109979" h="1355089">
                  <a:moveTo>
                    <a:pt x="82550" y="796290"/>
                  </a:moveTo>
                  <a:lnTo>
                    <a:pt x="1109980" y="1355090"/>
                  </a:lnTo>
                </a:path>
                <a:path w="1109979" h="1355089">
                  <a:moveTo>
                    <a:pt x="702310" y="1099820"/>
                  </a:moveTo>
                  <a:lnTo>
                    <a:pt x="671830" y="867410"/>
                  </a:lnTo>
                </a:path>
                <a:path w="1109979" h="1355089">
                  <a:moveTo>
                    <a:pt x="635000" y="1278890"/>
                  </a:moveTo>
                  <a:lnTo>
                    <a:pt x="702310" y="1099820"/>
                  </a:lnTo>
                </a:path>
              </a:pathLst>
            </a:custGeom>
            <a:ln w="5714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40729" y="3867750"/>
              <a:ext cx="1572260" cy="2628265"/>
            </a:xfrm>
            <a:custGeom>
              <a:avLst/>
              <a:gdLst/>
              <a:ahLst/>
              <a:cxnLst/>
              <a:rect l="l" t="t" r="r" b="b"/>
              <a:pathLst>
                <a:path w="1572259" h="2628265">
                  <a:moveTo>
                    <a:pt x="1432560" y="0"/>
                  </a:moveTo>
                  <a:lnTo>
                    <a:pt x="1457585" y="40018"/>
                  </a:lnTo>
                  <a:lnTo>
                    <a:pt x="1481886" y="81493"/>
                  </a:lnTo>
                  <a:lnTo>
                    <a:pt x="1504740" y="124278"/>
                  </a:lnTo>
                  <a:lnTo>
                    <a:pt x="1525422" y="168229"/>
                  </a:lnTo>
                  <a:lnTo>
                    <a:pt x="1543208" y="213201"/>
                  </a:lnTo>
                  <a:lnTo>
                    <a:pt x="1557375" y="259049"/>
                  </a:lnTo>
                  <a:lnTo>
                    <a:pt x="1567199" y="305629"/>
                  </a:lnTo>
                  <a:lnTo>
                    <a:pt x="1571955" y="352795"/>
                  </a:lnTo>
                  <a:lnTo>
                    <a:pt x="1570920" y="400404"/>
                  </a:lnTo>
                  <a:lnTo>
                    <a:pt x="1563370" y="448309"/>
                  </a:lnTo>
                  <a:lnTo>
                    <a:pt x="1554666" y="493080"/>
                  </a:lnTo>
                  <a:lnTo>
                    <a:pt x="1548302" y="539313"/>
                  </a:lnTo>
                  <a:lnTo>
                    <a:pt x="1543036" y="586338"/>
                  </a:lnTo>
                  <a:lnTo>
                    <a:pt x="1537624" y="633486"/>
                  </a:lnTo>
                  <a:lnTo>
                    <a:pt x="1530826" y="680084"/>
                  </a:lnTo>
                  <a:lnTo>
                    <a:pt x="1521399" y="725464"/>
                  </a:lnTo>
                  <a:lnTo>
                    <a:pt x="1508100" y="768954"/>
                  </a:lnTo>
                  <a:lnTo>
                    <a:pt x="1489689" y="809884"/>
                  </a:lnTo>
                  <a:lnTo>
                    <a:pt x="1464923" y="847582"/>
                  </a:lnTo>
                  <a:lnTo>
                    <a:pt x="1432560" y="881379"/>
                  </a:lnTo>
                  <a:lnTo>
                    <a:pt x="1392953" y="914523"/>
                  </a:lnTo>
                  <a:lnTo>
                    <a:pt x="1351930" y="946119"/>
                  </a:lnTo>
                  <a:lnTo>
                    <a:pt x="1309596" y="976146"/>
                  </a:lnTo>
                  <a:lnTo>
                    <a:pt x="1266057" y="1004580"/>
                  </a:lnTo>
                  <a:lnTo>
                    <a:pt x="1221422" y="1031398"/>
                  </a:lnTo>
                  <a:lnTo>
                    <a:pt x="1175796" y="1056579"/>
                  </a:lnTo>
                  <a:lnTo>
                    <a:pt x="1129286" y="1080098"/>
                  </a:lnTo>
                  <a:lnTo>
                    <a:pt x="1081999" y="1101933"/>
                  </a:lnTo>
                  <a:lnTo>
                    <a:pt x="1034041" y="1122061"/>
                  </a:lnTo>
                  <a:lnTo>
                    <a:pt x="985520" y="1140459"/>
                  </a:lnTo>
                  <a:lnTo>
                    <a:pt x="937315" y="1159040"/>
                  </a:lnTo>
                  <a:lnTo>
                    <a:pt x="889751" y="1179829"/>
                  </a:lnTo>
                  <a:lnTo>
                    <a:pt x="843239" y="1202982"/>
                  </a:lnTo>
                  <a:lnTo>
                    <a:pt x="798189" y="1228648"/>
                  </a:lnTo>
                  <a:lnTo>
                    <a:pt x="755015" y="1256982"/>
                  </a:lnTo>
                  <a:lnTo>
                    <a:pt x="714126" y="1288135"/>
                  </a:lnTo>
                  <a:lnTo>
                    <a:pt x="675934" y="1322260"/>
                  </a:lnTo>
                  <a:lnTo>
                    <a:pt x="640852" y="1359509"/>
                  </a:lnTo>
                  <a:lnTo>
                    <a:pt x="609290" y="1400035"/>
                  </a:lnTo>
                  <a:lnTo>
                    <a:pt x="581660" y="1443989"/>
                  </a:lnTo>
                  <a:lnTo>
                    <a:pt x="561677" y="1485982"/>
                  </a:lnTo>
                  <a:lnTo>
                    <a:pt x="547380" y="1529994"/>
                  </a:lnTo>
                  <a:lnTo>
                    <a:pt x="538660" y="1575377"/>
                  </a:lnTo>
                  <a:lnTo>
                    <a:pt x="535411" y="1621485"/>
                  </a:lnTo>
                  <a:lnTo>
                    <a:pt x="537527" y="1667668"/>
                  </a:lnTo>
                  <a:lnTo>
                    <a:pt x="544901" y="1713280"/>
                  </a:lnTo>
                  <a:lnTo>
                    <a:pt x="557425" y="1757673"/>
                  </a:lnTo>
                  <a:lnTo>
                    <a:pt x="574995" y="1800199"/>
                  </a:lnTo>
                  <a:lnTo>
                    <a:pt x="597501" y="1840210"/>
                  </a:lnTo>
                  <a:lnTo>
                    <a:pt x="624840" y="1877059"/>
                  </a:lnTo>
                  <a:lnTo>
                    <a:pt x="656021" y="1909865"/>
                  </a:lnTo>
                  <a:lnTo>
                    <a:pt x="690033" y="1939583"/>
                  </a:lnTo>
                  <a:lnTo>
                    <a:pt x="726162" y="1966991"/>
                  </a:lnTo>
                  <a:lnTo>
                    <a:pt x="763693" y="1992865"/>
                  </a:lnTo>
                  <a:lnTo>
                    <a:pt x="801912" y="2017980"/>
                  </a:lnTo>
                  <a:lnTo>
                    <a:pt x="840104" y="2043112"/>
                  </a:lnTo>
                  <a:lnTo>
                    <a:pt x="877556" y="2069038"/>
                  </a:lnTo>
                  <a:lnTo>
                    <a:pt x="913553" y="2096534"/>
                  </a:lnTo>
                  <a:lnTo>
                    <a:pt x="947380" y="2126376"/>
                  </a:lnTo>
                  <a:lnTo>
                    <a:pt x="978323" y="2159341"/>
                  </a:lnTo>
                  <a:lnTo>
                    <a:pt x="1005668" y="2196203"/>
                  </a:lnTo>
                  <a:lnTo>
                    <a:pt x="1028700" y="2237740"/>
                  </a:lnTo>
                  <a:lnTo>
                    <a:pt x="1039901" y="2258645"/>
                  </a:lnTo>
                  <a:lnTo>
                    <a:pt x="1054877" y="2283267"/>
                  </a:lnTo>
                  <a:lnTo>
                    <a:pt x="1091070" y="2340643"/>
                  </a:lnTo>
                  <a:lnTo>
                    <a:pt x="1127109" y="2403835"/>
                  </a:lnTo>
                  <a:lnTo>
                    <a:pt x="1152826" y="2466811"/>
                  </a:lnTo>
                  <a:lnTo>
                    <a:pt x="1158636" y="2496332"/>
                  </a:lnTo>
                  <a:lnTo>
                    <a:pt x="1158051" y="2523537"/>
                  </a:lnTo>
                  <a:lnTo>
                    <a:pt x="1132616" y="2567980"/>
                  </a:lnTo>
                  <a:lnTo>
                    <a:pt x="1066351" y="2594109"/>
                  </a:lnTo>
                  <a:lnTo>
                    <a:pt x="1014729" y="2598420"/>
                  </a:lnTo>
                  <a:lnTo>
                    <a:pt x="963170" y="2600381"/>
                  </a:lnTo>
                  <a:lnTo>
                    <a:pt x="911757" y="2604141"/>
                  </a:lnTo>
                  <a:lnTo>
                    <a:pt x="860448" y="2609050"/>
                  </a:lnTo>
                  <a:lnTo>
                    <a:pt x="809202" y="2614461"/>
                  </a:lnTo>
                  <a:lnTo>
                    <a:pt x="757977" y="2619726"/>
                  </a:lnTo>
                  <a:lnTo>
                    <a:pt x="706731" y="2624196"/>
                  </a:lnTo>
                  <a:lnTo>
                    <a:pt x="655422" y="2627224"/>
                  </a:lnTo>
                  <a:lnTo>
                    <a:pt x="604009" y="2628161"/>
                  </a:lnTo>
                  <a:lnTo>
                    <a:pt x="552450" y="2626360"/>
                  </a:lnTo>
                  <a:lnTo>
                    <a:pt x="499491" y="2624417"/>
                  </a:lnTo>
                  <a:lnTo>
                    <a:pt x="446470" y="2624084"/>
                  </a:lnTo>
                  <a:lnTo>
                    <a:pt x="393417" y="2624713"/>
                  </a:lnTo>
                  <a:lnTo>
                    <a:pt x="340365" y="2625656"/>
                  </a:lnTo>
                  <a:lnTo>
                    <a:pt x="287344" y="2626264"/>
                  </a:lnTo>
                  <a:lnTo>
                    <a:pt x="234385" y="2625889"/>
                  </a:lnTo>
                  <a:lnTo>
                    <a:pt x="181521" y="2623884"/>
                  </a:lnTo>
                  <a:lnTo>
                    <a:pt x="128782" y="2619600"/>
                  </a:lnTo>
                  <a:lnTo>
                    <a:pt x="76200" y="2612390"/>
                  </a:lnTo>
                  <a:lnTo>
                    <a:pt x="0" y="2612390"/>
                  </a:lnTo>
                </a:path>
              </a:pathLst>
            </a:custGeom>
            <a:ln w="71882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84190" y="6389970"/>
              <a:ext cx="275590" cy="180340"/>
            </a:xfrm>
            <a:custGeom>
              <a:avLst/>
              <a:gdLst/>
              <a:ahLst/>
              <a:cxnLst/>
              <a:rect l="l" t="t" r="r" b="b"/>
              <a:pathLst>
                <a:path w="275589" h="180340">
                  <a:moveTo>
                    <a:pt x="265430" y="0"/>
                  </a:moveTo>
                  <a:lnTo>
                    <a:pt x="0" y="104140"/>
                  </a:lnTo>
                  <a:lnTo>
                    <a:pt x="275589" y="180340"/>
                  </a:lnTo>
                  <a:lnTo>
                    <a:pt x="26543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609455" y="7357666"/>
            <a:ext cx="4775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3"/>
          <p:cNvSpPr>
            <a:spLocks noChangeArrowheads="1"/>
          </p:cNvSpPr>
          <p:nvPr/>
        </p:nvSpPr>
        <p:spPr bwMode="auto">
          <a:xfrm>
            <a:off x="6190333" y="4695269"/>
            <a:ext cx="3595855" cy="2387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64"/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504190" y="3613362"/>
            <a:ext cx="4537710" cy="3193203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64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078268" y="3396530"/>
            <a:ext cx="3025187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985" b="1"/>
              <a:t>Détection d ’un courant</a:t>
            </a:r>
            <a:br>
              <a:rPr lang="fr-FR" altLang="en-US" sz="1985" b="1"/>
            </a:br>
            <a:r>
              <a:rPr lang="fr-FR" altLang="en-US" sz="1985" b="1"/>
              <a:t>I</a:t>
            </a:r>
            <a:r>
              <a:rPr lang="fr-FR" altLang="en-US" sz="1985" b="1" baseline="-25000"/>
              <a:t>d</a:t>
            </a:r>
            <a:r>
              <a:rPr lang="fr-FR" altLang="en-US" sz="1985" b="1"/>
              <a:t> &lt; 30 mA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7394787" y="507131"/>
            <a:ext cx="2356388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fr-FR" altLang="en-US" sz="2206" b="1">
                <a:solidFill>
                  <a:srgbClr val="0066FF"/>
                </a:solidFill>
              </a:rPr>
              <a:t> </a:t>
            </a:r>
            <a:r>
              <a:rPr lang="fr-FR" altLang="en-US" sz="2206" b="1" i="1" u="sng">
                <a:solidFill>
                  <a:srgbClr val="0066FF"/>
                </a:solidFill>
              </a:rPr>
              <a:t>Contact direct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6" y="3781425"/>
            <a:ext cx="4143811" cy="272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11"/>
          <p:cNvSpPr txBox="1">
            <a:spLocks noChangeArrowheads="1"/>
          </p:cNvSpPr>
          <p:nvPr/>
        </p:nvSpPr>
        <p:spPr bwMode="auto">
          <a:xfrm>
            <a:off x="6306130" y="2188124"/>
            <a:ext cx="3392275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985" b="1"/>
              <a:t>I</a:t>
            </a:r>
            <a:r>
              <a:rPr lang="fr-FR" altLang="en-US" sz="1985" b="1" baseline="-25000"/>
              <a:t>corps</a:t>
            </a:r>
            <a:r>
              <a:rPr lang="fr-FR" altLang="en-US" sz="1985" b="1"/>
              <a:t> = I</a:t>
            </a:r>
            <a:r>
              <a:rPr lang="fr-FR" altLang="en-US" sz="1985" b="1" baseline="-25000"/>
              <a:t>d</a:t>
            </a:r>
            <a:r>
              <a:rPr lang="fr-FR" altLang="en-US" sz="1985" b="1"/>
              <a:t> = V/(Z</a:t>
            </a:r>
            <a:r>
              <a:rPr lang="fr-FR" altLang="en-US" sz="1985" b="1" baseline="-25000"/>
              <a:t>corps</a:t>
            </a:r>
            <a:r>
              <a:rPr lang="fr-FR" altLang="en-US" sz="1985" b="1"/>
              <a:t> + Z</a:t>
            </a:r>
            <a:r>
              <a:rPr lang="fr-FR" altLang="en-US" sz="1985" b="1" baseline="-25000"/>
              <a:t>pieds</a:t>
            </a:r>
            <a:r>
              <a:rPr lang="fr-FR" altLang="en-US" sz="1985" b="1"/>
              <a:t>)</a:t>
            </a:r>
          </a:p>
        </p:txBody>
      </p:sp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4" y="420158"/>
            <a:ext cx="6832825" cy="275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6638502" y="1512570"/>
            <a:ext cx="3025140" cy="420158"/>
          </a:xfrm>
          <a:prstGeom prst="wedgeRoundRectCallout">
            <a:avLst>
              <a:gd name="adj1" fmla="val -141204"/>
              <a:gd name="adj2" fmla="val 24167"/>
              <a:gd name="adj3" fmla="val 16667"/>
            </a:avLst>
          </a:prstGeom>
          <a:gradFill rotWithShape="0">
            <a:gsLst>
              <a:gs pos="0">
                <a:srgbClr val="00398F"/>
              </a:gs>
              <a:gs pos="50000">
                <a:srgbClr val="0066FF"/>
              </a:gs>
              <a:gs pos="100000">
                <a:srgbClr val="00398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985">
                <a:solidFill>
                  <a:schemeClr val="bg1"/>
                </a:solidFill>
              </a:rPr>
              <a:t>La personne crée le défaut</a:t>
            </a:r>
          </a:p>
        </p:txBody>
      </p:sp>
      <p:sp>
        <p:nvSpPr>
          <p:cNvPr id="19466" name="AutoShape 13"/>
          <p:cNvSpPr>
            <a:spLocks noChangeArrowheads="1"/>
          </p:cNvSpPr>
          <p:nvPr/>
        </p:nvSpPr>
        <p:spPr bwMode="auto">
          <a:xfrm>
            <a:off x="7394787" y="4285615"/>
            <a:ext cx="2352887" cy="336127"/>
          </a:xfrm>
          <a:prstGeom prst="wedgeRoundRectCallout">
            <a:avLst>
              <a:gd name="adj1" fmla="val -42560"/>
              <a:gd name="adj2" fmla="val -113542"/>
              <a:gd name="adj3" fmla="val 16667"/>
            </a:avLst>
          </a:prstGeom>
          <a:gradFill rotWithShape="0">
            <a:gsLst>
              <a:gs pos="0">
                <a:srgbClr val="00398F"/>
              </a:gs>
              <a:gs pos="50000">
                <a:srgbClr val="0066FF"/>
              </a:gs>
              <a:gs pos="100000">
                <a:srgbClr val="00398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2206">
                <a:solidFill>
                  <a:schemeClr val="bg1"/>
                </a:solidFill>
              </a:rPr>
              <a:t>Seuil de danger</a:t>
            </a:r>
          </a:p>
        </p:txBody>
      </p:sp>
      <p:sp>
        <p:nvSpPr>
          <p:cNvPr id="19467" name="Line 14"/>
          <p:cNvSpPr>
            <a:spLocks noChangeShapeType="1"/>
          </p:cNvSpPr>
          <p:nvPr/>
        </p:nvSpPr>
        <p:spPr bwMode="auto">
          <a:xfrm>
            <a:off x="6878343" y="5866461"/>
            <a:ext cx="9243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 flipV="1">
            <a:off x="7802691" y="5729910"/>
            <a:ext cx="0" cy="2520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69" name="Line 16"/>
          <p:cNvSpPr>
            <a:spLocks noChangeShapeType="1"/>
          </p:cNvSpPr>
          <p:nvPr/>
        </p:nvSpPr>
        <p:spPr bwMode="auto">
          <a:xfrm flipH="1" flipV="1">
            <a:off x="7398288" y="5738663"/>
            <a:ext cx="250345" cy="2678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0" name="Line 17"/>
          <p:cNvSpPr>
            <a:spLocks noChangeShapeType="1"/>
          </p:cNvSpPr>
          <p:nvPr/>
        </p:nvSpPr>
        <p:spPr bwMode="auto">
          <a:xfrm flipV="1">
            <a:off x="7438554" y="5747416"/>
            <a:ext cx="206578" cy="2520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1" name="Line 18"/>
          <p:cNvSpPr>
            <a:spLocks noChangeShapeType="1"/>
          </p:cNvSpPr>
          <p:nvPr/>
        </p:nvSpPr>
        <p:spPr bwMode="auto">
          <a:xfrm>
            <a:off x="8445183" y="5875214"/>
            <a:ext cx="9243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2" name="Line 19"/>
          <p:cNvSpPr>
            <a:spLocks noChangeShapeType="1"/>
          </p:cNvSpPr>
          <p:nvPr/>
        </p:nvSpPr>
        <p:spPr bwMode="auto">
          <a:xfrm>
            <a:off x="7863964" y="5612616"/>
            <a:ext cx="638991" cy="2713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3" name="Line 20"/>
          <p:cNvSpPr>
            <a:spLocks noChangeShapeType="1"/>
          </p:cNvSpPr>
          <p:nvPr/>
        </p:nvSpPr>
        <p:spPr bwMode="auto">
          <a:xfrm>
            <a:off x="6920359" y="6368900"/>
            <a:ext cx="9243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4" name="Line 21"/>
          <p:cNvSpPr>
            <a:spLocks noChangeShapeType="1"/>
          </p:cNvSpPr>
          <p:nvPr/>
        </p:nvSpPr>
        <p:spPr bwMode="auto">
          <a:xfrm flipV="1">
            <a:off x="7844707" y="6232349"/>
            <a:ext cx="0" cy="2520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5" name="Line 22"/>
          <p:cNvSpPr>
            <a:spLocks noChangeShapeType="1"/>
          </p:cNvSpPr>
          <p:nvPr/>
        </p:nvSpPr>
        <p:spPr bwMode="auto">
          <a:xfrm flipH="1" flipV="1">
            <a:off x="7440304" y="6241103"/>
            <a:ext cx="250345" cy="26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6" name="Line 23"/>
          <p:cNvSpPr>
            <a:spLocks noChangeShapeType="1"/>
          </p:cNvSpPr>
          <p:nvPr/>
        </p:nvSpPr>
        <p:spPr bwMode="auto">
          <a:xfrm flipV="1">
            <a:off x="7480570" y="6249855"/>
            <a:ext cx="206578" cy="2520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7" name="Line 24"/>
          <p:cNvSpPr>
            <a:spLocks noChangeShapeType="1"/>
          </p:cNvSpPr>
          <p:nvPr/>
        </p:nvSpPr>
        <p:spPr bwMode="auto">
          <a:xfrm>
            <a:off x="8487199" y="6377654"/>
            <a:ext cx="9243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8" name="Line 25"/>
          <p:cNvSpPr>
            <a:spLocks noChangeShapeType="1"/>
          </p:cNvSpPr>
          <p:nvPr/>
        </p:nvSpPr>
        <p:spPr bwMode="auto">
          <a:xfrm>
            <a:off x="7905979" y="6115055"/>
            <a:ext cx="638991" cy="2713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79" name="Oval 26"/>
          <p:cNvSpPr>
            <a:spLocks noChangeArrowheads="1"/>
          </p:cNvSpPr>
          <p:nvPr/>
        </p:nvSpPr>
        <p:spPr bwMode="auto">
          <a:xfrm>
            <a:off x="8769055" y="5509327"/>
            <a:ext cx="287108" cy="114318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64"/>
          </a:p>
        </p:txBody>
      </p:sp>
      <p:sp>
        <p:nvSpPr>
          <p:cNvPr id="19480" name="Rectangle 28"/>
          <p:cNvSpPr>
            <a:spLocks noChangeArrowheads="1"/>
          </p:cNvSpPr>
          <p:nvPr/>
        </p:nvSpPr>
        <p:spPr bwMode="auto">
          <a:xfrm>
            <a:off x="7877969" y="6715531"/>
            <a:ext cx="668752" cy="3028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764"/>
          </a:p>
        </p:txBody>
      </p:sp>
      <p:sp>
        <p:nvSpPr>
          <p:cNvPr id="19481" name="Line 29"/>
          <p:cNvSpPr>
            <a:spLocks noChangeShapeType="1"/>
          </p:cNvSpPr>
          <p:nvPr/>
        </p:nvSpPr>
        <p:spPr bwMode="auto">
          <a:xfrm>
            <a:off x="8546721" y="6892348"/>
            <a:ext cx="35013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82" name="Line 30"/>
          <p:cNvSpPr>
            <a:spLocks noChangeShapeType="1"/>
          </p:cNvSpPr>
          <p:nvPr/>
        </p:nvSpPr>
        <p:spPr bwMode="auto">
          <a:xfrm flipV="1">
            <a:off x="8896853" y="6620995"/>
            <a:ext cx="0" cy="2871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83" name="Line 31"/>
          <p:cNvSpPr>
            <a:spLocks noChangeShapeType="1"/>
          </p:cNvSpPr>
          <p:nvPr/>
        </p:nvSpPr>
        <p:spPr bwMode="auto">
          <a:xfrm flipV="1">
            <a:off x="8180833" y="6398662"/>
            <a:ext cx="0" cy="31862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985"/>
          </a:p>
        </p:txBody>
      </p:sp>
      <p:sp>
        <p:nvSpPr>
          <p:cNvPr id="19484" name="Text Box 32"/>
          <p:cNvSpPr txBox="1">
            <a:spLocks noChangeArrowheads="1"/>
          </p:cNvSpPr>
          <p:nvPr/>
        </p:nvSpPr>
        <p:spPr bwMode="auto">
          <a:xfrm>
            <a:off x="6237602" y="4758541"/>
            <a:ext cx="3454051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985" b="1">
                <a:solidFill>
                  <a:srgbClr val="0066FF"/>
                </a:solidFill>
              </a:rPr>
              <a:t>Symbole d ’un disjoncteur-sectionneur différentiel</a:t>
            </a:r>
          </a:p>
        </p:txBody>
      </p:sp>
    </p:spTree>
    <p:extLst>
      <p:ext uri="{BB962C8B-B14F-4D97-AF65-F5344CB8AC3E}">
        <p14:creationId xmlns:p14="http://schemas.microsoft.com/office/powerpoint/2010/main" val="354776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839" y="229199"/>
            <a:ext cx="472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Brûlures </a:t>
            </a:r>
            <a:r>
              <a:rPr sz="3600" dirty="0"/>
              <a:t>+</a:t>
            </a:r>
            <a:r>
              <a:rPr sz="3600" spc="-80" dirty="0"/>
              <a:t> </a:t>
            </a:r>
            <a:r>
              <a:rPr sz="3600" spc="-10" dirty="0"/>
              <a:t>Ultra-Violets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10" y="1223610"/>
            <a:ext cx="9864090" cy="6047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1100" y="259648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Arial"/>
                <a:cs typeface="Arial"/>
              </a:rPr>
              <a:t>●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91100" y="323148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Arial"/>
                <a:cs typeface="Arial"/>
              </a:rPr>
              <a:t>●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9220" y="2323429"/>
            <a:ext cx="2499995" cy="274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marR="5080">
              <a:lnSpc>
                <a:spcPct val="130200"/>
              </a:lnSpc>
              <a:spcBef>
                <a:spcPts val="100"/>
              </a:spcBef>
            </a:pP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Avec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contact  Sans</a:t>
            </a:r>
            <a:r>
              <a:rPr sz="32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contact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8000" b="1" dirty="0">
                <a:solidFill>
                  <a:srgbClr val="00007F"/>
                </a:solidFill>
                <a:latin typeface="Arial"/>
                <a:cs typeface="Arial"/>
              </a:rPr>
              <a:t>+</a:t>
            </a:r>
            <a:r>
              <a:rPr sz="8000" b="1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8000" b="1" dirty="0">
                <a:solidFill>
                  <a:srgbClr val="00007F"/>
                </a:solidFill>
                <a:latin typeface="Arial"/>
                <a:cs typeface="Arial"/>
              </a:rPr>
              <a:t>UV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839" y="229199"/>
            <a:ext cx="472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Brûlures </a:t>
            </a:r>
            <a:r>
              <a:rPr sz="3600" dirty="0"/>
              <a:t>+</a:t>
            </a:r>
            <a:r>
              <a:rPr sz="3600" spc="-80" dirty="0"/>
              <a:t> </a:t>
            </a:r>
            <a:r>
              <a:rPr sz="3600" spc="-10" dirty="0"/>
              <a:t>Ultra-Violets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580" y="1403950"/>
            <a:ext cx="3600450" cy="2700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580" y="4319870"/>
            <a:ext cx="3600450" cy="30060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71440" y="2177379"/>
            <a:ext cx="3656329" cy="129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5"/>
              </a:spcBef>
            </a:pP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Faut-il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protéger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? 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Pourquoi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71440" y="5023449"/>
            <a:ext cx="3656329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Faut-il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protéger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? 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Pourquoi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229199"/>
            <a:ext cx="359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Éviter l'accident</a:t>
            </a:r>
            <a:r>
              <a:rPr sz="3600" spc="-90" dirty="0"/>
              <a:t> </a:t>
            </a:r>
            <a:r>
              <a:rPr sz="3600" dirty="0"/>
              <a:t>?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0" y="1368390"/>
            <a:ext cx="8567420" cy="5327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4692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229199"/>
            <a:ext cx="359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Éviter l'accident</a:t>
            </a:r>
            <a:r>
              <a:rPr sz="3600" spc="-90" dirty="0"/>
              <a:t> </a:t>
            </a:r>
            <a:r>
              <a:rPr sz="3600" dirty="0"/>
              <a:t>?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00" y="1152490"/>
            <a:ext cx="8567420" cy="6047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3310" y="2149440"/>
            <a:ext cx="3227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Arial"/>
                <a:cs typeface="Arial"/>
              </a:rPr>
              <a:t>Réglementation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109720" y="4597999"/>
            <a:ext cx="5095240" cy="22910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39670" marR="5080" indent="-76200">
              <a:lnSpc>
                <a:spcPts val="4029"/>
              </a:lnSpc>
              <a:spcBef>
                <a:spcPts val="475"/>
              </a:spcBef>
            </a:pPr>
            <a:r>
              <a:rPr sz="3600" spc="-5" dirty="0">
                <a:solidFill>
                  <a:srgbClr val="FFFF00"/>
                </a:solidFill>
                <a:latin typeface="Arial"/>
                <a:cs typeface="Arial"/>
              </a:rPr>
              <a:t>Équipements  de</a:t>
            </a:r>
            <a:r>
              <a:rPr sz="36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00"/>
                </a:solidFill>
                <a:latin typeface="Arial"/>
                <a:cs typeface="Arial"/>
              </a:rPr>
              <a:t>protection</a:t>
            </a:r>
            <a:endParaRPr sz="3600">
              <a:latin typeface="Arial"/>
              <a:cs typeface="Arial"/>
            </a:endParaRPr>
          </a:p>
          <a:p>
            <a:pPr marL="12700" marR="1579245" indent="1440180">
              <a:lnSpc>
                <a:spcPts val="4750"/>
              </a:lnSpc>
              <a:spcBef>
                <a:spcPts val="5"/>
              </a:spcBef>
            </a:pPr>
            <a:r>
              <a:rPr sz="3600" spc="-1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36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36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FFFF00"/>
                </a:solidFill>
                <a:latin typeface="Arial"/>
                <a:cs typeface="Arial"/>
              </a:rPr>
              <a:t>tion  Procédures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0" y="3583270"/>
            <a:ext cx="6871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Généralités </a:t>
            </a:r>
            <a:r>
              <a:rPr dirty="0"/>
              <a:t>sur</a:t>
            </a:r>
            <a:r>
              <a:rPr spc="-65" dirty="0"/>
              <a:t> </a:t>
            </a:r>
            <a:r>
              <a:rPr spc="-5" dirty="0"/>
              <a:t>l'habilitation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591675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8779" y="229199"/>
            <a:ext cx="391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Niveaux </a:t>
            </a:r>
            <a:r>
              <a:rPr sz="3600" dirty="0"/>
              <a:t>de</a:t>
            </a:r>
            <a:r>
              <a:rPr sz="3600" spc="-90" dirty="0"/>
              <a:t> </a:t>
            </a:r>
            <a:r>
              <a:rPr sz="3600" spc="-5" dirty="0"/>
              <a:t>tension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9" y="2381850"/>
            <a:ext cx="7703820" cy="337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109" y="4048090"/>
            <a:ext cx="1888489" cy="138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Lettre </a:t>
            </a:r>
            <a:r>
              <a:rPr sz="2800" dirty="0">
                <a:latin typeface="Arial"/>
                <a:cs typeface="Arial"/>
              </a:rPr>
              <a:t>« B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»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Lettre </a:t>
            </a:r>
            <a:r>
              <a:rPr sz="2800" dirty="0">
                <a:latin typeface="Arial"/>
                <a:cs typeface="Arial"/>
              </a:rPr>
              <a:t>« 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»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229199"/>
            <a:ext cx="3868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Très </a:t>
            </a:r>
            <a:r>
              <a:rPr sz="3600" spc="-5" dirty="0"/>
              <a:t>basse</a:t>
            </a:r>
            <a:r>
              <a:rPr sz="3600" spc="-70" dirty="0"/>
              <a:t> </a:t>
            </a:r>
            <a:r>
              <a:rPr sz="3600" spc="-5" dirty="0"/>
              <a:t>tension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296000"/>
            <a:ext cx="9720580" cy="59042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48825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29" y="229199"/>
            <a:ext cx="362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Types </a:t>
            </a:r>
            <a:r>
              <a:rPr sz="3600" spc="-5" dirty="0"/>
              <a:t>d'opération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6090" y="1570320"/>
            <a:ext cx="8155940" cy="187578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69900" indent="-323850">
              <a:lnSpc>
                <a:spcPct val="100000"/>
              </a:lnSpc>
              <a:spcBef>
                <a:spcPts val="1270"/>
              </a:spcBef>
              <a:buSzPct val="45312"/>
              <a:buChar char="●"/>
              <a:tabLst>
                <a:tab pos="469265" algn="l"/>
                <a:tab pos="469900" algn="l"/>
              </a:tabLst>
            </a:pPr>
            <a:r>
              <a:rPr sz="3200" spc="-10" dirty="0">
                <a:latin typeface="Arial"/>
                <a:cs typeface="Arial"/>
              </a:rPr>
              <a:t>Les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travaux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Arial"/>
                <a:cs typeface="Arial"/>
              </a:rPr>
              <a:t>Réaliser/Entretenir/Réparer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avec</a:t>
            </a:r>
            <a:r>
              <a:rPr sz="32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préparation</a:t>
            </a:r>
            <a:endParaRPr sz="320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190"/>
              </a:spcBef>
            </a:pPr>
            <a:r>
              <a:rPr sz="3150" spc="-7" baseline="11904" dirty="0">
                <a:latin typeface="Arial"/>
                <a:cs typeface="Arial"/>
              </a:rPr>
              <a:t>– </a:t>
            </a:r>
            <a:r>
              <a:rPr sz="2800" spc="-20" dirty="0">
                <a:latin typeface="Arial"/>
                <a:cs typeface="Arial"/>
              </a:rPr>
              <a:t>Travaux </a:t>
            </a:r>
            <a:r>
              <a:rPr sz="2800" spc="-5" dirty="0">
                <a:latin typeface="Arial"/>
                <a:cs typeface="Arial"/>
              </a:rPr>
              <a:t>d'ordre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électrique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869" y="363407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6889" y="3540090"/>
            <a:ext cx="743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Dirigés </a:t>
            </a:r>
            <a:r>
              <a:rPr sz="2400" spc="-10" dirty="0">
                <a:latin typeface="Arial"/>
                <a:cs typeface="Arial"/>
              </a:rPr>
              <a:t>par </a:t>
            </a:r>
            <a:r>
              <a:rPr sz="2400" spc="-5" dirty="0">
                <a:latin typeface="Arial"/>
                <a:cs typeface="Arial"/>
              </a:rPr>
              <a:t>un chargé de </a:t>
            </a:r>
            <a:r>
              <a:rPr sz="2400" dirty="0">
                <a:latin typeface="Arial"/>
                <a:cs typeface="Arial"/>
              </a:rPr>
              <a:t>travaux (B2 / </a:t>
            </a:r>
            <a:r>
              <a:rPr sz="2400" spc="5" dirty="0">
                <a:latin typeface="Arial"/>
                <a:cs typeface="Arial"/>
              </a:rPr>
              <a:t>B2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10" dirty="0">
                <a:latin typeface="Arial"/>
                <a:cs typeface="Arial"/>
              </a:rPr>
              <a:t>H2 </a:t>
            </a:r>
            <a:r>
              <a:rPr sz="2400" dirty="0">
                <a:latin typeface="Arial"/>
                <a:cs typeface="Arial"/>
              </a:rPr>
              <a:t>/ H2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8689" y="3941410"/>
            <a:ext cx="344932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Hors tension </a:t>
            </a:r>
            <a:r>
              <a:rPr sz="2000" spc="-5" dirty="0">
                <a:latin typeface="Arial"/>
                <a:cs typeface="Arial"/>
              </a:rPr>
              <a:t>et </a:t>
            </a:r>
            <a:r>
              <a:rPr sz="2000" dirty="0">
                <a:latin typeface="Arial"/>
                <a:cs typeface="Arial"/>
              </a:rPr>
              <a:t>hors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voisinage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Au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voisinage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2789" y="3888069"/>
            <a:ext cx="131445" cy="10896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8689" y="4703410"/>
            <a:ext cx="1891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Sous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tension</a:t>
            </a:r>
            <a:r>
              <a:rPr sz="20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(T)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5076790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5048849"/>
            <a:ext cx="4824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Travaux </a:t>
            </a:r>
            <a:r>
              <a:rPr sz="2800" spc="-5" dirty="0">
                <a:latin typeface="Arial"/>
                <a:cs typeface="Arial"/>
              </a:rPr>
              <a:t>d'ordre non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électrique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9869" y="56876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5593680"/>
            <a:ext cx="6320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Dirigés </a:t>
            </a:r>
            <a:r>
              <a:rPr sz="2400" spc="-10" dirty="0">
                <a:latin typeface="Arial"/>
                <a:cs typeface="Arial"/>
              </a:rPr>
              <a:t>par </a:t>
            </a:r>
            <a:r>
              <a:rPr sz="2400" spc="-5" dirty="0">
                <a:latin typeface="Arial"/>
                <a:cs typeface="Arial"/>
              </a:rPr>
              <a:t>un chef de chantier (B0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H0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H0V)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27650" y="3888070"/>
            <a:ext cx="3708400" cy="576580"/>
            <a:chOff x="5327650" y="3888070"/>
            <a:chExt cx="3708400" cy="576580"/>
          </a:xfrm>
        </p:grpSpPr>
        <p:sp>
          <p:nvSpPr>
            <p:cNvPr id="14" name="object 14"/>
            <p:cNvSpPr/>
            <p:nvPr/>
          </p:nvSpPr>
          <p:spPr>
            <a:xfrm>
              <a:off x="5327650" y="4464650"/>
              <a:ext cx="3653790" cy="0"/>
            </a:xfrm>
            <a:custGeom>
              <a:avLst/>
              <a:gdLst/>
              <a:ahLst/>
              <a:cxnLst/>
              <a:rect l="l" t="t" r="r" b="b"/>
              <a:pathLst>
                <a:path w="3653790">
                  <a:moveTo>
                    <a:pt x="0" y="0"/>
                  </a:moveTo>
                  <a:lnTo>
                    <a:pt x="3653790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87920" y="4115400"/>
              <a:ext cx="0" cy="349250"/>
            </a:xfrm>
            <a:custGeom>
              <a:avLst/>
              <a:gdLst/>
              <a:ahLst/>
              <a:cxnLst/>
              <a:rect l="l" t="t" r="r" b="b"/>
              <a:pathLst>
                <a:path h="349250">
                  <a:moveTo>
                    <a:pt x="0" y="3492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34579" y="396046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40" y="0"/>
                  </a:moveTo>
                  <a:lnTo>
                    <a:pt x="0" y="162559"/>
                  </a:lnTo>
                  <a:lnTo>
                    <a:pt x="107950" y="162559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81440" y="4115400"/>
              <a:ext cx="0" cy="349250"/>
            </a:xfrm>
            <a:custGeom>
              <a:avLst/>
              <a:gdLst/>
              <a:ahLst/>
              <a:cxnLst/>
              <a:rect l="l" t="t" r="r" b="b"/>
              <a:pathLst>
                <a:path h="349250">
                  <a:moveTo>
                    <a:pt x="0" y="3492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28100" y="396046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40" y="0"/>
                  </a:moveTo>
                  <a:lnTo>
                    <a:pt x="0" y="162559"/>
                  </a:lnTo>
                  <a:lnTo>
                    <a:pt x="107950" y="162559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39790" y="4176360"/>
              <a:ext cx="2141220" cy="0"/>
            </a:xfrm>
            <a:custGeom>
              <a:avLst/>
              <a:gdLst/>
              <a:ahLst/>
              <a:cxnLst/>
              <a:rect l="l" t="t" r="r" b="b"/>
              <a:pathLst>
                <a:path w="2141220">
                  <a:moveTo>
                    <a:pt x="0" y="0"/>
                  </a:moveTo>
                  <a:lnTo>
                    <a:pt x="21412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7489" y="404301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133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34150" y="388807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40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81010" y="404301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133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27670" y="388807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495425"/>
            <a:ext cx="929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L'habilitation est la reconnaissance par un employeur de la capacité d'une personne à accomplir en sécurité les tâches </a:t>
            </a:r>
            <a:r>
              <a:rPr lang="fr-FR" sz="2400" dirty="0" smtClean="0"/>
              <a:t>fixées.</a:t>
            </a:r>
          </a:p>
          <a:p>
            <a:pPr algn="just"/>
            <a:r>
              <a:rPr lang="fr-FR" sz="2400" dirty="0" smtClean="0"/>
              <a:t>Pour </a:t>
            </a:r>
            <a:r>
              <a:rPr lang="fr-FR" sz="2400" dirty="0"/>
              <a:t>être habilité, le personnel doit avoir acquis une formation : </a:t>
            </a:r>
          </a:p>
          <a:p>
            <a:pPr algn="just"/>
            <a:r>
              <a:rPr lang="fr-FR" sz="2400" dirty="0"/>
              <a:t>•    A la prévention des risques électriques, </a:t>
            </a:r>
          </a:p>
          <a:p>
            <a:pPr algn="just"/>
            <a:r>
              <a:rPr lang="fr-FR" sz="2400" dirty="0"/>
              <a:t>•    A la sécurité des personnes. </a:t>
            </a:r>
          </a:p>
          <a:p>
            <a:pPr algn="just"/>
            <a:endParaRPr lang="fr-F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Il </a:t>
            </a:r>
            <a:r>
              <a:rPr lang="fr-FR" sz="2400" dirty="0"/>
              <a:t>doit en plus avoir les aptitudes physiques </a:t>
            </a:r>
            <a:r>
              <a:rPr lang="fr-FR" sz="2400" dirty="0" smtClean="0"/>
              <a:t>nécessaires.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L'habilitation </a:t>
            </a:r>
            <a:r>
              <a:rPr lang="fr-FR" sz="2400" dirty="0"/>
              <a:t>n'est pas directement liée à la classification professionnelle ou </a:t>
            </a:r>
            <a:r>
              <a:rPr lang="fr-FR" sz="2400" dirty="0" smtClean="0"/>
              <a:t>hiérarchique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/>
              <a:t>Elle </a:t>
            </a:r>
            <a:r>
              <a:rPr lang="fr-FR" sz="2400" dirty="0"/>
              <a:t>est matérialisée par un document établi par l'employeur et signé par celui-ci et par </a:t>
            </a:r>
            <a:r>
              <a:rPr lang="fr-FR" sz="2400" dirty="0" smtClean="0"/>
              <a:t>l'habilité</a:t>
            </a:r>
            <a:endParaRPr lang="fr-FR" sz="2400"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746500" y="276225"/>
            <a:ext cx="202311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3600" kern="0" spc="-5" dirty="0" smtClean="0">
                <a:solidFill>
                  <a:sysClr val="windowText" lastClr="000000"/>
                </a:solidFill>
              </a:rPr>
              <a:t>Définition</a:t>
            </a:r>
            <a:endParaRPr lang="fr-FR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29" y="229199"/>
            <a:ext cx="362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Types </a:t>
            </a:r>
            <a:r>
              <a:rPr sz="3600" spc="-5" dirty="0"/>
              <a:t>d'opération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6090" y="1570320"/>
            <a:ext cx="8155940" cy="187578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69900" indent="-323850">
              <a:lnSpc>
                <a:spcPct val="100000"/>
              </a:lnSpc>
              <a:spcBef>
                <a:spcPts val="1270"/>
              </a:spcBef>
              <a:buSzPct val="45312"/>
              <a:buChar char="●"/>
              <a:tabLst>
                <a:tab pos="469265" algn="l"/>
                <a:tab pos="469900" algn="l"/>
              </a:tabLst>
            </a:pPr>
            <a:r>
              <a:rPr sz="3200" spc="-10" dirty="0">
                <a:latin typeface="Arial"/>
                <a:cs typeface="Arial"/>
              </a:rPr>
              <a:t>Les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travaux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Arial"/>
                <a:cs typeface="Arial"/>
              </a:rPr>
              <a:t>Réaliser/Entretenir/Réparer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avec</a:t>
            </a:r>
            <a:r>
              <a:rPr sz="32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préparation</a:t>
            </a:r>
            <a:endParaRPr sz="320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1190"/>
              </a:spcBef>
            </a:pPr>
            <a:r>
              <a:rPr sz="3150" spc="-7" baseline="11904" dirty="0">
                <a:latin typeface="Arial"/>
                <a:cs typeface="Arial"/>
              </a:rPr>
              <a:t>– </a:t>
            </a:r>
            <a:r>
              <a:rPr sz="2800" spc="-20" dirty="0">
                <a:latin typeface="Arial"/>
                <a:cs typeface="Arial"/>
              </a:rPr>
              <a:t>Travaux </a:t>
            </a:r>
            <a:r>
              <a:rPr sz="2800" spc="-5" dirty="0">
                <a:latin typeface="Arial"/>
                <a:cs typeface="Arial"/>
              </a:rPr>
              <a:t>d'ordre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électrique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869" y="363407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6889" y="3540090"/>
            <a:ext cx="743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Dirigés </a:t>
            </a:r>
            <a:r>
              <a:rPr sz="2400" spc="-10" dirty="0">
                <a:latin typeface="Arial"/>
                <a:cs typeface="Arial"/>
              </a:rPr>
              <a:t>par </a:t>
            </a:r>
            <a:r>
              <a:rPr sz="2400" spc="-5" dirty="0">
                <a:latin typeface="Arial"/>
                <a:cs typeface="Arial"/>
              </a:rPr>
              <a:t>un chargé de </a:t>
            </a:r>
            <a:r>
              <a:rPr sz="2400" dirty="0">
                <a:latin typeface="Arial"/>
                <a:cs typeface="Arial"/>
              </a:rPr>
              <a:t>travaux (B2 / </a:t>
            </a:r>
            <a:r>
              <a:rPr sz="2400" spc="5" dirty="0">
                <a:latin typeface="Arial"/>
                <a:cs typeface="Arial"/>
              </a:rPr>
              <a:t>B2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10" dirty="0">
                <a:latin typeface="Arial"/>
                <a:cs typeface="Arial"/>
              </a:rPr>
              <a:t>H2 </a:t>
            </a:r>
            <a:r>
              <a:rPr sz="2400" dirty="0">
                <a:latin typeface="Arial"/>
                <a:cs typeface="Arial"/>
              </a:rPr>
              <a:t>/ H2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8689" y="3992210"/>
            <a:ext cx="3449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Hors tension </a:t>
            </a:r>
            <a:r>
              <a:rPr sz="2000" spc="-5" dirty="0">
                <a:latin typeface="Arial"/>
                <a:cs typeface="Arial"/>
              </a:rPr>
              <a:t>et </a:t>
            </a:r>
            <a:r>
              <a:rPr sz="2000" dirty="0">
                <a:latin typeface="Arial"/>
                <a:cs typeface="Arial"/>
              </a:rPr>
              <a:t>hors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voisinage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2789" y="3888069"/>
            <a:ext cx="131445" cy="10896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8689" y="4297010"/>
            <a:ext cx="1496695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Au voisinage 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Sous</a:t>
            </a:r>
            <a:r>
              <a:rPr sz="20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tension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5076790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5048849"/>
            <a:ext cx="4824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Travaux </a:t>
            </a:r>
            <a:r>
              <a:rPr sz="2800" spc="-5" dirty="0">
                <a:latin typeface="Arial"/>
                <a:cs typeface="Arial"/>
              </a:rPr>
              <a:t>d'ordre non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électrique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9869" y="56876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889" y="5593680"/>
            <a:ext cx="6320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Dirigés </a:t>
            </a:r>
            <a:r>
              <a:rPr sz="2400" spc="-10" dirty="0">
                <a:latin typeface="Arial"/>
                <a:cs typeface="Arial"/>
              </a:rPr>
              <a:t>par </a:t>
            </a:r>
            <a:r>
              <a:rPr sz="2400" spc="-5" dirty="0">
                <a:latin typeface="Arial"/>
                <a:cs typeface="Arial"/>
              </a:rPr>
              <a:t>un chef de chantier (B0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H0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H0V)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25240" y="4321140"/>
            <a:ext cx="5463540" cy="791210"/>
            <a:chOff x="3825240" y="4321140"/>
            <a:chExt cx="5463540" cy="791210"/>
          </a:xfrm>
        </p:grpSpPr>
        <p:sp>
          <p:nvSpPr>
            <p:cNvPr id="14" name="object 14"/>
            <p:cNvSpPr/>
            <p:nvPr/>
          </p:nvSpPr>
          <p:spPr>
            <a:xfrm>
              <a:off x="3825240" y="4321140"/>
              <a:ext cx="5463540" cy="791210"/>
            </a:xfrm>
            <a:custGeom>
              <a:avLst/>
              <a:gdLst/>
              <a:ahLst/>
              <a:cxnLst/>
              <a:rect l="l" t="t" r="r" b="b"/>
              <a:pathLst>
                <a:path w="5463540" h="791210">
                  <a:moveTo>
                    <a:pt x="4828540" y="0"/>
                  </a:moveTo>
                  <a:lnTo>
                    <a:pt x="2280920" y="0"/>
                  </a:lnTo>
                  <a:lnTo>
                    <a:pt x="2213018" y="968"/>
                  </a:lnTo>
                  <a:lnTo>
                    <a:pt x="2145844" y="3780"/>
                  </a:lnTo>
                  <a:lnTo>
                    <a:pt x="2080086" y="8297"/>
                  </a:lnTo>
                  <a:lnTo>
                    <a:pt x="2016434" y="14380"/>
                  </a:lnTo>
                  <a:lnTo>
                    <a:pt x="1955575" y="21891"/>
                  </a:lnTo>
                  <a:lnTo>
                    <a:pt x="1898198" y="30691"/>
                  </a:lnTo>
                  <a:lnTo>
                    <a:pt x="1844992" y="40639"/>
                  </a:lnTo>
                  <a:lnTo>
                    <a:pt x="1796646" y="51599"/>
                  </a:lnTo>
                  <a:lnTo>
                    <a:pt x="1753848" y="63431"/>
                  </a:lnTo>
                  <a:lnTo>
                    <a:pt x="1717288" y="75996"/>
                  </a:lnTo>
                  <a:lnTo>
                    <a:pt x="1665632" y="102770"/>
                  </a:lnTo>
                  <a:lnTo>
                    <a:pt x="1647189" y="130810"/>
                  </a:lnTo>
                  <a:lnTo>
                    <a:pt x="0" y="195580"/>
                  </a:lnTo>
                  <a:lnTo>
                    <a:pt x="1647189" y="328930"/>
                  </a:lnTo>
                  <a:lnTo>
                    <a:pt x="1647189" y="660400"/>
                  </a:lnTo>
                  <a:lnTo>
                    <a:pt x="1651915" y="674508"/>
                  </a:lnTo>
                  <a:lnTo>
                    <a:pt x="1687653" y="702054"/>
                  </a:lnTo>
                  <a:lnTo>
                    <a:pt x="1753848" y="727778"/>
                  </a:lnTo>
                  <a:lnTo>
                    <a:pt x="1796646" y="739610"/>
                  </a:lnTo>
                  <a:lnTo>
                    <a:pt x="1844992" y="750570"/>
                  </a:lnTo>
                  <a:lnTo>
                    <a:pt x="1898198" y="760518"/>
                  </a:lnTo>
                  <a:lnTo>
                    <a:pt x="1955575" y="769318"/>
                  </a:lnTo>
                  <a:lnTo>
                    <a:pt x="2016434" y="776829"/>
                  </a:lnTo>
                  <a:lnTo>
                    <a:pt x="2080086" y="782912"/>
                  </a:lnTo>
                  <a:lnTo>
                    <a:pt x="2145844" y="787429"/>
                  </a:lnTo>
                  <a:lnTo>
                    <a:pt x="2213018" y="790241"/>
                  </a:lnTo>
                  <a:lnTo>
                    <a:pt x="2280920" y="791210"/>
                  </a:lnTo>
                  <a:lnTo>
                    <a:pt x="4828540" y="791210"/>
                  </a:lnTo>
                  <a:lnTo>
                    <a:pt x="4896460" y="790241"/>
                  </a:lnTo>
                  <a:lnTo>
                    <a:pt x="4963685" y="787429"/>
                  </a:lnTo>
                  <a:lnTo>
                    <a:pt x="5029523" y="782912"/>
                  </a:lnTo>
                  <a:lnTo>
                    <a:pt x="5093277" y="776829"/>
                  </a:lnTo>
                  <a:lnTo>
                    <a:pt x="5154255" y="769318"/>
                  </a:lnTo>
                  <a:lnTo>
                    <a:pt x="5211761" y="760518"/>
                  </a:lnTo>
                  <a:lnTo>
                    <a:pt x="5265102" y="750570"/>
                  </a:lnTo>
                  <a:lnTo>
                    <a:pt x="5313583" y="739610"/>
                  </a:lnTo>
                  <a:lnTo>
                    <a:pt x="5356511" y="727778"/>
                  </a:lnTo>
                  <a:lnTo>
                    <a:pt x="5393190" y="715213"/>
                  </a:lnTo>
                  <a:lnTo>
                    <a:pt x="5445026" y="688439"/>
                  </a:lnTo>
                  <a:lnTo>
                    <a:pt x="5463540" y="660400"/>
                  </a:lnTo>
                  <a:lnTo>
                    <a:pt x="5463540" y="130810"/>
                  </a:lnTo>
                  <a:lnTo>
                    <a:pt x="5422926" y="89155"/>
                  </a:lnTo>
                  <a:lnTo>
                    <a:pt x="5356511" y="63431"/>
                  </a:lnTo>
                  <a:lnTo>
                    <a:pt x="5313583" y="51599"/>
                  </a:lnTo>
                  <a:lnTo>
                    <a:pt x="5265102" y="40639"/>
                  </a:lnTo>
                  <a:lnTo>
                    <a:pt x="5211761" y="30691"/>
                  </a:lnTo>
                  <a:lnTo>
                    <a:pt x="5154255" y="21891"/>
                  </a:lnTo>
                  <a:lnTo>
                    <a:pt x="5093277" y="14380"/>
                  </a:lnTo>
                  <a:lnTo>
                    <a:pt x="5029523" y="8297"/>
                  </a:lnTo>
                  <a:lnTo>
                    <a:pt x="4963685" y="3780"/>
                  </a:lnTo>
                  <a:lnTo>
                    <a:pt x="4896460" y="968"/>
                  </a:lnTo>
                  <a:lnTo>
                    <a:pt x="482854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240" y="4321140"/>
              <a:ext cx="5463540" cy="791210"/>
            </a:xfrm>
            <a:custGeom>
              <a:avLst/>
              <a:gdLst/>
              <a:ahLst/>
              <a:cxnLst/>
              <a:rect l="l" t="t" r="r" b="b"/>
              <a:pathLst>
                <a:path w="5463540" h="791210">
                  <a:moveTo>
                    <a:pt x="2280920" y="0"/>
                  </a:moveTo>
                  <a:lnTo>
                    <a:pt x="2213018" y="968"/>
                  </a:lnTo>
                  <a:lnTo>
                    <a:pt x="2145844" y="3780"/>
                  </a:lnTo>
                  <a:lnTo>
                    <a:pt x="2080086" y="8297"/>
                  </a:lnTo>
                  <a:lnTo>
                    <a:pt x="2016434" y="14380"/>
                  </a:lnTo>
                  <a:lnTo>
                    <a:pt x="1955575" y="21891"/>
                  </a:lnTo>
                  <a:lnTo>
                    <a:pt x="1898198" y="30691"/>
                  </a:lnTo>
                  <a:lnTo>
                    <a:pt x="1844992" y="40639"/>
                  </a:lnTo>
                  <a:lnTo>
                    <a:pt x="1796646" y="51599"/>
                  </a:lnTo>
                  <a:lnTo>
                    <a:pt x="1753848" y="63431"/>
                  </a:lnTo>
                  <a:lnTo>
                    <a:pt x="1717288" y="75996"/>
                  </a:lnTo>
                  <a:lnTo>
                    <a:pt x="1665632" y="102770"/>
                  </a:lnTo>
                  <a:lnTo>
                    <a:pt x="1647189" y="130810"/>
                  </a:lnTo>
                  <a:lnTo>
                    <a:pt x="0" y="195580"/>
                  </a:lnTo>
                  <a:lnTo>
                    <a:pt x="1647189" y="328930"/>
                  </a:lnTo>
                  <a:lnTo>
                    <a:pt x="1647189" y="462280"/>
                  </a:lnTo>
                  <a:lnTo>
                    <a:pt x="1647189" y="561339"/>
                  </a:lnTo>
                  <a:lnTo>
                    <a:pt x="1647189" y="660400"/>
                  </a:lnTo>
                  <a:lnTo>
                    <a:pt x="1651915" y="674508"/>
                  </a:lnTo>
                  <a:lnTo>
                    <a:pt x="1687653" y="702054"/>
                  </a:lnTo>
                  <a:lnTo>
                    <a:pt x="1753848" y="727778"/>
                  </a:lnTo>
                  <a:lnTo>
                    <a:pt x="1796646" y="739610"/>
                  </a:lnTo>
                  <a:lnTo>
                    <a:pt x="1844992" y="750570"/>
                  </a:lnTo>
                  <a:lnTo>
                    <a:pt x="1898198" y="760518"/>
                  </a:lnTo>
                  <a:lnTo>
                    <a:pt x="1955575" y="769318"/>
                  </a:lnTo>
                  <a:lnTo>
                    <a:pt x="2016434" y="776829"/>
                  </a:lnTo>
                  <a:lnTo>
                    <a:pt x="2080086" y="782912"/>
                  </a:lnTo>
                  <a:lnTo>
                    <a:pt x="2145844" y="787429"/>
                  </a:lnTo>
                  <a:lnTo>
                    <a:pt x="2213018" y="790241"/>
                  </a:lnTo>
                  <a:lnTo>
                    <a:pt x="2280920" y="791210"/>
                  </a:lnTo>
                  <a:lnTo>
                    <a:pt x="2755900" y="791210"/>
                  </a:lnTo>
                  <a:lnTo>
                    <a:pt x="3230880" y="791210"/>
                  </a:lnTo>
                  <a:lnTo>
                    <a:pt x="3878580" y="791210"/>
                  </a:lnTo>
                  <a:lnTo>
                    <a:pt x="4353560" y="791210"/>
                  </a:lnTo>
                  <a:lnTo>
                    <a:pt x="4828540" y="791210"/>
                  </a:lnTo>
                  <a:lnTo>
                    <a:pt x="4896460" y="790241"/>
                  </a:lnTo>
                  <a:lnTo>
                    <a:pt x="4963685" y="787429"/>
                  </a:lnTo>
                  <a:lnTo>
                    <a:pt x="5029523" y="782912"/>
                  </a:lnTo>
                  <a:lnTo>
                    <a:pt x="5093277" y="776829"/>
                  </a:lnTo>
                  <a:lnTo>
                    <a:pt x="5154255" y="769318"/>
                  </a:lnTo>
                  <a:lnTo>
                    <a:pt x="5211761" y="760518"/>
                  </a:lnTo>
                  <a:lnTo>
                    <a:pt x="5265102" y="750570"/>
                  </a:lnTo>
                  <a:lnTo>
                    <a:pt x="5313583" y="739610"/>
                  </a:lnTo>
                  <a:lnTo>
                    <a:pt x="5356511" y="727778"/>
                  </a:lnTo>
                  <a:lnTo>
                    <a:pt x="5393190" y="715213"/>
                  </a:lnTo>
                  <a:lnTo>
                    <a:pt x="5445026" y="688439"/>
                  </a:lnTo>
                  <a:lnTo>
                    <a:pt x="5463540" y="660400"/>
                  </a:lnTo>
                  <a:lnTo>
                    <a:pt x="5463540" y="561339"/>
                  </a:lnTo>
                  <a:lnTo>
                    <a:pt x="5463540" y="462280"/>
                  </a:lnTo>
                  <a:lnTo>
                    <a:pt x="5463540" y="328930"/>
                  </a:lnTo>
                  <a:lnTo>
                    <a:pt x="5463540" y="229869"/>
                  </a:lnTo>
                  <a:lnTo>
                    <a:pt x="5463540" y="130810"/>
                  </a:lnTo>
                  <a:lnTo>
                    <a:pt x="5458796" y="116701"/>
                  </a:lnTo>
                  <a:lnTo>
                    <a:pt x="5422926" y="89155"/>
                  </a:lnTo>
                  <a:lnTo>
                    <a:pt x="5356511" y="63431"/>
                  </a:lnTo>
                  <a:lnTo>
                    <a:pt x="5313583" y="51599"/>
                  </a:lnTo>
                  <a:lnTo>
                    <a:pt x="5265102" y="40639"/>
                  </a:lnTo>
                  <a:lnTo>
                    <a:pt x="5211761" y="30691"/>
                  </a:lnTo>
                  <a:lnTo>
                    <a:pt x="5154255" y="21891"/>
                  </a:lnTo>
                  <a:lnTo>
                    <a:pt x="5093277" y="14380"/>
                  </a:lnTo>
                  <a:lnTo>
                    <a:pt x="5029523" y="8297"/>
                  </a:lnTo>
                  <a:lnTo>
                    <a:pt x="4963685" y="3780"/>
                  </a:lnTo>
                  <a:lnTo>
                    <a:pt x="4896460" y="968"/>
                  </a:lnTo>
                  <a:lnTo>
                    <a:pt x="4828540" y="0"/>
                  </a:lnTo>
                  <a:lnTo>
                    <a:pt x="4353560" y="0"/>
                  </a:lnTo>
                  <a:lnTo>
                    <a:pt x="3878580" y="0"/>
                  </a:lnTo>
                  <a:lnTo>
                    <a:pt x="3230880" y="0"/>
                  </a:lnTo>
                  <a:lnTo>
                    <a:pt x="2755900" y="0"/>
                  </a:lnTo>
                  <a:lnTo>
                    <a:pt x="2280920" y="0"/>
                  </a:lnTo>
                  <a:close/>
                </a:path>
                <a:path w="5463540" h="791210">
                  <a:moveTo>
                    <a:pt x="1647189" y="0"/>
                  </a:moveTo>
                  <a:lnTo>
                    <a:pt x="1647189" y="0"/>
                  </a:lnTo>
                </a:path>
                <a:path w="5463540" h="791210">
                  <a:moveTo>
                    <a:pt x="5463540" y="791210"/>
                  </a:moveTo>
                  <a:lnTo>
                    <a:pt x="5463540" y="79121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90870" y="4554820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Terme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précisé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peu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plus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29" y="229199"/>
            <a:ext cx="362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Types </a:t>
            </a:r>
            <a:r>
              <a:rPr sz="3600" spc="-5" dirty="0"/>
              <a:t>d'opération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" y="1570320"/>
            <a:ext cx="9479280" cy="241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indent="107950">
              <a:lnSpc>
                <a:spcPct val="130500"/>
              </a:lnSpc>
              <a:spcBef>
                <a:spcPts val="95"/>
              </a:spcBef>
              <a:buSzPct val="45312"/>
              <a:buChar char="●"/>
              <a:tabLst>
                <a:tab pos="456565" algn="l"/>
                <a:tab pos="457200" algn="l"/>
              </a:tabLst>
            </a:pPr>
            <a:r>
              <a:rPr sz="3200" spc="-10" dirty="0">
                <a:latin typeface="Arial"/>
                <a:cs typeface="Arial"/>
              </a:rPr>
              <a:t>Les interventions </a:t>
            </a:r>
            <a:r>
              <a:rPr sz="3200" dirty="0">
                <a:latin typeface="Arial"/>
                <a:cs typeface="Arial"/>
              </a:rPr>
              <a:t>(BT </a:t>
            </a:r>
            <a:r>
              <a:rPr sz="3200" spc="-10" dirty="0">
                <a:latin typeface="Arial"/>
                <a:cs typeface="Arial"/>
              </a:rPr>
              <a:t>uniquement)  Maintenance/Dépannage/Connexion/Remplacement</a:t>
            </a:r>
            <a:endParaRPr sz="3200">
              <a:latin typeface="Arial"/>
              <a:cs typeface="Arial"/>
            </a:endParaRPr>
          </a:p>
          <a:p>
            <a:pPr marL="889000" lvl="1" indent="-323850">
              <a:lnSpc>
                <a:spcPct val="100000"/>
              </a:lnSpc>
              <a:spcBef>
                <a:spcPts val="1190"/>
              </a:spcBef>
              <a:buSzPct val="75000"/>
              <a:buChar char="–"/>
              <a:tabLst>
                <a:tab pos="889000" algn="l"/>
              </a:tabLst>
            </a:pPr>
            <a:r>
              <a:rPr sz="2800" spc="-5" dirty="0">
                <a:latin typeface="Arial"/>
                <a:cs typeface="Arial"/>
              </a:rPr>
              <a:t>Intervention </a:t>
            </a:r>
            <a:r>
              <a:rPr sz="2800" dirty="0">
                <a:latin typeface="Arial"/>
                <a:cs typeface="Arial"/>
              </a:rPr>
              <a:t>« </a:t>
            </a:r>
            <a:r>
              <a:rPr sz="2800" spc="-5" dirty="0">
                <a:latin typeface="Arial"/>
                <a:cs typeface="Arial"/>
              </a:rPr>
              <a:t>Générale </a:t>
            </a:r>
            <a:r>
              <a:rPr sz="2800" dirty="0">
                <a:latin typeface="Arial"/>
                <a:cs typeface="Arial"/>
              </a:rPr>
              <a:t>» </a:t>
            </a:r>
            <a:r>
              <a:rPr sz="2800" spc="10" dirty="0">
                <a:latin typeface="Arial"/>
                <a:cs typeface="Arial"/>
              </a:rPr>
              <a:t>(B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 [inte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ventions]</a:t>
            </a:r>
            <a:endParaRPr sz="2800">
              <a:latin typeface="Arial"/>
              <a:cs typeface="Arial"/>
            </a:endParaRPr>
          </a:p>
          <a:p>
            <a:pPr marL="889000" lvl="1" indent="-323850">
              <a:lnSpc>
                <a:spcPct val="100000"/>
              </a:lnSpc>
              <a:spcBef>
                <a:spcPts val="900"/>
              </a:spcBef>
              <a:buSzPct val="75000"/>
              <a:buChar char="–"/>
              <a:tabLst>
                <a:tab pos="889000" algn="l"/>
              </a:tabLst>
            </a:pPr>
            <a:r>
              <a:rPr sz="2800" spc="-5" dirty="0">
                <a:latin typeface="Arial"/>
                <a:cs typeface="Arial"/>
              </a:rPr>
              <a:t>Intervention </a:t>
            </a:r>
            <a:r>
              <a:rPr sz="2800" dirty="0">
                <a:latin typeface="Arial"/>
                <a:cs typeface="Arial"/>
              </a:rPr>
              <a:t>« </a:t>
            </a:r>
            <a:r>
              <a:rPr sz="2800" spc="-5" dirty="0">
                <a:latin typeface="Arial"/>
                <a:cs typeface="Arial"/>
              </a:rPr>
              <a:t>Élémentaire </a:t>
            </a:r>
            <a:r>
              <a:rPr sz="2800" dirty="0">
                <a:latin typeface="Arial"/>
                <a:cs typeface="Arial"/>
              </a:rPr>
              <a:t>» </a:t>
            </a:r>
            <a:r>
              <a:rPr sz="2800" spc="10" dirty="0">
                <a:latin typeface="Arial"/>
                <a:cs typeface="Arial"/>
              </a:rPr>
              <a:t>(B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) </a:t>
            </a:r>
            <a:r>
              <a:rPr sz="2800" spc="-30" dirty="0">
                <a:latin typeface="Arial"/>
                <a:cs typeface="Arial"/>
              </a:rPr>
              <a:t>[interv.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imples]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580" y="417382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580" y="462213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580" y="506917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1580" y="55174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9869" y="3997290"/>
            <a:ext cx="5000625" cy="181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5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Remplacement de fusibles  Remplacement lampes  Remplacement </a:t>
            </a:r>
            <a:r>
              <a:rPr sz="2400" spc="-15" dirty="0">
                <a:latin typeface="Arial"/>
                <a:cs typeface="Arial"/>
              </a:rPr>
              <a:t>interrupteur, </a:t>
            </a:r>
            <a:r>
              <a:rPr sz="2400" spc="-5" dirty="0">
                <a:latin typeface="Arial"/>
                <a:cs typeface="Arial"/>
              </a:rPr>
              <a:t>prise, </a:t>
            </a:r>
            <a:r>
              <a:rPr sz="2400" dirty="0">
                <a:latin typeface="Arial"/>
                <a:cs typeface="Arial"/>
              </a:rPr>
              <a:t>…  </a:t>
            </a:r>
            <a:r>
              <a:rPr sz="2400" spc="-5" dirty="0">
                <a:latin typeface="Arial"/>
                <a:cs typeface="Arial"/>
              </a:rPr>
              <a:t>Réarmement dispositif de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protection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29" y="229199"/>
            <a:ext cx="3622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Types </a:t>
            </a:r>
            <a:r>
              <a:rPr sz="3600" spc="-5" dirty="0"/>
              <a:t>d'opération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Arial"/>
                <a:cs typeface="Arial"/>
              </a:rPr>
              <a:t>●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1718910"/>
            <a:ext cx="6657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Les opérations spécifiques </a:t>
            </a:r>
            <a:r>
              <a:rPr sz="3200" dirty="0">
                <a:latin typeface="Arial"/>
                <a:cs typeface="Arial"/>
              </a:rPr>
              <a:t>(BE /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950" y="292794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50" y="346769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950" y="4008720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550" y="2245960"/>
            <a:ext cx="2297430" cy="2185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marR="30480" indent="-323850">
              <a:lnSpc>
                <a:spcPct val="126600"/>
              </a:lnSpc>
              <a:spcBef>
                <a:spcPts val="95"/>
              </a:spcBef>
            </a:pPr>
            <a:r>
              <a:rPr sz="3150" spc="-7" baseline="13227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Manœuvres  Mesurages  Vérification  </a:t>
            </a:r>
            <a:r>
              <a:rPr sz="2800" dirty="0">
                <a:latin typeface="Arial"/>
                <a:cs typeface="Arial"/>
              </a:rPr>
              <a:t>Essais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179" y="229199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Zones </a:t>
            </a:r>
            <a:r>
              <a:rPr sz="3600" dirty="0"/>
              <a:t>/</a:t>
            </a:r>
            <a:r>
              <a:rPr sz="3600" spc="-75" dirty="0"/>
              <a:t> </a:t>
            </a:r>
            <a:r>
              <a:rPr sz="3600" spc="-5" dirty="0"/>
              <a:t>voisinage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59410" y="1440779"/>
            <a:ext cx="6334760" cy="814069"/>
          </a:xfrm>
          <a:custGeom>
            <a:avLst/>
            <a:gdLst/>
            <a:ahLst/>
            <a:cxnLst/>
            <a:rect l="l" t="t" r="r" b="b"/>
            <a:pathLst>
              <a:path w="6334759" h="814069">
                <a:moveTo>
                  <a:pt x="6334760" y="0"/>
                </a:moveTo>
                <a:lnTo>
                  <a:pt x="3167380" y="0"/>
                </a:lnTo>
                <a:lnTo>
                  <a:pt x="0" y="0"/>
                </a:lnTo>
                <a:lnTo>
                  <a:pt x="0" y="814070"/>
                </a:lnTo>
                <a:lnTo>
                  <a:pt x="3167380" y="814070"/>
                </a:lnTo>
                <a:lnTo>
                  <a:pt x="6334760" y="814070"/>
                </a:lnTo>
                <a:lnTo>
                  <a:pt x="633476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4259" y="1453480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4169" y="1440780"/>
            <a:ext cx="3169920" cy="814069"/>
          </a:xfrm>
          <a:custGeom>
            <a:avLst/>
            <a:gdLst/>
            <a:ahLst/>
            <a:cxnLst/>
            <a:rect l="l" t="t" r="r" b="b"/>
            <a:pathLst>
              <a:path w="3169920" h="814069">
                <a:moveTo>
                  <a:pt x="3169920" y="0"/>
                </a:moveTo>
                <a:lnTo>
                  <a:pt x="0" y="0"/>
                </a:lnTo>
                <a:lnTo>
                  <a:pt x="0" y="814070"/>
                </a:lnTo>
                <a:lnTo>
                  <a:pt x="3169920" y="814070"/>
                </a:lnTo>
                <a:lnTo>
                  <a:pt x="316992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1640" y="1453480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409" y="2254850"/>
            <a:ext cx="3167380" cy="815340"/>
          </a:xfrm>
          <a:custGeom>
            <a:avLst/>
            <a:gdLst/>
            <a:ahLst/>
            <a:cxnLst/>
            <a:rect l="l" t="t" r="r" b="b"/>
            <a:pathLst>
              <a:path w="3167379" h="815339">
                <a:moveTo>
                  <a:pt x="3167379" y="0"/>
                </a:moveTo>
                <a:lnTo>
                  <a:pt x="0" y="0"/>
                </a:lnTo>
                <a:lnTo>
                  <a:pt x="0" y="815339"/>
                </a:lnTo>
                <a:lnTo>
                  <a:pt x="3167379" y="815339"/>
                </a:lnTo>
                <a:lnTo>
                  <a:pt x="316737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6880" y="2267549"/>
            <a:ext cx="226949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Zone </a:t>
            </a:r>
            <a:r>
              <a:rPr sz="1800" dirty="0">
                <a:latin typeface="Arial"/>
                <a:cs typeface="Arial"/>
              </a:rPr>
              <a:t>0 – </a:t>
            </a:r>
            <a:r>
              <a:rPr sz="1800" spc="-10" dirty="0">
                <a:latin typeface="Arial"/>
                <a:cs typeface="Arial"/>
              </a:rPr>
              <a:t>Investigation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champ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libre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6790" y="2254850"/>
            <a:ext cx="3167380" cy="815340"/>
          </a:xfrm>
          <a:custGeom>
            <a:avLst/>
            <a:gdLst/>
            <a:ahLst/>
            <a:cxnLst/>
            <a:rect l="l" t="t" r="r" b="b"/>
            <a:pathLst>
              <a:path w="3167379" h="815339">
                <a:moveTo>
                  <a:pt x="3167380" y="0"/>
                </a:moveTo>
                <a:lnTo>
                  <a:pt x="0" y="0"/>
                </a:lnTo>
                <a:lnTo>
                  <a:pt x="0" y="815339"/>
                </a:lnTo>
                <a:lnTo>
                  <a:pt x="3167380" y="815339"/>
                </a:lnTo>
                <a:lnTo>
                  <a:pt x="31673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4259" y="2267549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3m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50m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94169" y="2254850"/>
            <a:ext cx="3169920" cy="815340"/>
          </a:xfrm>
          <a:custGeom>
            <a:avLst/>
            <a:gdLst/>
            <a:ahLst/>
            <a:cxnLst/>
            <a:rect l="l" t="t" r="r" b="b"/>
            <a:pathLst>
              <a:path w="3169920" h="815339">
                <a:moveTo>
                  <a:pt x="3169920" y="0"/>
                </a:moveTo>
                <a:lnTo>
                  <a:pt x="0" y="0"/>
                </a:lnTo>
                <a:lnTo>
                  <a:pt x="0" y="815339"/>
                </a:lnTo>
                <a:lnTo>
                  <a:pt x="3169920" y="815339"/>
                </a:lnTo>
                <a:lnTo>
                  <a:pt x="316992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71640" y="2267549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5m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50m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409" y="3070190"/>
            <a:ext cx="3167380" cy="814069"/>
          </a:xfrm>
          <a:custGeom>
            <a:avLst/>
            <a:gdLst/>
            <a:ahLst/>
            <a:cxnLst/>
            <a:rect l="l" t="t" r="r" b="b"/>
            <a:pathLst>
              <a:path w="3167379" h="814070">
                <a:moveTo>
                  <a:pt x="3167379" y="0"/>
                </a:moveTo>
                <a:lnTo>
                  <a:pt x="0" y="0"/>
                </a:lnTo>
                <a:lnTo>
                  <a:pt x="0" y="814070"/>
                </a:lnTo>
                <a:lnTo>
                  <a:pt x="3167379" y="814070"/>
                </a:lnTo>
                <a:lnTo>
                  <a:pt x="316737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880" y="3082890"/>
            <a:ext cx="270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Zone </a:t>
            </a:r>
            <a:r>
              <a:rPr sz="1800" dirty="0">
                <a:latin typeface="Arial"/>
                <a:cs typeface="Arial"/>
              </a:rPr>
              <a:t>1 – </a:t>
            </a:r>
            <a:r>
              <a:rPr sz="1800" spc="-20" dirty="0">
                <a:latin typeface="Arial"/>
                <a:cs typeface="Arial"/>
              </a:rPr>
              <a:t>Voisinage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simple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6790" y="3070190"/>
            <a:ext cx="3167380" cy="814069"/>
          </a:xfrm>
          <a:custGeom>
            <a:avLst/>
            <a:gdLst/>
            <a:ahLst/>
            <a:cxnLst/>
            <a:rect l="l" t="t" r="r" b="b"/>
            <a:pathLst>
              <a:path w="3167379" h="814070">
                <a:moveTo>
                  <a:pt x="3167380" y="0"/>
                </a:moveTo>
                <a:lnTo>
                  <a:pt x="0" y="0"/>
                </a:lnTo>
                <a:lnTo>
                  <a:pt x="0" y="814070"/>
                </a:lnTo>
                <a:lnTo>
                  <a:pt x="3167380" y="814070"/>
                </a:lnTo>
                <a:lnTo>
                  <a:pt x="316738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04259" y="3082890"/>
            <a:ext cx="2750820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3m </a:t>
            </a:r>
            <a:r>
              <a:rPr sz="1800" spc="-30" dirty="0">
                <a:latin typeface="Arial"/>
                <a:cs typeface="Arial"/>
              </a:rPr>
              <a:t>(DLVS)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30 </a:t>
            </a:r>
            <a:r>
              <a:rPr sz="1800" dirty="0">
                <a:latin typeface="Arial"/>
                <a:cs typeface="Arial"/>
              </a:rPr>
              <a:t>cm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(DMA)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00" spc="-5" dirty="0">
                <a:latin typeface="Arial"/>
                <a:cs typeface="Arial"/>
              </a:rPr>
              <a:t>(Local réservé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électriciens)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4169" y="3070190"/>
            <a:ext cx="3169920" cy="814069"/>
          </a:xfrm>
          <a:custGeom>
            <a:avLst/>
            <a:gdLst/>
            <a:ahLst/>
            <a:cxnLst/>
            <a:rect l="l" t="t" r="r" b="b"/>
            <a:pathLst>
              <a:path w="3169920" h="814070">
                <a:moveTo>
                  <a:pt x="3169920" y="0"/>
                </a:moveTo>
                <a:lnTo>
                  <a:pt x="0" y="0"/>
                </a:lnTo>
                <a:lnTo>
                  <a:pt x="0" y="814070"/>
                </a:lnTo>
                <a:lnTo>
                  <a:pt x="3169920" y="814070"/>
                </a:lnTo>
                <a:lnTo>
                  <a:pt x="316992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71640" y="3082890"/>
            <a:ext cx="263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Suivant </a:t>
            </a:r>
            <a:r>
              <a:rPr sz="1800" spc="-5" dirty="0">
                <a:latin typeface="Arial"/>
                <a:cs typeface="Arial"/>
              </a:rPr>
              <a:t>niveau de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409" y="3884260"/>
            <a:ext cx="3167380" cy="862330"/>
          </a:xfrm>
          <a:custGeom>
            <a:avLst/>
            <a:gdLst/>
            <a:ahLst/>
            <a:cxnLst/>
            <a:rect l="l" t="t" r="r" b="b"/>
            <a:pathLst>
              <a:path w="3167379" h="862329">
                <a:moveTo>
                  <a:pt x="3167379" y="0"/>
                </a:moveTo>
                <a:lnTo>
                  <a:pt x="0" y="0"/>
                </a:lnTo>
                <a:lnTo>
                  <a:pt x="0" y="862329"/>
                </a:lnTo>
                <a:lnTo>
                  <a:pt x="3167379" y="862329"/>
                </a:lnTo>
                <a:lnTo>
                  <a:pt x="316737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6880" y="3896960"/>
            <a:ext cx="287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Zone </a:t>
            </a:r>
            <a:r>
              <a:rPr sz="1800" dirty="0">
                <a:latin typeface="Arial"/>
                <a:cs typeface="Arial"/>
              </a:rPr>
              <a:t>2 – </a:t>
            </a:r>
            <a:r>
              <a:rPr sz="1800" spc="-20" dirty="0">
                <a:latin typeface="Arial"/>
                <a:cs typeface="Arial"/>
              </a:rPr>
              <a:t>Voisinage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renforcé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26790" y="3884259"/>
            <a:ext cx="6337300" cy="862330"/>
          </a:xfrm>
          <a:custGeom>
            <a:avLst/>
            <a:gdLst/>
            <a:ahLst/>
            <a:cxnLst/>
            <a:rect l="l" t="t" r="r" b="b"/>
            <a:pathLst>
              <a:path w="6337300" h="862329">
                <a:moveTo>
                  <a:pt x="6337300" y="0"/>
                </a:moveTo>
                <a:lnTo>
                  <a:pt x="3167380" y="0"/>
                </a:lnTo>
                <a:lnTo>
                  <a:pt x="0" y="0"/>
                </a:lnTo>
                <a:lnTo>
                  <a:pt x="0" y="862330"/>
                </a:lnTo>
                <a:lnTo>
                  <a:pt x="3167380" y="862330"/>
                </a:lnTo>
                <a:lnTo>
                  <a:pt x="6337300" y="862330"/>
                </a:lnTo>
                <a:lnTo>
                  <a:pt x="63373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71640" y="3896960"/>
            <a:ext cx="263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Suivant </a:t>
            </a:r>
            <a:r>
              <a:rPr sz="1800" spc="-5" dirty="0">
                <a:latin typeface="Arial"/>
                <a:cs typeface="Arial"/>
              </a:rPr>
              <a:t>niveau de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9409" y="4746590"/>
            <a:ext cx="3167380" cy="815340"/>
          </a:xfrm>
          <a:custGeom>
            <a:avLst/>
            <a:gdLst/>
            <a:ahLst/>
            <a:cxnLst/>
            <a:rect l="l" t="t" r="r" b="b"/>
            <a:pathLst>
              <a:path w="3167379" h="815339">
                <a:moveTo>
                  <a:pt x="3167379" y="0"/>
                </a:moveTo>
                <a:lnTo>
                  <a:pt x="0" y="0"/>
                </a:lnTo>
                <a:lnTo>
                  <a:pt x="0" y="815339"/>
                </a:lnTo>
                <a:lnTo>
                  <a:pt x="3167379" y="815339"/>
                </a:lnTo>
                <a:lnTo>
                  <a:pt x="316737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6880" y="4759290"/>
            <a:ext cx="2346960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spc="-5" dirty="0">
                <a:latin typeface="Arial"/>
                <a:cs typeface="Arial"/>
              </a:rPr>
              <a:t>Zone </a:t>
            </a:r>
            <a:r>
              <a:rPr sz="1800" dirty="0">
                <a:latin typeface="Arial"/>
                <a:cs typeface="Arial"/>
              </a:rPr>
              <a:t>3 – </a:t>
            </a:r>
            <a:r>
              <a:rPr sz="1800" spc="-15" dirty="0">
                <a:latin typeface="Arial"/>
                <a:cs typeface="Arial"/>
              </a:rPr>
              <a:t>Travaux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sous  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26790" y="4746590"/>
            <a:ext cx="6337300" cy="815340"/>
          </a:xfrm>
          <a:custGeom>
            <a:avLst/>
            <a:gdLst/>
            <a:ahLst/>
            <a:cxnLst/>
            <a:rect l="l" t="t" r="r" b="b"/>
            <a:pathLst>
              <a:path w="6337300" h="815339">
                <a:moveTo>
                  <a:pt x="6337300" y="0"/>
                </a:moveTo>
                <a:lnTo>
                  <a:pt x="3167380" y="0"/>
                </a:lnTo>
                <a:lnTo>
                  <a:pt x="0" y="0"/>
                </a:lnTo>
                <a:lnTo>
                  <a:pt x="0" y="815340"/>
                </a:lnTo>
                <a:lnTo>
                  <a:pt x="3167380" y="815340"/>
                </a:lnTo>
                <a:lnTo>
                  <a:pt x="6337300" y="815340"/>
                </a:lnTo>
                <a:lnTo>
                  <a:pt x="63373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71640" y="4759290"/>
            <a:ext cx="263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Suivant </a:t>
            </a:r>
            <a:r>
              <a:rPr sz="1800" spc="-5" dirty="0">
                <a:latin typeface="Arial"/>
                <a:cs typeface="Arial"/>
              </a:rPr>
              <a:t>niveau de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409" y="5561930"/>
            <a:ext cx="3167380" cy="814069"/>
          </a:xfrm>
          <a:custGeom>
            <a:avLst/>
            <a:gdLst/>
            <a:ahLst/>
            <a:cxnLst/>
            <a:rect l="l" t="t" r="r" b="b"/>
            <a:pathLst>
              <a:path w="3167379" h="814070">
                <a:moveTo>
                  <a:pt x="3167379" y="0"/>
                </a:moveTo>
                <a:lnTo>
                  <a:pt x="0" y="0"/>
                </a:lnTo>
                <a:lnTo>
                  <a:pt x="0" y="814070"/>
                </a:lnTo>
                <a:lnTo>
                  <a:pt x="3167379" y="814070"/>
                </a:lnTo>
                <a:lnTo>
                  <a:pt x="316737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6880" y="5574630"/>
            <a:ext cx="2879090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Zone </a:t>
            </a:r>
            <a:r>
              <a:rPr sz="1800" dirty="0">
                <a:latin typeface="Arial"/>
                <a:cs typeface="Arial"/>
              </a:rPr>
              <a:t>4 – </a:t>
            </a:r>
            <a:r>
              <a:rPr sz="1800" spc="-20" dirty="0">
                <a:latin typeface="Arial"/>
                <a:cs typeface="Arial"/>
              </a:rPr>
              <a:t>Voisinage </a:t>
            </a:r>
            <a:r>
              <a:rPr sz="1800" spc="-5" dirty="0">
                <a:latin typeface="Arial"/>
                <a:cs typeface="Arial"/>
              </a:rPr>
              <a:t>renforcé  BT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26790" y="5561930"/>
            <a:ext cx="3167380" cy="814069"/>
          </a:xfrm>
          <a:custGeom>
            <a:avLst/>
            <a:gdLst/>
            <a:ahLst/>
            <a:cxnLst/>
            <a:rect l="l" t="t" r="r" b="b"/>
            <a:pathLst>
              <a:path w="3167379" h="814070">
                <a:moveTo>
                  <a:pt x="3167380" y="0"/>
                </a:moveTo>
                <a:lnTo>
                  <a:pt x="0" y="0"/>
                </a:lnTo>
                <a:lnTo>
                  <a:pt x="0" y="814070"/>
                </a:lnTo>
                <a:lnTo>
                  <a:pt x="3167380" y="814070"/>
                </a:lnTo>
                <a:lnTo>
                  <a:pt x="316738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04259" y="5574630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30 </a:t>
            </a:r>
            <a:r>
              <a:rPr sz="1800" dirty="0">
                <a:latin typeface="Arial"/>
                <a:cs typeface="Arial"/>
              </a:rPr>
              <a:t>cm -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19728" y="1116549"/>
            <a:ext cx="6444615" cy="5544820"/>
            <a:chOff x="3419728" y="1116549"/>
            <a:chExt cx="6444615" cy="5544820"/>
          </a:xfrm>
        </p:grpSpPr>
        <p:sp>
          <p:nvSpPr>
            <p:cNvPr id="32" name="object 32"/>
            <p:cNvSpPr/>
            <p:nvPr/>
          </p:nvSpPr>
          <p:spPr>
            <a:xfrm>
              <a:off x="6694169" y="5561930"/>
              <a:ext cx="3169920" cy="814069"/>
            </a:xfrm>
            <a:custGeom>
              <a:avLst/>
              <a:gdLst/>
              <a:ahLst/>
              <a:cxnLst/>
              <a:rect l="l" t="t" r="r" b="b"/>
              <a:pathLst>
                <a:path w="3169920" h="814070">
                  <a:moveTo>
                    <a:pt x="3169920" y="0"/>
                  </a:moveTo>
                  <a:lnTo>
                    <a:pt x="0" y="0"/>
                  </a:lnTo>
                  <a:lnTo>
                    <a:pt x="0" y="814070"/>
                  </a:lnTo>
                  <a:lnTo>
                    <a:pt x="3169920" y="814070"/>
                  </a:lnTo>
                  <a:lnTo>
                    <a:pt x="31699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2499" y="3960460"/>
              <a:ext cx="3202940" cy="1548130"/>
            </a:xfrm>
            <a:custGeom>
              <a:avLst/>
              <a:gdLst/>
              <a:ahLst/>
              <a:cxnLst/>
              <a:rect l="l" t="t" r="r" b="b"/>
              <a:pathLst>
                <a:path w="3202940" h="1548129">
                  <a:moveTo>
                    <a:pt x="35560" y="720089"/>
                  </a:moveTo>
                  <a:lnTo>
                    <a:pt x="3202940" y="0"/>
                  </a:lnTo>
                </a:path>
                <a:path w="3202940" h="1548129">
                  <a:moveTo>
                    <a:pt x="3202940" y="720089"/>
                  </a:moveTo>
                  <a:lnTo>
                    <a:pt x="35560" y="0"/>
                  </a:lnTo>
                </a:path>
                <a:path w="3202940" h="1548129">
                  <a:moveTo>
                    <a:pt x="0" y="1548129"/>
                  </a:moveTo>
                  <a:lnTo>
                    <a:pt x="3167379" y="828039"/>
                  </a:lnTo>
                </a:path>
                <a:path w="3202940" h="1548129">
                  <a:moveTo>
                    <a:pt x="3167379" y="1548129"/>
                  </a:moveTo>
                  <a:lnTo>
                    <a:pt x="0" y="828039"/>
                  </a:lnTo>
                </a:path>
              </a:pathLst>
            </a:custGeom>
            <a:ln w="718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55669" y="1116549"/>
              <a:ext cx="3241040" cy="5544820"/>
            </a:xfrm>
            <a:custGeom>
              <a:avLst/>
              <a:gdLst/>
              <a:ahLst/>
              <a:cxnLst/>
              <a:rect l="l" t="t" r="r" b="b"/>
              <a:pathLst>
                <a:path w="3241040" h="5544820">
                  <a:moveTo>
                    <a:pt x="539750" y="35940"/>
                  </a:moveTo>
                  <a:lnTo>
                    <a:pt x="494911" y="38399"/>
                  </a:lnTo>
                  <a:lnTo>
                    <a:pt x="450329" y="45587"/>
                  </a:lnTo>
                  <a:lnTo>
                    <a:pt x="406282" y="57225"/>
                  </a:lnTo>
                  <a:lnTo>
                    <a:pt x="363051" y="73034"/>
                  </a:lnTo>
                  <a:lnTo>
                    <a:pt x="320914" y="92733"/>
                  </a:lnTo>
                  <a:lnTo>
                    <a:pt x="280152" y="116045"/>
                  </a:lnTo>
                  <a:lnTo>
                    <a:pt x="241044" y="142688"/>
                  </a:lnTo>
                  <a:lnTo>
                    <a:pt x="203870" y="172383"/>
                  </a:lnTo>
                  <a:lnTo>
                    <a:pt x="168909" y="204851"/>
                  </a:lnTo>
                  <a:lnTo>
                    <a:pt x="136442" y="239811"/>
                  </a:lnTo>
                  <a:lnTo>
                    <a:pt x="106747" y="276985"/>
                  </a:lnTo>
                  <a:lnTo>
                    <a:pt x="80104" y="316093"/>
                  </a:lnTo>
                  <a:lnTo>
                    <a:pt x="56792" y="356855"/>
                  </a:lnTo>
                  <a:lnTo>
                    <a:pt x="37093" y="398992"/>
                  </a:lnTo>
                  <a:lnTo>
                    <a:pt x="21284" y="442223"/>
                  </a:lnTo>
                  <a:lnTo>
                    <a:pt x="9646" y="486270"/>
                  </a:lnTo>
                  <a:lnTo>
                    <a:pt x="2458" y="530852"/>
                  </a:lnTo>
                  <a:lnTo>
                    <a:pt x="0" y="575690"/>
                  </a:lnTo>
                  <a:lnTo>
                    <a:pt x="0" y="4968621"/>
                  </a:lnTo>
                  <a:lnTo>
                    <a:pt x="2458" y="5013459"/>
                  </a:lnTo>
                  <a:lnTo>
                    <a:pt x="9646" y="5058041"/>
                  </a:lnTo>
                  <a:lnTo>
                    <a:pt x="21284" y="5102088"/>
                  </a:lnTo>
                  <a:lnTo>
                    <a:pt x="37093" y="5145319"/>
                  </a:lnTo>
                  <a:lnTo>
                    <a:pt x="56792" y="5187456"/>
                  </a:lnTo>
                  <a:lnTo>
                    <a:pt x="80104" y="5228218"/>
                  </a:lnTo>
                  <a:lnTo>
                    <a:pt x="106747" y="5267326"/>
                  </a:lnTo>
                  <a:lnTo>
                    <a:pt x="136442" y="5304500"/>
                  </a:lnTo>
                  <a:lnTo>
                    <a:pt x="168910" y="5339461"/>
                  </a:lnTo>
                  <a:lnTo>
                    <a:pt x="203870" y="5371928"/>
                  </a:lnTo>
                  <a:lnTo>
                    <a:pt x="241044" y="5401623"/>
                  </a:lnTo>
                  <a:lnTo>
                    <a:pt x="280152" y="5428266"/>
                  </a:lnTo>
                  <a:lnTo>
                    <a:pt x="320914" y="5451578"/>
                  </a:lnTo>
                  <a:lnTo>
                    <a:pt x="363051" y="5471277"/>
                  </a:lnTo>
                  <a:lnTo>
                    <a:pt x="406282" y="5487086"/>
                  </a:lnTo>
                  <a:lnTo>
                    <a:pt x="450329" y="5498724"/>
                  </a:lnTo>
                  <a:lnTo>
                    <a:pt x="494911" y="5505912"/>
                  </a:lnTo>
                  <a:lnTo>
                    <a:pt x="539750" y="5508371"/>
                  </a:lnTo>
                  <a:lnTo>
                    <a:pt x="2700019" y="5508371"/>
                  </a:lnTo>
                  <a:lnTo>
                    <a:pt x="2745058" y="5505912"/>
                  </a:lnTo>
                  <a:lnTo>
                    <a:pt x="2789818" y="5498724"/>
                  </a:lnTo>
                  <a:lnTo>
                    <a:pt x="2834022" y="5487086"/>
                  </a:lnTo>
                  <a:lnTo>
                    <a:pt x="2877391" y="5471277"/>
                  </a:lnTo>
                  <a:lnTo>
                    <a:pt x="2919647" y="5451578"/>
                  </a:lnTo>
                  <a:lnTo>
                    <a:pt x="2960511" y="5428266"/>
                  </a:lnTo>
                  <a:lnTo>
                    <a:pt x="2999705" y="5401623"/>
                  </a:lnTo>
                  <a:lnTo>
                    <a:pt x="3036951" y="5371928"/>
                  </a:lnTo>
                  <a:lnTo>
                    <a:pt x="3071971" y="5339460"/>
                  </a:lnTo>
                  <a:lnTo>
                    <a:pt x="3104486" y="5304500"/>
                  </a:lnTo>
                  <a:lnTo>
                    <a:pt x="3134218" y="5267326"/>
                  </a:lnTo>
                  <a:lnTo>
                    <a:pt x="3160888" y="5228218"/>
                  </a:lnTo>
                  <a:lnTo>
                    <a:pt x="3184219" y="5187456"/>
                  </a:lnTo>
                  <a:lnTo>
                    <a:pt x="3203933" y="5145319"/>
                  </a:lnTo>
                  <a:lnTo>
                    <a:pt x="3219749" y="5102088"/>
                  </a:lnTo>
                  <a:lnTo>
                    <a:pt x="3231392" y="5058041"/>
                  </a:lnTo>
                  <a:lnTo>
                    <a:pt x="3238581" y="5013459"/>
                  </a:lnTo>
                  <a:lnTo>
                    <a:pt x="3241039" y="4968621"/>
                  </a:lnTo>
                  <a:lnTo>
                    <a:pt x="3241039" y="575690"/>
                  </a:lnTo>
                  <a:lnTo>
                    <a:pt x="3238581" y="530852"/>
                  </a:lnTo>
                  <a:lnTo>
                    <a:pt x="3231392" y="486270"/>
                  </a:lnTo>
                  <a:lnTo>
                    <a:pt x="3219749" y="442223"/>
                  </a:lnTo>
                  <a:lnTo>
                    <a:pt x="3203933" y="398992"/>
                  </a:lnTo>
                  <a:lnTo>
                    <a:pt x="3184219" y="356855"/>
                  </a:lnTo>
                  <a:lnTo>
                    <a:pt x="3160888" y="316093"/>
                  </a:lnTo>
                  <a:lnTo>
                    <a:pt x="3134218" y="276985"/>
                  </a:lnTo>
                  <a:lnTo>
                    <a:pt x="3104486" y="239811"/>
                  </a:lnTo>
                  <a:lnTo>
                    <a:pt x="3071971" y="204850"/>
                  </a:lnTo>
                  <a:lnTo>
                    <a:pt x="3036951" y="172383"/>
                  </a:lnTo>
                  <a:lnTo>
                    <a:pt x="2999705" y="142688"/>
                  </a:lnTo>
                  <a:lnTo>
                    <a:pt x="2960511" y="116045"/>
                  </a:lnTo>
                  <a:lnTo>
                    <a:pt x="2919647" y="92733"/>
                  </a:lnTo>
                  <a:lnTo>
                    <a:pt x="2877391" y="73034"/>
                  </a:lnTo>
                  <a:lnTo>
                    <a:pt x="2834022" y="57225"/>
                  </a:lnTo>
                  <a:lnTo>
                    <a:pt x="2789818" y="45587"/>
                  </a:lnTo>
                  <a:lnTo>
                    <a:pt x="2745058" y="38399"/>
                  </a:lnTo>
                  <a:lnTo>
                    <a:pt x="2700019" y="35940"/>
                  </a:lnTo>
                  <a:lnTo>
                    <a:pt x="539750" y="35940"/>
                  </a:lnTo>
                  <a:close/>
                </a:path>
                <a:path w="3241040" h="5544820">
                  <a:moveTo>
                    <a:pt x="0" y="0"/>
                  </a:moveTo>
                  <a:lnTo>
                    <a:pt x="0" y="71881"/>
                  </a:lnTo>
                </a:path>
                <a:path w="3241040" h="5544820">
                  <a:moveTo>
                    <a:pt x="3241039" y="5472430"/>
                  </a:moveTo>
                  <a:lnTo>
                    <a:pt x="3241039" y="5544312"/>
                  </a:lnTo>
                </a:path>
              </a:pathLst>
            </a:custGeom>
            <a:ln w="7188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179" y="229199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Zones </a:t>
            </a:r>
            <a:r>
              <a:rPr sz="3600" dirty="0"/>
              <a:t>/</a:t>
            </a:r>
            <a:r>
              <a:rPr sz="3600" spc="-75" dirty="0"/>
              <a:t> </a:t>
            </a:r>
            <a:r>
              <a:rPr sz="3600" spc="-5" dirty="0"/>
              <a:t>voisinage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38150" y="1529680"/>
            <a:ext cx="8848090" cy="5670550"/>
            <a:chOff x="438150" y="1529680"/>
            <a:chExt cx="8848090" cy="5670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50" y="1529680"/>
              <a:ext cx="7216140" cy="56705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04380" y="2546950"/>
              <a:ext cx="2181860" cy="792480"/>
            </a:xfrm>
            <a:custGeom>
              <a:avLst/>
              <a:gdLst/>
              <a:ahLst/>
              <a:cxnLst/>
              <a:rect l="l" t="t" r="r" b="b"/>
              <a:pathLst>
                <a:path w="2181859" h="792479">
                  <a:moveTo>
                    <a:pt x="2181860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2181860" y="792479"/>
                  </a:lnTo>
                  <a:lnTo>
                    <a:pt x="2181860" y="0"/>
                  </a:lnTo>
                  <a:close/>
                </a:path>
              </a:pathLst>
            </a:custGeom>
            <a:solidFill>
              <a:srgbClr val="93B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04380" y="2546950"/>
            <a:ext cx="2181860" cy="79184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59385" algn="ctr">
              <a:lnSpc>
                <a:spcPct val="100000"/>
              </a:lnSpc>
              <a:spcBef>
                <a:spcPts val="459"/>
              </a:spcBef>
            </a:pPr>
            <a:r>
              <a:rPr sz="1600" spc="-10" dirty="0">
                <a:latin typeface="Arial"/>
                <a:cs typeface="Arial"/>
              </a:rPr>
              <a:t>Zone</a:t>
            </a:r>
            <a:endParaRPr sz="1600">
              <a:latin typeface="Arial"/>
              <a:cs typeface="Arial"/>
            </a:endParaRPr>
          </a:p>
          <a:p>
            <a:pPr marL="628650" marR="404495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voisinage  simple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33750" y="1674460"/>
            <a:ext cx="5951220" cy="1703070"/>
            <a:chOff x="3333750" y="1674460"/>
            <a:chExt cx="5951220" cy="1703070"/>
          </a:xfrm>
        </p:grpSpPr>
        <p:sp>
          <p:nvSpPr>
            <p:cNvPr id="8" name="object 8"/>
            <p:cNvSpPr/>
            <p:nvPr/>
          </p:nvSpPr>
          <p:spPr>
            <a:xfrm>
              <a:off x="3404869" y="3338160"/>
              <a:ext cx="4812030" cy="1270"/>
            </a:xfrm>
            <a:custGeom>
              <a:avLst/>
              <a:gdLst/>
              <a:ahLst/>
              <a:cxnLst/>
              <a:rect l="l" t="t" r="r" b="b"/>
              <a:pathLst>
                <a:path w="4812030" h="1270">
                  <a:moveTo>
                    <a:pt x="4812030" y="0"/>
                  </a:moveTo>
                  <a:lnTo>
                    <a:pt x="0" y="12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33750" y="33013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04379" y="1674460"/>
              <a:ext cx="2180590" cy="791210"/>
            </a:xfrm>
            <a:custGeom>
              <a:avLst/>
              <a:gdLst/>
              <a:ahLst/>
              <a:cxnLst/>
              <a:rect l="l" t="t" r="r" b="b"/>
              <a:pathLst>
                <a:path w="2180590" h="791210">
                  <a:moveTo>
                    <a:pt x="0" y="791210"/>
                  </a:moveTo>
                  <a:lnTo>
                    <a:pt x="2180590" y="791210"/>
                  </a:lnTo>
                  <a:lnTo>
                    <a:pt x="2180590" y="0"/>
                  </a:lnTo>
                  <a:lnTo>
                    <a:pt x="0" y="0"/>
                  </a:lnTo>
                  <a:lnTo>
                    <a:pt x="0" y="791210"/>
                  </a:lnTo>
                  <a:close/>
                </a:path>
              </a:pathLst>
            </a:custGeom>
            <a:solidFill>
              <a:srgbClr val="22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04380" y="1674460"/>
            <a:ext cx="2180590" cy="791210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556895" marR="335280" indent="381000">
              <a:lnSpc>
                <a:spcPts val="1910"/>
              </a:lnSpc>
              <a:spcBef>
                <a:spcPts val="1330"/>
              </a:spcBef>
            </a:pPr>
            <a:r>
              <a:rPr sz="1600" spc="-5" dirty="0">
                <a:latin typeface="Arial"/>
                <a:cs typeface="Arial"/>
              </a:rPr>
              <a:t>Zone  </a:t>
            </a:r>
            <a:r>
              <a:rPr sz="1600" spc="-10" dirty="0">
                <a:latin typeface="Arial"/>
                <a:cs typeface="Arial"/>
              </a:rPr>
              <a:t>d'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gat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28130" y="2427570"/>
            <a:ext cx="2656840" cy="2658110"/>
            <a:chOff x="6628130" y="2427570"/>
            <a:chExt cx="2656840" cy="2658110"/>
          </a:xfrm>
        </p:grpSpPr>
        <p:sp>
          <p:nvSpPr>
            <p:cNvPr id="13" name="object 13"/>
            <p:cNvSpPr/>
            <p:nvPr/>
          </p:nvSpPr>
          <p:spPr>
            <a:xfrm>
              <a:off x="6697980" y="2464400"/>
              <a:ext cx="1518920" cy="1270"/>
            </a:xfrm>
            <a:custGeom>
              <a:avLst/>
              <a:gdLst/>
              <a:ahLst/>
              <a:cxnLst/>
              <a:rect l="l" t="t" r="r" b="b"/>
              <a:pathLst>
                <a:path w="1518920" h="1269">
                  <a:moveTo>
                    <a:pt x="1518920" y="0"/>
                  </a:moveTo>
                  <a:lnTo>
                    <a:pt x="0" y="12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8130" y="242757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38100"/>
                  </a:lnTo>
                  <a:lnTo>
                    <a:pt x="74929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03110" y="4294470"/>
              <a:ext cx="2181860" cy="791210"/>
            </a:xfrm>
            <a:custGeom>
              <a:avLst/>
              <a:gdLst/>
              <a:ahLst/>
              <a:cxnLst/>
              <a:rect l="l" t="t" r="r" b="b"/>
              <a:pathLst>
                <a:path w="2181859" h="791210">
                  <a:moveTo>
                    <a:pt x="0" y="791210"/>
                  </a:moveTo>
                  <a:lnTo>
                    <a:pt x="2181860" y="791210"/>
                  </a:lnTo>
                  <a:lnTo>
                    <a:pt x="2181860" y="0"/>
                  </a:lnTo>
                  <a:lnTo>
                    <a:pt x="0" y="0"/>
                  </a:lnTo>
                  <a:lnTo>
                    <a:pt x="0" y="79121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03109" y="4293199"/>
            <a:ext cx="2181860" cy="791845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58115" algn="ctr">
              <a:lnSpc>
                <a:spcPts val="1914"/>
              </a:lnSpc>
              <a:spcBef>
                <a:spcPts val="470"/>
              </a:spcBef>
            </a:pPr>
            <a:r>
              <a:rPr sz="1600" spc="-10" dirty="0">
                <a:latin typeface="Arial"/>
                <a:cs typeface="Arial"/>
              </a:rPr>
              <a:t>Zone</a:t>
            </a:r>
            <a:endParaRPr sz="1600">
              <a:latin typeface="Arial"/>
              <a:cs typeface="Arial"/>
            </a:endParaRPr>
          </a:p>
          <a:p>
            <a:pPr marL="626745" marR="406400" algn="ctr">
              <a:lnSpc>
                <a:spcPts val="192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voisinage  renforcé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59379" y="5047580"/>
            <a:ext cx="6607809" cy="901700"/>
            <a:chOff x="2659379" y="5047580"/>
            <a:chExt cx="6607809" cy="901700"/>
          </a:xfrm>
        </p:grpSpPr>
        <p:sp>
          <p:nvSpPr>
            <p:cNvPr id="18" name="object 18"/>
            <p:cNvSpPr/>
            <p:nvPr/>
          </p:nvSpPr>
          <p:spPr>
            <a:xfrm>
              <a:off x="2729229" y="5084410"/>
              <a:ext cx="5407660" cy="1270"/>
            </a:xfrm>
            <a:custGeom>
              <a:avLst/>
              <a:gdLst/>
              <a:ahLst/>
              <a:cxnLst/>
              <a:rect l="l" t="t" r="r" b="b"/>
              <a:pathLst>
                <a:path w="5407659" h="1270">
                  <a:moveTo>
                    <a:pt x="5407660" y="0"/>
                  </a:moveTo>
                  <a:lnTo>
                    <a:pt x="0" y="12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9379" y="504758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5329" y="5160610"/>
              <a:ext cx="2181860" cy="788670"/>
            </a:xfrm>
            <a:custGeom>
              <a:avLst/>
              <a:gdLst/>
              <a:ahLst/>
              <a:cxnLst/>
              <a:rect l="l" t="t" r="r" b="b"/>
              <a:pathLst>
                <a:path w="2181859" h="788670">
                  <a:moveTo>
                    <a:pt x="0" y="788669"/>
                  </a:moveTo>
                  <a:lnTo>
                    <a:pt x="2181860" y="788669"/>
                  </a:lnTo>
                  <a:lnTo>
                    <a:pt x="2181860" y="0"/>
                  </a:lnTo>
                  <a:lnTo>
                    <a:pt x="0" y="0"/>
                  </a:lnTo>
                  <a:lnTo>
                    <a:pt x="0" y="788669"/>
                  </a:lnTo>
                  <a:close/>
                </a:path>
              </a:pathLst>
            </a:custGeom>
            <a:solidFill>
              <a:srgbClr val="DB2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85330" y="5159340"/>
            <a:ext cx="2181860" cy="791845"/>
          </a:xfrm>
          <a:prstGeom prst="rect">
            <a:avLst/>
          </a:prstGeom>
          <a:ln w="1061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826769" marR="146685" indent="-458470">
              <a:lnSpc>
                <a:spcPct val="100000"/>
              </a:lnSpc>
              <a:spcBef>
                <a:spcPts val="1250"/>
              </a:spcBef>
            </a:pPr>
            <a:r>
              <a:rPr sz="1600" spc="-5" dirty="0">
                <a:latin typeface="Arial"/>
                <a:cs typeface="Arial"/>
              </a:rPr>
              <a:t>Zone 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voisinage  renforcé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71269" y="3399437"/>
            <a:ext cx="8021320" cy="2590800"/>
            <a:chOff x="1271269" y="3399437"/>
            <a:chExt cx="8021320" cy="2590800"/>
          </a:xfrm>
        </p:grpSpPr>
        <p:sp>
          <p:nvSpPr>
            <p:cNvPr id="23" name="object 23"/>
            <p:cNvSpPr/>
            <p:nvPr/>
          </p:nvSpPr>
          <p:spPr>
            <a:xfrm>
              <a:off x="1341119" y="5950549"/>
              <a:ext cx="6777990" cy="1270"/>
            </a:xfrm>
            <a:custGeom>
              <a:avLst/>
              <a:gdLst/>
              <a:ahLst/>
              <a:cxnLst/>
              <a:rect l="l" t="t" r="r" b="b"/>
              <a:pathLst>
                <a:path w="6777990" h="1270">
                  <a:moveTo>
                    <a:pt x="6777989" y="0"/>
                  </a:moveTo>
                  <a:lnTo>
                    <a:pt x="0" y="12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71269" y="591372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6919" y="3404199"/>
              <a:ext cx="2180590" cy="793750"/>
            </a:xfrm>
            <a:custGeom>
              <a:avLst/>
              <a:gdLst/>
              <a:ahLst/>
              <a:cxnLst/>
              <a:rect l="l" t="t" r="r" b="b"/>
              <a:pathLst>
                <a:path w="2180590" h="793750">
                  <a:moveTo>
                    <a:pt x="2180589" y="0"/>
                  </a:moveTo>
                  <a:lnTo>
                    <a:pt x="0" y="0"/>
                  </a:lnTo>
                  <a:lnTo>
                    <a:pt x="0" y="793750"/>
                  </a:lnTo>
                  <a:lnTo>
                    <a:pt x="2180589" y="793750"/>
                  </a:lnTo>
                  <a:lnTo>
                    <a:pt x="2180589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06919" y="3404199"/>
              <a:ext cx="2180590" cy="793750"/>
            </a:xfrm>
            <a:custGeom>
              <a:avLst/>
              <a:gdLst/>
              <a:ahLst/>
              <a:cxnLst/>
              <a:rect l="l" t="t" r="r" b="b"/>
              <a:pathLst>
                <a:path w="2180590" h="793750">
                  <a:moveTo>
                    <a:pt x="1270" y="0"/>
                  </a:moveTo>
                  <a:lnTo>
                    <a:pt x="0" y="0"/>
                  </a:lnTo>
                  <a:lnTo>
                    <a:pt x="0" y="1269"/>
                  </a:lnTo>
                  <a:lnTo>
                    <a:pt x="0" y="791210"/>
                  </a:lnTo>
                  <a:lnTo>
                    <a:pt x="0" y="792479"/>
                  </a:lnTo>
                  <a:lnTo>
                    <a:pt x="0" y="793750"/>
                  </a:lnTo>
                  <a:lnTo>
                    <a:pt x="1270" y="793750"/>
                  </a:lnTo>
                  <a:lnTo>
                    <a:pt x="2179320" y="793750"/>
                  </a:lnTo>
                  <a:lnTo>
                    <a:pt x="2180589" y="793750"/>
                  </a:lnTo>
                  <a:lnTo>
                    <a:pt x="2180589" y="792479"/>
                  </a:lnTo>
                  <a:lnTo>
                    <a:pt x="2180589" y="791210"/>
                  </a:lnTo>
                  <a:lnTo>
                    <a:pt x="2180589" y="1269"/>
                  </a:lnTo>
                  <a:lnTo>
                    <a:pt x="2180589" y="0"/>
                  </a:lnTo>
                  <a:lnTo>
                    <a:pt x="2179320" y="0"/>
                  </a:lnTo>
                  <a:lnTo>
                    <a:pt x="1270" y="0"/>
                  </a:lnTo>
                  <a:close/>
                </a:path>
                <a:path w="2180590" h="793750">
                  <a:moveTo>
                    <a:pt x="0" y="0"/>
                  </a:moveTo>
                  <a:lnTo>
                    <a:pt x="0" y="0"/>
                  </a:lnTo>
                </a:path>
                <a:path w="2180590" h="793750">
                  <a:moveTo>
                    <a:pt x="2180589" y="793750"/>
                  </a:moveTo>
                  <a:lnTo>
                    <a:pt x="2180589" y="7937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11592" y="3551520"/>
            <a:ext cx="2171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238125" indent="-16256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Zone de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travaux  </a:t>
            </a:r>
            <a:r>
              <a:rPr sz="1600" dirty="0">
                <a:latin typeface="Arial"/>
                <a:cs typeface="Arial"/>
              </a:rPr>
              <a:t>sous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tension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88769" y="4158580"/>
            <a:ext cx="6595109" cy="76200"/>
            <a:chOff x="1588769" y="4158580"/>
            <a:chExt cx="6595109" cy="76200"/>
          </a:xfrm>
        </p:grpSpPr>
        <p:sp>
          <p:nvSpPr>
            <p:cNvPr id="29" name="object 29"/>
            <p:cNvSpPr/>
            <p:nvPr/>
          </p:nvSpPr>
          <p:spPr>
            <a:xfrm>
              <a:off x="1658619" y="4195410"/>
              <a:ext cx="6520180" cy="1270"/>
            </a:xfrm>
            <a:custGeom>
              <a:avLst/>
              <a:gdLst/>
              <a:ahLst/>
              <a:cxnLst/>
              <a:rect l="l" t="t" r="r" b="b"/>
              <a:pathLst>
                <a:path w="6520180" h="1270">
                  <a:moveTo>
                    <a:pt x="6520180" y="0"/>
                  </a:moveTo>
                  <a:lnTo>
                    <a:pt x="0" y="12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8769" y="415858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229199"/>
            <a:ext cx="633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Zones </a:t>
            </a:r>
            <a:r>
              <a:rPr sz="3600" dirty="0"/>
              <a:t>/ </a:t>
            </a:r>
            <a:r>
              <a:rPr sz="3600" spc="-5" dirty="0"/>
              <a:t>voisinage </a:t>
            </a:r>
            <a:r>
              <a:rPr sz="3600" dirty="0"/>
              <a:t>: </a:t>
            </a:r>
            <a:r>
              <a:rPr sz="3600" spc="-5" dirty="0"/>
              <a:t>BT</a:t>
            </a:r>
            <a:r>
              <a:rPr sz="3600" spc="-140" dirty="0"/>
              <a:t> </a:t>
            </a:r>
            <a:r>
              <a:rPr sz="3600" spc="-5" dirty="0"/>
              <a:t>intérieur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5900" y="1368390"/>
            <a:ext cx="9575800" cy="5688330"/>
            <a:chOff x="215900" y="1368390"/>
            <a:chExt cx="9575800" cy="5688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900" y="1368390"/>
              <a:ext cx="9575800" cy="56883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20540" y="4103970"/>
              <a:ext cx="863600" cy="720090"/>
            </a:xfrm>
            <a:custGeom>
              <a:avLst/>
              <a:gdLst/>
              <a:ahLst/>
              <a:cxnLst/>
              <a:rect l="l" t="t" r="r" b="b"/>
              <a:pathLst>
                <a:path w="863600" h="720089">
                  <a:moveTo>
                    <a:pt x="431800" y="0"/>
                  </a:moveTo>
                  <a:lnTo>
                    <a:pt x="483147" y="2351"/>
                  </a:lnTo>
                  <a:lnTo>
                    <a:pt x="532496" y="9249"/>
                  </a:lnTo>
                  <a:lnTo>
                    <a:pt x="579556" y="20456"/>
                  </a:lnTo>
                  <a:lnTo>
                    <a:pt x="624040" y="35737"/>
                  </a:lnTo>
                  <a:lnTo>
                    <a:pt x="665657" y="54856"/>
                  </a:lnTo>
                  <a:lnTo>
                    <a:pt x="704120" y="77577"/>
                  </a:lnTo>
                  <a:lnTo>
                    <a:pt x="739139" y="103663"/>
                  </a:lnTo>
                  <a:lnTo>
                    <a:pt x="770427" y="132879"/>
                  </a:lnTo>
                  <a:lnTo>
                    <a:pt x="797693" y="164989"/>
                  </a:lnTo>
                  <a:lnTo>
                    <a:pt x="820649" y="199756"/>
                  </a:lnTo>
                  <a:lnTo>
                    <a:pt x="839007" y="236945"/>
                  </a:lnTo>
                  <a:lnTo>
                    <a:pt x="852477" y="276319"/>
                  </a:lnTo>
                  <a:lnTo>
                    <a:pt x="860771" y="317643"/>
                  </a:lnTo>
                  <a:lnTo>
                    <a:pt x="863600" y="360680"/>
                  </a:lnTo>
                  <a:lnTo>
                    <a:pt x="860771" y="403698"/>
                  </a:lnTo>
                  <a:lnTo>
                    <a:pt x="852477" y="444970"/>
                  </a:lnTo>
                  <a:lnTo>
                    <a:pt x="839007" y="484264"/>
                  </a:lnTo>
                  <a:lnTo>
                    <a:pt x="820649" y="521351"/>
                  </a:lnTo>
                  <a:lnTo>
                    <a:pt x="797693" y="556000"/>
                  </a:lnTo>
                  <a:lnTo>
                    <a:pt x="770427" y="587980"/>
                  </a:lnTo>
                  <a:lnTo>
                    <a:pt x="739139" y="617061"/>
                  </a:lnTo>
                  <a:lnTo>
                    <a:pt x="704120" y="643012"/>
                  </a:lnTo>
                  <a:lnTo>
                    <a:pt x="665657" y="665603"/>
                  </a:lnTo>
                  <a:lnTo>
                    <a:pt x="624040" y="684604"/>
                  </a:lnTo>
                  <a:lnTo>
                    <a:pt x="579556" y="699783"/>
                  </a:lnTo>
                  <a:lnTo>
                    <a:pt x="532496" y="710911"/>
                  </a:lnTo>
                  <a:lnTo>
                    <a:pt x="483147" y="717756"/>
                  </a:lnTo>
                  <a:lnTo>
                    <a:pt x="431800" y="720090"/>
                  </a:lnTo>
                  <a:lnTo>
                    <a:pt x="380217" y="717756"/>
                  </a:lnTo>
                  <a:lnTo>
                    <a:pt x="330703" y="710911"/>
                  </a:lnTo>
                  <a:lnTo>
                    <a:pt x="283539" y="699783"/>
                  </a:lnTo>
                  <a:lnTo>
                    <a:pt x="239004" y="684604"/>
                  </a:lnTo>
                  <a:lnTo>
                    <a:pt x="197379" y="665603"/>
                  </a:lnTo>
                  <a:lnTo>
                    <a:pt x="158946" y="643012"/>
                  </a:lnTo>
                  <a:lnTo>
                    <a:pt x="123983" y="617061"/>
                  </a:lnTo>
                  <a:lnTo>
                    <a:pt x="92772" y="587980"/>
                  </a:lnTo>
                  <a:lnTo>
                    <a:pt x="65594" y="556000"/>
                  </a:lnTo>
                  <a:lnTo>
                    <a:pt x="42728" y="521351"/>
                  </a:lnTo>
                  <a:lnTo>
                    <a:pt x="24455" y="484264"/>
                  </a:lnTo>
                  <a:lnTo>
                    <a:pt x="11056" y="444970"/>
                  </a:lnTo>
                  <a:lnTo>
                    <a:pt x="2810" y="403698"/>
                  </a:lnTo>
                  <a:lnTo>
                    <a:pt x="0" y="360680"/>
                  </a:lnTo>
                  <a:lnTo>
                    <a:pt x="2810" y="317643"/>
                  </a:lnTo>
                  <a:lnTo>
                    <a:pt x="11056" y="276319"/>
                  </a:lnTo>
                  <a:lnTo>
                    <a:pt x="24455" y="236945"/>
                  </a:lnTo>
                  <a:lnTo>
                    <a:pt x="42728" y="199756"/>
                  </a:lnTo>
                  <a:lnTo>
                    <a:pt x="65594" y="164989"/>
                  </a:lnTo>
                  <a:lnTo>
                    <a:pt x="92772" y="132879"/>
                  </a:lnTo>
                  <a:lnTo>
                    <a:pt x="123983" y="103663"/>
                  </a:lnTo>
                  <a:lnTo>
                    <a:pt x="158946" y="77577"/>
                  </a:lnTo>
                  <a:lnTo>
                    <a:pt x="197379" y="54856"/>
                  </a:lnTo>
                  <a:lnTo>
                    <a:pt x="239004" y="35737"/>
                  </a:lnTo>
                  <a:lnTo>
                    <a:pt x="283539" y="20456"/>
                  </a:lnTo>
                  <a:lnTo>
                    <a:pt x="330703" y="9249"/>
                  </a:lnTo>
                  <a:lnTo>
                    <a:pt x="380217" y="2351"/>
                  </a:lnTo>
                  <a:lnTo>
                    <a:pt x="431800" y="0"/>
                  </a:lnTo>
                  <a:close/>
                </a:path>
              </a:pathLst>
            </a:custGeom>
            <a:ln w="10782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0129" y="1729070"/>
              <a:ext cx="4150360" cy="2283460"/>
            </a:xfrm>
            <a:custGeom>
              <a:avLst/>
              <a:gdLst/>
              <a:ahLst/>
              <a:cxnLst/>
              <a:rect l="l" t="t" r="r" b="b"/>
              <a:pathLst>
                <a:path w="4150359" h="2283460">
                  <a:moveTo>
                    <a:pt x="3587750" y="0"/>
                  </a:moveTo>
                  <a:lnTo>
                    <a:pt x="1328420" y="0"/>
                  </a:lnTo>
                  <a:lnTo>
                    <a:pt x="1258123" y="1080"/>
                  </a:lnTo>
                  <a:lnTo>
                    <a:pt x="1188849" y="4198"/>
                  </a:lnTo>
                  <a:lnTo>
                    <a:pt x="1121568" y="9167"/>
                  </a:lnTo>
                  <a:lnTo>
                    <a:pt x="1057251" y="15804"/>
                  </a:lnTo>
                  <a:lnTo>
                    <a:pt x="996867" y="23922"/>
                  </a:lnTo>
                  <a:lnTo>
                    <a:pt x="941387" y="33337"/>
                  </a:lnTo>
                  <a:lnTo>
                    <a:pt x="891781" y="43863"/>
                  </a:lnTo>
                  <a:lnTo>
                    <a:pt x="849018" y="55315"/>
                  </a:lnTo>
                  <a:lnTo>
                    <a:pt x="787905" y="80256"/>
                  </a:lnTo>
                  <a:lnTo>
                    <a:pt x="765810" y="106680"/>
                  </a:lnTo>
                  <a:lnTo>
                    <a:pt x="765810" y="539750"/>
                  </a:lnTo>
                  <a:lnTo>
                    <a:pt x="814070" y="579120"/>
                  </a:lnTo>
                  <a:lnTo>
                    <a:pt x="891781" y="603044"/>
                  </a:lnTo>
                  <a:lnTo>
                    <a:pt x="941387" y="613727"/>
                  </a:lnTo>
                  <a:lnTo>
                    <a:pt x="996867" y="623299"/>
                  </a:lnTo>
                  <a:lnTo>
                    <a:pt x="1057251" y="631566"/>
                  </a:lnTo>
                  <a:lnTo>
                    <a:pt x="1121568" y="638333"/>
                  </a:lnTo>
                  <a:lnTo>
                    <a:pt x="1188849" y="643407"/>
                  </a:lnTo>
                  <a:lnTo>
                    <a:pt x="1258123" y="646594"/>
                  </a:lnTo>
                  <a:lnTo>
                    <a:pt x="1328420" y="647700"/>
                  </a:lnTo>
                  <a:lnTo>
                    <a:pt x="0" y="2283460"/>
                  </a:lnTo>
                  <a:lnTo>
                    <a:pt x="2171700" y="647700"/>
                  </a:lnTo>
                  <a:lnTo>
                    <a:pt x="3587750" y="647700"/>
                  </a:lnTo>
                  <a:lnTo>
                    <a:pt x="3657780" y="646594"/>
                  </a:lnTo>
                  <a:lnTo>
                    <a:pt x="3726879" y="643407"/>
                  </a:lnTo>
                  <a:lnTo>
                    <a:pt x="3794065" y="638333"/>
                  </a:lnTo>
                  <a:lnTo>
                    <a:pt x="3858354" y="631566"/>
                  </a:lnTo>
                  <a:lnTo>
                    <a:pt x="3918762" y="623299"/>
                  </a:lnTo>
                  <a:lnTo>
                    <a:pt x="3974306" y="613727"/>
                  </a:lnTo>
                  <a:lnTo>
                    <a:pt x="4024003" y="603044"/>
                  </a:lnTo>
                  <a:lnTo>
                    <a:pt x="4066869" y="591443"/>
                  </a:lnTo>
                  <a:lnTo>
                    <a:pt x="4128176" y="566267"/>
                  </a:lnTo>
                  <a:lnTo>
                    <a:pt x="4150360" y="539750"/>
                  </a:lnTo>
                  <a:lnTo>
                    <a:pt x="4150360" y="106680"/>
                  </a:lnTo>
                  <a:lnTo>
                    <a:pt x="4101921" y="67508"/>
                  </a:lnTo>
                  <a:lnTo>
                    <a:pt x="4024003" y="43863"/>
                  </a:lnTo>
                  <a:lnTo>
                    <a:pt x="3974306" y="33337"/>
                  </a:lnTo>
                  <a:lnTo>
                    <a:pt x="3918762" y="23922"/>
                  </a:lnTo>
                  <a:lnTo>
                    <a:pt x="3858354" y="15804"/>
                  </a:lnTo>
                  <a:lnTo>
                    <a:pt x="3794065" y="9167"/>
                  </a:lnTo>
                  <a:lnTo>
                    <a:pt x="3726879" y="4198"/>
                  </a:lnTo>
                  <a:lnTo>
                    <a:pt x="3657780" y="1080"/>
                  </a:lnTo>
                  <a:lnTo>
                    <a:pt x="358775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0129" y="1729070"/>
              <a:ext cx="4150360" cy="2283460"/>
            </a:xfrm>
            <a:custGeom>
              <a:avLst/>
              <a:gdLst/>
              <a:ahLst/>
              <a:cxnLst/>
              <a:rect l="l" t="t" r="r" b="b"/>
              <a:pathLst>
                <a:path w="4150359" h="2283460">
                  <a:moveTo>
                    <a:pt x="1328420" y="0"/>
                  </a:moveTo>
                  <a:lnTo>
                    <a:pt x="1258123" y="1080"/>
                  </a:lnTo>
                  <a:lnTo>
                    <a:pt x="1188849" y="4198"/>
                  </a:lnTo>
                  <a:lnTo>
                    <a:pt x="1121568" y="9167"/>
                  </a:lnTo>
                  <a:lnTo>
                    <a:pt x="1057251" y="15804"/>
                  </a:lnTo>
                  <a:lnTo>
                    <a:pt x="996867" y="23922"/>
                  </a:lnTo>
                  <a:lnTo>
                    <a:pt x="941387" y="33337"/>
                  </a:lnTo>
                  <a:lnTo>
                    <a:pt x="891781" y="43863"/>
                  </a:lnTo>
                  <a:lnTo>
                    <a:pt x="849018" y="55315"/>
                  </a:lnTo>
                  <a:lnTo>
                    <a:pt x="787905" y="80256"/>
                  </a:lnTo>
                  <a:lnTo>
                    <a:pt x="765810" y="106680"/>
                  </a:lnTo>
                  <a:lnTo>
                    <a:pt x="765810" y="187960"/>
                  </a:lnTo>
                  <a:lnTo>
                    <a:pt x="765810" y="267970"/>
                  </a:lnTo>
                  <a:lnTo>
                    <a:pt x="765810" y="378460"/>
                  </a:lnTo>
                  <a:lnTo>
                    <a:pt x="765810" y="459740"/>
                  </a:lnTo>
                  <a:lnTo>
                    <a:pt x="765810" y="539750"/>
                  </a:lnTo>
                  <a:lnTo>
                    <a:pt x="771495" y="553079"/>
                  </a:lnTo>
                  <a:lnTo>
                    <a:pt x="814070" y="579120"/>
                  </a:lnTo>
                  <a:lnTo>
                    <a:pt x="891781" y="603044"/>
                  </a:lnTo>
                  <a:lnTo>
                    <a:pt x="941387" y="613727"/>
                  </a:lnTo>
                  <a:lnTo>
                    <a:pt x="996867" y="623299"/>
                  </a:lnTo>
                  <a:lnTo>
                    <a:pt x="1057251" y="631566"/>
                  </a:lnTo>
                  <a:lnTo>
                    <a:pt x="1121568" y="638333"/>
                  </a:lnTo>
                  <a:lnTo>
                    <a:pt x="1188849" y="643407"/>
                  </a:lnTo>
                  <a:lnTo>
                    <a:pt x="1258123" y="646594"/>
                  </a:lnTo>
                  <a:lnTo>
                    <a:pt x="1328420" y="647700"/>
                  </a:lnTo>
                  <a:lnTo>
                    <a:pt x="0" y="2283460"/>
                  </a:lnTo>
                  <a:lnTo>
                    <a:pt x="2171700" y="647700"/>
                  </a:lnTo>
                  <a:lnTo>
                    <a:pt x="2744470" y="647700"/>
                  </a:lnTo>
                  <a:lnTo>
                    <a:pt x="3166110" y="647700"/>
                  </a:lnTo>
                  <a:lnTo>
                    <a:pt x="3587750" y="647700"/>
                  </a:lnTo>
                  <a:lnTo>
                    <a:pt x="3657780" y="646594"/>
                  </a:lnTo>
                  <a:lnTo>
                    <a:pt x="3726879" y="643407"/>
                  </a:lnTo>
                  <a:lnTo>
                    <a:pt x="3794065" y="638333"/>
                  </a:lnTo>
                  <a:lnTo>
                    <a:pt x="3858354" y="631566"/>
                  </a:lnTo>
                  <a:lnTo>
                    <a:pt x="3918762" y="623299"/>
                  </a:lnTo>
                  <a:lnTo>
                    <a:pt x="3974306" y="613727"/>
                  </a:lnTo>
                  <a:lnTo>
                    <a:pt x="4024003" y="603044"/>
                  </a:lnTo>
                  <a:lnTo>
                    <a:pt x="4066869" y="591443"/>
                  </a:lnTo>
                  <a:lnTo>
                    <a:pt x="4128176" y="566267"/>
                  </a:lnTo>
                  <a:lnTo>
                    <a:pt x="4150360" y="539750"/>
                  </a:lnTo>
                  <a:lnTo>
                    <a:pt x="4150360" y="459740"/>
                  </a:lnTo>
                  <a:lnTo>
                    <a:pt x="4150360" y="378460"/>
                  </a:lnTo>
                  <a:lnTo>
                    <a:pt x="4150360" y="267970"/>
                  </a:lnTo>
                  <a:lnTo>
                    <a:pt x="4150360" y="187960"/>
                  </a:lnTo>
                  <a:lnTo>
                    <a:pt x="4150360" y="106680"/>
                  </a:lnTo>
                  <a:lnTo>
                    <a:pt x="4144650" y="93375"/>
                  </a:lnTo>
                  <a:lnTo>
                    <a:pt x="4101921" y="67508"/>
                  </a:lnTo>
                  <a:lnTo>
                    <a:pt x="4024003" y="43863"/>
                  </a:lnTo>
                  <a:lnTo>
                    <a:pt x="3974306" y="33337"/>
                  </a:lnTo>
                  <a:lnTo>
                    <a:pt x="3918762" y="23922"/>
                  </a:lnTo>
                  <a:lnTo>
                    <a:pt x="3858354" y="15804"/>
                  </a:lnTo>
                  <a:lnTo>
                    <a:pt x="3794065" y="9167"/>
                  </a:lnTo>
                  <a:lnTo>
                    <a:pt x="3726879" y="4198"/>
                  </a:lnTo>
                  <a:lnTo>
                    <a:pt x="3657780" y="1080"/>
                  </a:lnTo>
                  <a:lnTo>
                    <a:pt x="3587750" y="0"/>
                  </a:lnTo>
                  <a:lnTo>
                    <a:pt x="3166110" y="0"/>
                  </a:lnTo>
                  <a:lnTo>
                    <a:pt x="2744470" y="0"/>
                  </a:lnTo>
                  <a:lnTo>
                    <a:pt x="2171700" y="0"/>
                  </a:lnTo>
                  <a:lnTo>
                    <a:pt x="1750060" y="0"/>
                  </a:lnTo>
                  <a:lnTo>
                    <a:pt x="1328420" y="0"/>
                  </a:lnTo>
                  <a:close/>
                </a:path>
                <a:path w="4150359" h="2283460">
                  <a:moveTo>
                    <a:pt x="765810" y="0"/>
                  </a:moveTo>
                  <a:lnTo>
                    <a:pt x="765810" y="0"/>
                  </a:lnTo>
                </a:path>
                <a:path w="4150359" h="2283460">
                  <a:moveTo>
                    <a:pt x="4150360" y="647700"/>
                  </a:moveTo>
                  <a:lnTo>
                    <a:pt x="4150360" y="64770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93740" y="1890360"/>
            <a:ext cx="302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Local </a:t>
            </a:r>
            <a:r>
              <a:rPr sz="1800" spc="-5" dirty="0">
                <a:latin typeface="Arial"/>
                <a:cs typeface="Arial"/>
              </a:rPr>
              <a:t>réservé </a:t>
            </a:r>
            <a:r>
              <a:rPr sz="1800" spc="-10" dirty="0">
                <a:latin typeface="Arial"/>
                <a:cs typeface="Arial"/>
              </a:rPr>
              <a:t>aux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électriciens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889" y="229199"/>
            <a:ext cx="6467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Zones </a:t>
            </a:r>
            <a:r>
              <a:rPr sz="3600" dirty="0"/>
              <a:t>/ voisinage : BT</a:t>
            </a:r>
            <a:r>
              <a:rPr sz="3600" spc="-200" dirty="0"/>
              <a:t> </a:t>
            </a:r>
            <a:r>
              <a:rPr sz="3600" spc="-5" dirty="0"/>
              <a:t>extérieur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3510" y="1276950"/>
            <a:ext cx="9791700" cy="5923280"/>
            <a:chOff x="143510" y="1276950"/>
            <a:chExt cx="9791700" cy="592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510" y="1276950"/>
              <a:ext cx="9791700" cy="59232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4189" y="2804760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0"/>
                  </a:moveTo>
                  <a:lnTo>
                    <a:pt x="0" y="440689"/>
                  </a:lnTo>
                </a:path>
              </a:pathLst>
            </a:custGeom>
            <a:ln w="35941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130" y="2520279"/>
              <a:ext cx="198120" cy="1008380"/>
            </a:xfrm>
            <a:custGeom>
              <a:avLst/>
              <a:gdLst/>
              <a:ahLst/>
              <a:cxnLst/>
              <a:rect l="l" t="t" r="r" b="b"/>
              <a:pathLst>
                <a:path w="198120" h="1008379">
                  <a:moveTo>
                    <a:pt x="198120" y="711200"/>
                  </a:moveTo>
                  <a:lnTo>
                    <a:pt x="0" y="711200"/>
                  </a:lnTo>
                  <a:lnTo>
                    <a:pt x="99060" y="1008380"/>
                  </a:lnTo>
                  <a:lnTo>
                    <a:pt x="198120" y="711200"/>
                  </a:lnTo>
                  <a:close/>
                </a:path>
                <a:path w="198120" h="1008379">
                  <a:moveTo>
                    <a:pt x="198120" y="297180"/>
                  </a:moveTo>
                  <a:lnTo>
                    <a:pt x="99060" y="0"/>
                  </a:lnTo>
                  <a:lnTo>
                    <a:pt x="0" y="297180"/>
                  </a:lnTo>
                  <a:lnTo>
                    <a:pt x="198120" y="29718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140" y="2520280"/>
              <a:ext cx="575310" cy="1043940"/>
            </a:xfrm>
            <a:custGeom>
              <a:avLst/>
              <a:gdLst/>
              <a:ahLst/>
              <a:cxnLst/>
              <a:rect l="l" t="t" r="r" b="b"/>
              <a:pathLst>
                <a:path w="575310" h="1043939">
                  <a:moveTo>
                    <a:pt x="0" y="0"/>
                  </a:moveTo>
                  <a:lnTo>
                    <a:pt x="575310" y="0"/>
                  </a:lnTo>
                </a:path>
                <a:path w="575310" h="1043939">
                  <a:moveTo>
                    <a:pt x="0" y="1043939"/>
                  </a:moveTo>
                  <a:lnTo>
                    <a:pt x="575310" y="1043939"/>
                  </a:lnTo>
                </a:path>
              </a:pathLst>
            </a:custGeom>
            <a:ln w="35941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182370" marR="5080" indent="-1169670">
              <a:lnSpc>
                <a:spcPts val="4930"/>
              </a:lnSpc>
              <a:spcBef>
                <a:spcPts val="550"/>
              </a:spcBef>
            </a:pPr>
            <a:r>
              <a:rPr spc="-5" dirty="0"/>
              <a:t>Les </a:t>
            </a:r>
            <a:r>
              <a:rPr spc="-15" dirty="0"/>
              <a:t>différents </a:t>
            </a:r>
            <a:r>
              <a:rPr spc="-5" dirty="0"/>
              <a:t>niveaux  d'habilitation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6012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879" y="229199"/>
            <a:ext cx="205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Les</a:t>
            </a:r>
            <a:r>
              <a:rPr sz="3600" spc="-75" dirty="0"/>
              <a:t> </a:t>
            </a:r>
            <a:r>
              <a:rPr sz="3600" spc="-5" dirty="0"/>
              <a:t>sigles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13448" y="1206528"/>
            <a:ext cx="1540510" cy="899160"/>
            <a:chOff x="413448" y="1206528"/>
            <a:chExt cx="1540510" cy="899160"/>
          </a:xfrm>
        </p:grpSpPr>
        <p:sp>
          <p:nvSpPr>
            <p:cNvPr id="4" name="object 4"/>
            <p:cNvSpPr/>
            <p:nvPr/>
          </p:nvSpPr>
          <p:spPr>
            <a:xfrm>
              <a:off x="467360" y="1260440"/>
              <a:ext cx="1432560" cy="791210"/>
            </a:xfrm>
            <a:custGeom>
              <a:avLst/>
              <a:gdLst/>
              <a:ahLst/>
              <a:cxnLst/>
              <a:rect l="l" t="t" r="r" b="b"/>
              <a:pathLst>
                <a:path w="1432560" h="791210">
                  <a:moveTo>
                    <a:pt x="1432560" y="0"/>
                  </a:moveTo>
                  <a:lnTo>
                    <a:pt x="0" y="0"/>
                  </a:lnTo>
                  <a:lnTo>
                    <a:pt x="0" y="791210"/>
                  </a:lnTo>
                  <a:lnTo>
                    <a:pt x="716280" y="791210"/>
                  </a:lnTo>
                  <a:lnTo>
                    <a:pt x="1432560" y="791210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360" y="1260440"/>
              <a:ext cx="1432560" cy="791210"/>
            </a:xfrm>
            <a:custGeom>
              <a:avLst/>
              <a:gdLst/>
              <a:ahLst/>
              <a:cxnLst/>
              <a:rect l="l" t="t" r="r" b="b"/>
              <a:pathLst>
                <a:path w="1432560" h="791210">
                  <a:moveTo>
                    <a:pt x="716280" y="791210"/>
                  </a:moveTo>
                  <a:lnTo>
                    <a:pt x="0" y="791210"/>
                  </a:lnTo>
                  <a:lnTo>
                    <a:pt x="0" y="0"/>
                  </a:lnTo>
                  <a:lnTo>
                    <a:pt x="1432560" y="0"/>
                  </a:lnTo>
                  <a:lnTo>
                    <a:pt x="1432560" y="791210"/>
                  </a:lnTo>
                  <a:lnTo>
                    <a:pt x="716280" y="791210"/>
                  </a:lnTo>
                  <a:close/>
                </a:path>
              </a:pathLst>
            </a:custGeom>
            <a:ln w="107823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1271" y="1494120"/>
            <a:ext cx="1325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Caractère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0438" y="1206528"/>
            <a:ext cx="1539240" cy="900430"/>
            <a:chOff x="4270438" y="1206528"/>
            <a:chExt cx="1539240" cy="900430"/>
          </a:xfrm>
        </p:grpSpPr>
        <p:sp>
          <p:nvSpPr>
            <p:cNvPr id="8" name="object 8"/>
            <p:cNvSpPr/>
            <p:nvPr/>
          </p:nvSpPr>
          <p:spPr>
            <a:xfrm>
              <a:off x="4324350" y="1260440"/>
              <a:ext cx="1431290" cy="792480"/>
            </a:xfrm>
            <a:custGeom>
              <a:avLst/>
              <a:gdLst/>
              <a:ahLst/>
              <a:cxnLst/>
              <a:rect l="l" t="t" r="r" b="b"/>
              <a:pathLst>
                <a:path w="1431289" h="792480">
                  <a:moveTo>
                    <a:pt x="1431289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716279" y="792479"/>
                  </a:lnTo>
                  <a:lnTo>
                    <a:pt x="1431289" y="792479"/>
                  </a:lnTo>
                  <a:lnTo>
                    <a:pt x="143128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4350" y="1260440"/>
              <a:ext cx="1431290" cy="792480"/>
            </a:xfrm>
            <a:custGeom>
              <a:avLst/>
              <a:gdLst/>
              <a:ahLst/>
              <a:cxnLst/>
              <a:rect l="l" t="t" r="r" b="b"/>
              <a:pathLst>
                <a:path w="1431289" h="792480">
                  <a:moveTo>
                    <a:pt x="716279" y="792479"/>
                  </a:moveTo>
                  <a:lnTo>
                    <a:pt x="0" y="792479"/>
                  </a:lnTo>
                  <a:lnTo>
                    <a:pt x="0" y="0"/>
                  </a:lnTo>
                  <a:lnTo>
                    <a:pt x="1431289" y="0"/>
                  </a:lnTo>
                  <a:lnTo>
                    <a:pt x="1431289" y="792479"/>
                  </a:lnTo>
                  <a:lnTo>
                    <a:pt x="716279" y="792479"/>
                  </a:lnTo>
                  <a:close/>
                </a:path>
              </a:pathLst>
            </a:custGeom>
            <a:ln w="10782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78261" y="1494120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Caractère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26158" y="1205258"/>
            <a:ext cx="1539240" cy="900430"/>
            <a:chOff x="8126158" y="1205258"/>
            <a:chExt cx="1539240" cy="900430"/>
          </a:xfrm>
        </p:grpSpPr>
        <p:sp>
          <p:nvSpPr>
            <p:cNvPr id="12" name="object 12"/>
            <p:cNvSpPr/>
            <p:nvPr/>
          </p:nvSpPr>
          <p:spPr>
            <a:xfrm>
              <a:off x="8180069" y="1259170"/>
              <a:ext cx="1431290" cy="792480"/>
            </a:xfrm>
            <a:custGeom>
              <a:avLst/>
              <a:gdLst/>
              <a:ahLst/>
              <a:cxnLst/>
              <a:rect l="l" t="t" r="r" b="b"/>
              <a:pathLst>
                <a:path w="1431290" h="792480">
                  <a:moveTo>
                    <a:pt x="1431289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716279" y="792480"/>
                  </a:lnTo>
                  <a:lnTo>
                    <a:pt x="1431289" y="792480"/>
                  </a:lnTo>
                  <a:lnTo>
                    <a:pt x="143128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80069" y="1259170"/>
              <a:ext cx="1431290" cy="792480"/>
            </a:xfrm>
            <a:custGeom>
              <a:avLst/>
              <a:gdLst/>
              <a:ahLst/>
              <a:cxnLst/>
              <a:rect l="l" t="t" r="r" b="b"/>
              <a:pathLst>
                <a:path w="1431290" h="792480">
                  <a:moveTo>
                    <a:pt x="716279" y="792480"/>
                  </a:moveTo>
                  <a:lnTo>
                    <a:pt x="0" y="792480"/>
                  </a:lnTo>
                  <a:lnTo>
                    <a:pt x="0" y="0"/>
                  </a:lnTo>
                  <a:lnTo>
                    <a:pt x="1431289" y="0"/>
                  </a:lnTo>
                  <a:lnTo>
                    <a:pt x="1431289" y="792480"/>
                  </a:lnTo>
                  <a:lnTo>
                    <a:pt x="716279" y="792480"/>
                  </a:lnTo>
                  <a:close/>
                </a:path>
              </a:pathLst>
            </a:custGeom>
            <a:ln w="10782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33981" y="1365849"/>
            <a:ext cx="132397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5575" marR="57785" indent="-9017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Caractère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  </a:t>
            </a:r>
            <a:r>
              <a:rPr sz="1800" spc="-10" dirty="0">
                <a:latin typeface="Arial"/>
                <a:cs typeface="Arial"/>
              </a:rPr>
              <a:t>(éventuel)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730" y="2280249"/>
            <a:ext cx="240538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Basse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tension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4"/>
              </a:lnSpc>
            </a:pPr>
            <a:r>
              <a:rPr sz="1800" spc="-5" dirty="0">
                <a:latin typeface="Arial"/>
                <a:cs typeface="Arial"/>
              </a:rPr>
              <a:t>(&lt;1000V </a:t>
            </a:r>
            <a:r>
              <a:rPr sz="1800" dirty="0">
                <a:latin typeface="Arial"/>
                <a:cs typeface="Arial"/>
              </a:rPr>
              <a:t>~ </a:t>
            </a:r>
            <a:r>
              <a:rPr sz="1800" spc="-5" dirty="0">
                <a:latin typeface="Arial"/>
                <a:cs typeface="Arial"/>
              </a:rPr>
              <a:t>ou </a:t>
            </a:r>
            <a:r>
              <a:rPr sz="1800" spc="-10" dirty="0">
                <a:latin typeface="Arial"/>
                <a:cs typeface="Arial"/>
              </a:rPr>
              <a:t>1500V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TBT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730" y="3503260"/>
            <a:ext cx="227774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Haute </a:t>
            </a:r>
            <a:r>
              <a:rPr sz="1800" spc="-10" dirty="0">
                <a:latin typeface="Arial"/>
                <a:cs typeface="Arial"/>
              </a:rPr>
              <a:t>tension  </a:t>
            </a:r>
            <a:r>
              <a:rPr sz="1800" spc="-5" dirty="0">
                <a:latin typeface="Arial"/>
                <a:cs typeface="Arial"/>
              </a:rPr>
              <a:t>(&gt;1000V~ ou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1500V=)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370" y="233486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370" y="355914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8700" y="2103720"/>
            <a:ext cx="319405" cy="483489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ct val="129200"/>
              </a:lnSpc>
              <a:spcBef>
                <a:spcPts val="705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R  S  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7329" y="2243420"/>
            <a:ext cx="2548890" cy="45834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715">
              <a:lnSpc>
                <a:spcPts val="2020"/>
              </a:lnSpc>
              <a:spcBef>
                <a:spcPts val="280"/>
              </a:spcBef>
            </a:pPr>
            <a:r>
              <a:rPr sz="1800" spc="-10" dirty="0">
                <a:latin typeface="Arial"/>
                <a:cs typeface="Arial"/>
              </a:rPr>
              <a:t>Chargé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chantier ou  </a:t>
            </a:r>
            <a:r>
              <a:rPr sz="1800" spc="-5" dirty="0">
                <a:latin typeface="Arial"/>
                <a:cs typeface="Arial"/>
              </a:rPr>
              <a:t>exécutant </a:t>
            </a:r>
            <a:r>
              <a:rPr sz="1800" spc="-10" dirty="0">
                <a:latin typeface="Arial"/>
                <a:cs typeface="Arial"/>
              </a:rPr>
              <a:t>non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électricien</a:t>
            </a:r>
            <a:endParaRPr sz="1800">
              <a:latin typeface="Arial"/>
              <a:cs typeface="Arial"/>
            </a:endParaRPr>
          </a:p>
          <a:p>
            <a:pPr marL="12700" marR="450850">
              <a:lnSpc>
                <a:spcPts val="2020"/>
              </a:lnSpc>
              <a:spcBef>
                <a:spcPts val="1060"/>
              </a:spcBef>
            </a:pPr>
            <a:r>
              <a:rPr sz="1800" spc="-10" dirty="0">
                <a:latin typeface="Arial"/>
                <a:cs typeface="Arial"/>
              </a:rPr>
              <a:t>Personnel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exécutant  </a:t>
            </a:r>
            <a:r>
              <a:rPr sz="1800" spc="-10" dirty="0">
                <a:latin typeface="Arial"/>
                <a:cs typeface="Arial"/>
              </a:rPr>
              <a:t>électricien</a:t>
            </a:r>
            <a:endParaRPr sz="1800">
              <a:latin typeface="Arial"/>
              <a:cs typeface="Arial"/>
            </a:endParaRPr>
          </a:p>
          <a:p>
            <a:pPr marL="12700" marR="653415">
              <a:lnSpc>
                <a:spcPts val="2020"/>
              </a:lnSpc>
              <a:spcBef>
                <a:spcPts val="1635"/>
              </a:spcBef>
            </a:pPr>
            <a:r>
              <a:rPr sz="1800" spc="-10" dirty="0">
                <a:latin typeface="Arial"/>
                <a:cs typeface="Arial"/>
              </a:rPr>
              <a:t>Chargé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travaux  (électriques)</a:t>
            </a:r>
            <a:endParaRPr sz="1800">
              <a:latin typeface="Arial"/>
              <a:cs typeface="Arial"/>
            </a:endParaRPr>
          </a:p>
          <a:p>
            <a:pPr marL="12700" marR="254635">
              <a:lnSpc>
                <a:spcPts val="2020"/>
              </a:lnSpc>
              <a:spcBef>
                <a:spcPts val="1630"/>
              </a:spcBef>
            </a:pPr>
            <a:r>
              <a:rPr sz="1800" spc="-10" dirty="0">
                <a:latin typeface="Arial"/>
                <a:cs typeface="Arial"/>
              </a:rPr>
              <a:t>Chargé d'interventions  générales</a:t>
            </a:r>
            <a:endParaRPr sz="1800">
              <a:latin typeface="Arial"/>
              <a:cs typeface="Arial"/>
            </a:endParaRPr>
          </a:p>
          <a:p>
            <a:pPr marL="12700" marR="254635">
              <a:lnSpc>
                <a:spcPts val="2020"/>
              </a:lnSpc>
              <a:spcBef>
                <a:spcPts val="780"/>
              </a:spcBef>
            </a:pPr>
            <a:r>
              <a:rPr sz="1800" spc="-10" dirty="0">
                <a:latin typeface="Arial"/>
                <a:cs typeface="Arial"/>
              </a:rPr>
              <a:t>Chargé d'interventions  élémentaires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3300"/>
              </a:lnSpc>
              <a:spcBef>
                <a:spcPts val="1020"/>
              </a:spcBef>
            </a:pPr>
            <a:r>
              <a:rPr sz="1800" spc="-10" dirty="0">
                <a:latin typeface="Arial"/>
                <a:cs typeface="Arial"/>
              </a:rPr>
              <a:t>Chargé </a:t>
            </a:r>
            <a:r>
              <a:rPr sz="1800" spc="-5" dirty="0">
                <a:latin typeface="Arial"/>
                <a:cs typeface="Arial"/>
              </a:rPr>
              <a:t>d'essais,  vérifications,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mesurages,  manœuvres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Arial"/>
                <a:cs typeface="Arial"/>
              </a:rPr>
              <a:t>Chargé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consignation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4090" y="2065620"/>
            <a:ext cx="2675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baseline="-26909" dirty="0">
                <a:solidFill>
                  <a:srgbClr val="00007F"/>
                </a:solidFill>
                <a:latin typeface="Arial"/>
                <a:cs typeface="Arial"/>
              </a:rPr>
              <a:t>V </a:t>
            </a:r>
            <a:r>
              <a:rPr sz="1800" spc="-5" dirty="0">
                <a:latin typeface="Arial"/>
                <a:cs typeface="Arial"/>
              </a:rPr>
              <a:t>Au </a:t>
            </a:r>
            <a:r>
              <a:rPr sz="1800" spc="-10" dirty="0">
                <a:latin typeface="Arial"/>
                <a:cs typeface="Arial"/>
              </a:rPr>
              <a:t>voisinage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renforcé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3190" y="2499960"/>
            <a:ext cx="153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(zone </a:t>
            </a:r>
            <a:r>
              <a:rPr sz="1800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en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9490" y="300288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3190" y="3108290"/>
            <a:ext cx="134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Sous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4090" y="3505799"/>
            <a:ext cx="2054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baseline="-25173" dirty="0">
                <a:solidFill>
                  <a:srgbClr val="00007F"/>
                </a:solidFill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Nettoyage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3190" y="3940140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24090" y="4298280"/>
            <a:ext cx="2597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baseline="-26909" dirty="0">
                <a:solidFill>
                  <a:srgbClr val="00007F"/>
                </a:solidFill>
                <a:latin typeface="Arial"/>
                <a:cs typeface="Arial"/>
              </a:rPr>
              <a:t>X </a:t>
            </a:r>
            <a:r>
              <a:rPr sz="1800" spc="-10" dirty="0">
                <a:latin typeface="Arial"/>
                <a:cs typeface="Arial"/>
              </a:rPr>
              <a:t>Opérations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spéciales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43190" y="4731349"/>
            <a:ext cx="191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exceptionnelles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20180" y="2233260"/>
            <a:ext cx="247650" cy="1943100"/>
          </a:xfrm>
          <a:custGeom>
            <a:avLst/>
            <a:gdLst/>
            <a:ahLst/>
            <a:cxnLst/>
            <a:rect l="l" t="t" r="r" b="b"/>
            <a:pathLst>
              <a:path w="247650" h="1943100">
                <a:moveTo>
                  <a:pt x="0" y="0"/>
                </a:moveTo>
                <a:lnTo>
                  <a:pt x="0" y="35559"/>
                </a:lnTo>
                <a:lnTo>
                  <a:pt x="24050" y="52962"/>
                </a:lnTo>
                <a:lnTo>
                  <a:pt x="44767" y="74771"/>
                </a:lnTo>
                <a:lnTo>
                  <a:pt x="76200" y="132079"/>
                </a:lnTo>
                <a:lnTo>
                  <a:pt x="94456" y="201136"/>
                </a:lnTo>
                <a:lnTo>
                  <a:pt x="100329" y="276859"/>
                </a:lnTo>
                <a:lnTo>
                  <a:pt x="99635" y="310475"/>
                </a:lnTo>
                <a:lnTo>
                  <a:pt x="97631" y="348614"/>
                </a:lnTo>
                <a:lnTo>
                  <a:pt x="94436" y="391517"/>
                </a:lnTo>
                <a:lnTo>
                  <a:pt x="85903" y="487997"/>
                </a:lnTo>
                <a:lnTo>
                  <a:pt x="82708" y="532764"/>
                </a:lnTo>
                <a:lnTo>
                  <a:pt x="80704" y="573722"/>
                </a:lnTo>
                <a:lnTo>
                  <a:pt x="80010" y="610869"/>
                </a:lnTo>
                <a:lnTo>
                  <a:pt x="82133" y="663039"/>
                </a:lnTo>
                <a:lnTo>
                  <a:pt x="88423" y="714851"/>
                </a:lnTo>
                <a:lnTo>
                  <a:pt x="98762" y="766425"/>
                </a:lnTo>
                <a:lnTo>
                  <a:pt x="113029" y="817879"/>
                </a:lnTo>
                <a:lnTo>
                  <a:pt x="132079" y="865504"/>
                </a:lnTo>
                <a:lnTo>
                  <a:pt x="154940" y="907414"/>
                </a:lnTo>
                <a:lnTo>
                  <a:pt x="181610" y="943609"/>
                </a:lnTo>
                <a:lnTo>
                  <a:pt x="212090" y="974089"/>
                </a:lnTo>
                <a:lnTo>
                  <a:pt x="180895" y="1003815"/>
                </a:lnTo>
                <a:lnTo>
                  <a:pt x="153987" y="1039494"/>
                </a:lnTo>
                <a:lnTo>
                  <a:pt x="131365" y="1080889"/>
                </a:lnTo>
                <a:lnTo>
                  <a:pt x="113029" y="1127759"/>
                </a:lnTo>
                <a:lnTo>
                  <a:pt x="98762" y="1177032"/>
                </a:lnTo>
                <a:lnTo>
                  <a:pt x="88423" y="1227613"/>
                </a:lnTo>
                <a:lnTo>
                  <a:pt x="82133" y="1279386"/>
                </a:lnTo>
                <a:lnTo>
                  <a:pt x="80010" y="1332229"/>
                </a:lnTo>
                <a:lnTo>
                  <a:pt x="80704" y="1369377"/>
                </a:lnTo>
                <a:lnTo>
                  <a:pt x="82708" y="1410335"/>
                </a:lnTo>
                <a:lnTo>
                  <a:pt x="85903" y="1455102"/>
                </a:lnTo>
                <a:lnTo>
                  <a:pt x="94436" y="1551027"/>
                </a:lnTo>
                <a:lnTo>
                  <a:pt x="97631" y="1593850"/>
                </a:lnTo>
                <a:lnTo>
                  <a:pt x="99635" y="1631910"/>
                </a:lnTo>
                <a:lnTo>
                  <a:pt x="100329" y="1664969"/>
                </a:lnTo>
                <a:lnTo>
                  <a:pt x="98881" y="1704220"/>
                </a:lnTo>
                <a:lnTo>
                  <a:pt x="86935" y="1777484"/>
                </a:lnTo>
                <a:lnTo>
                  <a:pt x="62150" y="1841996"/>
                </a:lnTo>
                <a:lnTo>
                  <a:pt x="24050" y="1890137"/>
                </a:lnTo>
                <a:lnTo>
                  <a:pt x="0" y="1907539"/>
                </a:lnTo>
                <a:lnTo>
                  <a:pt x="0" y="1943100"/>
                </a:lnTo>
                <a:lnTo>
                  <a:pt x="35282" y="1925716"/>
                </a:lnTo>
                <a:lnTo>
                  <a:pt x="66992" y="1896427"/>
                </a:lnTo>
                <a:lnTo>
                  <a:pt x="95369" y="1855231"/>
                </a:lnTo>
                <a:lnTo>
                  <a:pt x="120650" y="1802129"/>
                </a:lnTo>
                <a:lnTo>
                  <a:pt x="137109" y="1753961"/>
                </a:lnTo>
                <a:lnTo>
                  <a:pt x="149910" y="1703903"/>
                </a:lnTo>
                <a:lnTo>
                  <a:pt x="159054" y="1651894"/>
                </a:lnTo>
                <a:lnTo>
                  <a:pt x="164541" y="1597873"/>
                </a:lnTo>
                <a:lnTo>
                  <a:pt x="166370" y="1541779"/>
                </a:lnTo>
                <a:lnTo>
                  <a:pt x="165854" y="1502985"/>
                </a:lnTo>
                <a:lnTo>
                  <a:pt x="164147" y="1460976"/>
                </a:lnTo>
                <a:lnTo>
                  <a:pt x="161012" y="1415871"/>
                </a:lnTo>
                <a:lnTo>
                  <a:pt x="156210" y="1367789"/>
                </a:lnTo>
                <a:lnTo>
                  <a:pt x="151943" y="1320363"/>
                </a:lnTo>
                <a:lnTo>
                  <a:pt x="148748" y="1278889"/>
                </a:lnTo>
                <a:lnTo>
                  <a:pt x="146744" y="1243131"/>
                </a:lnTo>
                <a:lnTo>
                  <a:pt x="146050" y="1212850"/>
                </a:lnTo>
                <a:lnTo>
                  <a:pt x="147716" y="1175642"/>
                </a:lnTo>
                <a:lnTo>
                  <a:pt x="161051" y="1105515"/>
                </a:lnTo>
                <a:lnTo>
                  <a:pt x="187999" y="1042610"/>
                </a:lnTo>
                <a:lnTo>
                  <a:pt x="225226" y="1003121"/>
                </a:lnTo>
                <a:lnTo>
                  <a:pt x="247650" y="993139"/>
                </a:lnTo>
                <a:lnTo>
                  <a:pt x="247650" y="949959"/>
                </a:lnTo>
                <a:lnTo>
                  <a:pt x="205422" y="922337"/>
                </a:lnTo>
                <a:lnTo>
                  <a:pt x="172720" y="869950"/>
                </a:lnTo>
                <a:lnTo>
                  <a:pt x="152717" y="802481"/>
                </a:lnTo>
                <a:lnTo>
                  <a:pt x="146050" y="730250"/>
                </a:lnTo>
                <a:lnTo>
                  <a:pt x="146744" y="699254"/>
                </a:lnTo>
                <a:lnTo>
                  <a:pt x="148748" y="663257"/>
                </a:lnTo>
                <a:lnTo>
                  <a:pt x="151943" y="622022"/>
                </a:lnTo>
                <a:lnTo>
                  <a:pt x="156210" y="575309"/>
                </a:lnTo>
                <a:lnTo>
                  <a:pt x="161012" y="527228"/>
                </a:lnTo>
                <a:lnTo>
                  <a:pt x="164147" y="482123"/>
                </a:lnTo>
                <a:lnTo>
                  <a:pt x="165854" y="440114"/>
                </a:lnTo>
                <a:lnTo>
                  <a:pt x="166370" y="401319"/>
                </a:lnTo>
                <a:lnTo>
                  <a:pt x="164541" y="344606"/>
                </a:lnTo>
                <a:lnTo>
                  <a:pt x="159054" y="290210"/>
                </a:lnTo>
                <a:lnTo>
                  <a:pt x="149910" y="238008"/>
                </a:lnTo>
                <a:lnTo>
                  <a:pt x="137109" y="187878"/>
                </a:lnTo>
                <a:lnTo>
                  <a:pt x="120650" y="139700"/>
                </a:lnTo>
                <a:lnTo>
                  <a:pt x="95369" y="87332"/>
                </a:lnTo>
                <a:lnTo>
                  <a:pt x="66992" y="46513"/>
                </a:lnTo>
                <a:lnTo>
                  <a:pt x="35282" y="1736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27988" y="2672680"/>
            <a:ext cx="394335" cy="12103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Travaux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3510" y="4392260"/>
            <a:ext cx="1440180" cy="3023870"/>
          </a:xfrm>
          <a:custGeom>
            <a:avLst/>
            <a:gdLst/>
            <a:ahLst/>
            <a:cxnLst/>
            <a:rect l="l" t="t" r="r" b="b"/>
            <a:pathLst>
              <a:path w="1440180" h="3023870">
                <a:moveTo>
                  <a:pt x="1440180" y="0"/>
                </a:moveTo>
                <a:lnTo>
                  <a:pt x="0" y="0"/>
                </a:lnTo>
                <a:lnTo>
                  <a:pt x="0" y="3023869"/>
                </a:lnTo>
                <a:lnTo>
                  <a:pt x="720090" y="3023869"/>
                </a:lnTo>
                <a:lnTo>
                  <a:pt x="1440180" y="3023869"/>
                </a:lnTo>
                <a:lnTo>
                  <a:pt x="144018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3510" y="4392260"/>
            <a:ext cx="1440180" cy="302387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"/>
                <a:cs typeface="Arial"/>
              </a:rPr>
              <a:t>Exemples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 marL="162560" marR="826135">
              <a:lnSpc>
                <a:spcPct val="93300"/>
              </a:lnSpc>
            </a:pP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  </a:t>
            </a:r>
            <a:r>
              <a:rPr sz="1800" b="1" spc="-10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V  </a:t>
            </a:r>
            <a:r>
              <a:rPr sz="1800" b="1" spc="-10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V 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 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 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79" y="229199"/>
            <a:ext cx="3812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Règles de</a:t>
            </a:r>
            <a:r>
              <a:rPr sz="3600" spc="-80" dirty="0"/>
              <a:t> </a:t>
            </a:r>
            <a:r>
              <a:rPr sz="3600" dirty="0"/>
              <a:t>sécurité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389" y="1824320"/>
            <a:ext cx="3528060" cy="1606550"/>
            <a:chOff x="72389" y="1824320"/>
            <a:chExt cx="3528060" cy="1606550"/>
          </a:xfrm>
        </p:grpSpPr>
        <p:sp>
          <p:nvSpPr>
            <p:cNvPr id="4" name="object 4"/>
            <p:cNvSpPr/>
            <p:nvPr/>
          </p:nvSpPr>
          <p:spPr>
            <a:xfrm>
              <a:off x="72389" y="1824320"/>
              <a:ext cx="3528060" cy="1606550"/>
            </a:xfrm>
            <a:custGeom>
              <a:avLst/>
              <a:gdLst/>
              <a:ahLst/>
              <a:cxnLst/>
              <a:rect l="l" t="t" r="r" b="b"/>
              <a:pathLst>
                <a:path w="3528060" h="1606550">
                  <a:moveTo>
                    <a:pt x="1764030" y="0"/>
                  </a:moveTo>
                  <a:lnTo>
                    <a:pt x="0" y="802640"/>
                  </a:lnTo>
                  <a:lnTo>
                    <a:pt x="1764030" y="1606550"/>
                  </a:lnTo>
                  <a:lnTo>
                    <a:pt x="3528060" y="802640"/>
                  </a:lnTo>
                  <a:lnTo>
                    <a:pt x="176403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89" y="1824320"/>
              <a:ext cx="3528060" cy="1606550"/>
            </a:xfrm>
            <a:custGeom>
              <a:avLst/>
              <a:gdLst/>
              <a:ahLst/>
              <a:cxnLst/>
              <a:rect l="l" t="t" r="r" b="b"/>
              <a:pathLst>
                <a:path w="3528060" h="1606550">
                  <a:moveTo>
                    <a:pt x="0" y="802640"/>
                  </a:moveTo>
                  <a:lnTo>
                    <a:pt x="1764030" y="0"/>
                  </a:lnTo>
                  <a:lnTo>
                    <a:pt x="3528060" y="802640"/>
                  </a:lnTo>
                  <a:lnTo>
                    <a:pt x="1764030" y="1606550"/>
                  </a:lnTo>
                  <a:lnTo>
                    <a:pt x="0" y="802640"/>
                  </a:lnTo>
                  <a:close/>
                </a:path>
                <a:path w="3528060" h="1606550">
                  <a:moveTo>
                    <a:pt x="0" y="0"/>
                  </a:moveTo>
                  <a:lnTo>
                    <a:pt x="0" y="0"/>
                  </a:lnTo>
                </a:path>
                <a:path w="3528060" h="1606550">
                  <a:moveTo>
                    <a:pt x="3528060" y="1606550"/>
                  </a:moveTo>
                  <a:lnTo>
                    <a:pt x="3528060" y="160655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9639" y="2337399"/>
            <a:ext cx="181292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93700" marR="5080" indent="-38100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Mise </a:t>
            </a:r>
            <a:r>
              <a:rPr sz="1800" spc="-10" dirty="0">
                <a:latin typeface="Arial"/>
                <a:cs typeface="Arial"/>
              </a:rPr>
              <a:t>hors tension  </a:t>
            </a:r>
            <a:r>
              <a:rPr sz="1800" spc="-5" dirty="0">
                <a:latin typeface="Arial"/>
                <a:cs typeface="Arial"/>
              </a:rPr>
              <a:t>possible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389" y="1222340"/>
            <a:ext cx="3528060" cy="4109720"/>
            <a:chOff x="72389" y="1222340"/>
            <a:chExt cx="3528060" cy="4109720"/>
          </a:xfrm>
        </p:grpSpPr>
        <p:sp>
          <p:nvSpPr>
            <p:cNvPr id="8" name="object 8"/>
            <p:cNvSpPr/>
            <p:nvPr/>
          </p:nvSpPr>
          <p:spPr>
            <a:xfrm>
              <a:off x="1832610" y="1224880"/>
              <a:ext cx="3810" cy="444500"/>
            </a:xfrm>
            <a:custGeom>
              <a:avLst/>
              <a:gdLst/>
              <a:ahLst/>
              <a:cxnLst/>
              <a:rect l="l" t="t" r="r" b="b"/>
              <a:pathLst>
                <a:path w="3810" h="444500">
                  <a:moveTo>
                    <a:pt x="1904" y="-635"/>
                  </a:moveTo>
                  <a:lnTo>
                    <a:pt x="1904" y="445135"/>
                  </a:lnTo>
                </a:path>
              </a:pathLst>
            </a:custGeom>
            <a:ln w="5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1810" y="166176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5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89" y="3725510"/>
              <a:ext cx="3528060" cy="1606550"/>
            </a:xfrm>
            <a:custGeom>
              <a:avLst/>
              <a:gdLst/>
              <a:ahLst/>
              <a:cxnLst/>
              <a:rect l="l" t="t" r="r" b="b"/>
              <a:pathLst>
                <a:path w="3528060" h="1606550">
                  <a:moveTo>
                    <a:pt x="1764030" y="0"/>
                  </a:moveTo>
                  <a:lnTo>
                    <a:pt x="0" y="802639"/>
                  </a:lnTo>
                  <a:lnTo>
                    <a:pt x="1764030" y="1606549"/>
                  </a:lnTo>
                  <a:lnTo>
                    <a:pt x="3528060" y="802639"/>
                  </a:lnTo>
                  <a:lnTo>
                    <a:pt x="176403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89" y="3725510"/>
              <a:ext cx="3528060" cy="1606550"/>
            </a:xfrm>
            <a:custGeom>
              <a:avLst/>
              <a:gdLst/>
              <a:ahLst/>
              <a:cxnLst/>
              <a:rect l="l" t="t" r="r" b="b"/>
              <a:pathLst>
                <a:path w="3528060" h="1606550">
                  <a:moveTo>
                    <a:pt x="0" y="802639"/>
                  </a:moveTo>
                  <a:lnTo>
                    <a:pt x="1764030" y="0"/>
                  </a:lnTo>
                  <a:lnTo>
                    <a:pt x="3528060" y="802639"/>
                  </a:lnTo>
                  <a:lnTo>
                    <a:pt x="1764030" y="1606549"/>
                  </a:lnTo>
                  <a:lnTo>
                    <a:pt x="0" y="802639"/>
                  </a:lnTo>
                  <a:close/>
                </a:path>
                <a:path w="3528060" h="1606550">
                  <a:moveTo>
                    <a:pt x="0" y="0"/>
                  </a:moveTo>
                  <a:lnTo>
                    <a:pt x="0" y="0"/>
                  </a:lnTo>
                </a:path>
                <a:path w="3528060" h="1606550">
                  <a:moveTo>
                    <a:pt x="3528060" y="1606549"/>
                  </a:moveTo>
                  <a:lnTo>
                    <a:pt x="3528060" y="160654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87115" y="4238590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016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59" y="4238590"/>
            <a:ext cx="207835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33679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Suppression du  voisinage </a:t>
            </a:r>
            <a:r>
              <a:rPr sz="1800" spc="-10" dirty="0">
                <a:latin typeface="Arial"/>
                <a:cs typeface="Arial"/>
              </a:rPr>
              <a:t>possible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81810" y="3430235"/>
            <a:ext cx="3186430" cy="3068955"/>
            <a:chOff x="1781810" y="3430235"/>
            <a:chExt cx="3186430" cy="3068955"/>
          </a:xfrm>
        </p:grpSpPr>
        <p:sp>
          <p:nvSpPr>
            <p:cNvPr id="15" name="object 15"/>
            <p:cNvSpPr/>
            <p:nvPr/>
          </p:nvSpPr>
          <p:spPr>
            <a:xfrm>
              <a:off x="1836420" y="3430870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0"/>
                  </a:moveTo>
                  <a:lnTo>
                    <a:pt x="0" y="139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1810" y="356295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36420" y="5332060"/>
              <a:ext cx="2976880" cy="1112520"/>
            </a:xfrm>
            <a:custGeom>
              <a:avLst/>
              <a:gdLst/>
              <a:ahLst/>
              <a:cxnLst/>
              <a:rect l="l" t="t" r="r" b="b"/>
              <a:pathLst>
                <a:path w="2976879" h="1112520">
                  <a:moveTo>
                    <a:pt x="0" y="0"/>
                  </a:moveTo>
                  <a:lnTo>
                    <a:pt x="0" y="1112519"/>
                  </a:lnTo>
                  <a:lnTo>
                    <a:pt x="2976880" y="11125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5680" y="6389970"/>
              <a:ext cx="162560" cy="109220"/>
            </a:xfrm>
            <a:custGeom>
              <a:avLst/>
              <a:gdLst/>
              <a:ahLst/>
              <a:cxnLst/>
              <a:rect l="l" t="t" r="r" b="b"/>
              <a:pathLst>
                <a:path w="162560" h="109220">
                  <a:moveTo>
                    <a:pt x="0" y="0"/>
                  </a:moveTo>
                  <a:lnTo>
                    <a:pt x="0" y="10922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8239" y="56165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703819" y="727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68240" y="5616540"/>
            <a:ext cx="2735580" cy="165608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49554" marR="242570" algn="ctr">
              <a:lnSpc>
                <a:spcPct val="93300"/>
              </a:lnSpc>
              <a:spcBef>
                <a:spcPts val="455"/>
              </a:spcBef>
            </a:pPr>
            <a:r>
              <a:rPr sz="1800" spc="-10" dirty="0">
                <a:latin typeface="Arial"/>
                <a:cs typeface="Arial"/>
              </a:rPr>
              <a:t>Emploi d'équipements  de </a:t>
            </a:r>
            <a:r>
              <a:rPr sz="1800" spc="-5" dirty="0">
                <a:latin typeface="Arial"/>
                <a:cs typeface="Arial"/>
              </a:rPr>
              <a:t>protection  </a:t>
            </a:r>
            <a:r>
              <a:rPr sz="1800" spc="-10" dirty="0">
                <a:latin typeface="Arial"/>
                <a:cs typeface="Arial"/>
              </a:rPr>
              <a:t>individuels </a:t>
            </a:r>
            <a:r>
              <a:rPr sz="1800" dirty="0">
                <a:latin typeface="Arial"/>
                <a:cs typeface="Arial"/>
              </a:rPr>
              <a:t>(EPI) :  </a:t>
            </a:r>
            <a:r>
              <a:rPr sz="1800" spc="-10" dirty="0">
                <a:latin typeface="Arial"/>
                <a:cs typeface="Arial"/>
              </a:rPr>
              <a:t>gants, </a:t>
            </a:r>
            <a:r>
              <a:rPr sz="1800" spc="-5" dirty="0">
                <a:latin typeface="Arial"/>
                <a:cs typeface="Arial"/>
              </a:rPr>
              <a:t>écran facial,  </a:t>
            </a:r>
            <a:r>
              <a:rPr sz="1800" spc="-10" dirty="0">
                <a:latin typeface="Arial"/>
                <a:cs typeface="Arial"/>
              </a:rPr>
              <a:t>chaussures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10"/>
              </a:lnSpc>
            </a:pPr>
            <a:r>
              <a:rPr sz="1800" spc="-10" dirty="0">
                <a:latin typeface="Arial"/>
                <a:cs typeface="Arial"/>
              </a:rPr>
              <a:t>isolantes, tapis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68240" y="370899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3819" y="53650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68240" y="3708999"/>
            <a:ext cx="2735580" cy="165608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748030" marR="456565" indent="-284480">
              <a:lnSpc>
                <a:spcPts val="202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Pose d'écrans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(*)</a:t>
            </a:r>
            <a:r>
              <a:rPr sz="1800" spc="-5" dirty="0">
                <a:latin typeface="Arial"/>
                <a:cs typeface="Arial"/>
              </a:rPr>
              <a:t>,  </a:t>
            </a:r>
            <a:r>
              <a:rPr sz="1800" spc="-10" dirty="0">
                <a:latin typeface="Arial"/>
                <a:cs typeface="Arial"/>
              </a:rPr>
              <a:t>éloignement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8240" y="1800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3819" y="3457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68240" y="1800190"/>
            <a:ext cx="2735580" cy="1657350"/>
          </a:xfrm>
          <a:prstGeom prst="rect">
            <a:avLst/>
          </a:prstGeom>
          <a:solidFill>
            <a:srgbClr val="CEE6F4"/>
          </a:solidFill>
          <a:ln w="317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63627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Consignation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05680" y="2574889"/>
            <a:ext cx="162560" cy="2015489"/>
          </a:xfrm>
          <a:custGeom>
            <a:avLst/>
            <a:gdLst/>
            <a:ahLst/>
            <a:cxnLst/>
            <a:rect l="l" t="t" r="r" b="b"/>
            <a:pathLst>
              <a:path w="162560" h="2015489">
                <a:moveTo>
                  <a:pt x="162560" y="1962150"/>
                </a:moveTo>
                <a:lnTo>
                  <a:pt x="0" y="1907540"/>
                </a:lnTo>
                <a:lnTo>
                  <a:pt x="0" y="2015490"/>
                </a:lnTo>
                <a:lnTo>
                  <a:pt x="162560" y="1962150"/>
                </a:lnTo>
                <a:close/>
              </a:path>
              <a:path w="162560" h="2015489">
                <a:moveTo>
                  <a:pt x="162560" y="53340"/>
                </a:moveTo>
                <a:lnTo>
                  <a:pt x="0" y="0"/>
                </a:lnTo>
                <a:lnTo>
                  <a:pt x="0" y="107950"/>
                </a:lnTo>
                <a:lnTo>
                  <a:pt x="16256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87115" y="2237070"/>
            <a:ext cx="1293495" cy="7747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128016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latin typeface="Arial"/>
                <a:cs typeface="Arial"/>
              </a:rPr>
              <a:t>oui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1250" y="3193380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05529" y="4727540"/>
            <a:ext cx="329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ui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5689" y="5208870"/>
            <a:ext cx="40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6209" y="1800190"/>
            <a:ext cx="1871979" cy="165607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3509" y="3744560"/>
            <a:ext cx="2100579" cy="165607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5419" y="5617810"/>
            <a:ext cx="2062479" cy="166116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59409" y="6779859"/>
            <a:ext cx="410527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408940">
              <a:lnSpc>
                <a:spcPts val="2010"/>
              </a:lnSpc>
              <a:spcBef>
                <a:spcPts val="29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(*)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ATTENTION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les EPI restent  nécessaires </a:t>
            </a:r>
            <a:r>
              <a:rPr sz="1800" spc="-10" dirty="0">
                <a:latin typeface="Arial"/>
                <a:cs typeface="Arial"/>
              </a:rPr>
              <a:t>pendant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spc="-10" dirty="0">
                <a:latin typeface="Arial"/>
                <a:cs typeface="Arial"/>
              </a:rPr>
              <a:t>pose des écrans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908300" y="276225"/>
            <a:ext cx="419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3600" kern="0" spc="-5" dirty="0" smtClean="0">
                <a:solidFill>
                  <a:sysClr val="windowText" lastClr="000000"/>
                </a:solidFill>
              </a:rPr>
              <a:t>Domaine d’utilisation</a:t>
            </a:r>
            <a:endParaRPr lang="fr-FR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300" y="1495425"/>
            <a:ext cx="960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L'habilitation est nécessaire notamment </a:t>
            </a:r>
            <a:r>
              <a:rPr lang="fr-FR" sz="2400" dirty="0" smtClean="0"/>
              <a:t>pour: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Accéder sans surveillance aux locaux réservés aux électriciens,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Exécuter des travaux ou des interventions d'ordre </a:t>
            </a:r>
            <a:r>
              <a:rPr lang="fr-FR" sz="2400" dirty="0" smtClean="0"/>
              <a:t>électrique,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Diriger des </a:t>
            </a:r>
            <a:r>
              <a:rPr lang="fr-FR" sz="2400" dirty="0"/>
              <a:t>travaux ou des interventions d'ordre </a:t>
            </a:r>
            <a:r>
              <a:rPr lang="fr-FR" sz="2400" dirty="0" smtClean="0"/>
              <a:t>électrique,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Procéder </a:t>
            </a:r>
            <a:r>
              <a:rPr lang="fr-FR" sz="2400" dirty="0"/>
              <a:t>à des </a:t>
            </a:r>
            <a:r>
              <a:rPr lang="fr-FR" sz="2400" dirty="0" smtClean="0"/>
              <a:t>consignations </a:t>
            </a:r>
            <a:r>
              <a:rPr lang="fr-FR" sz="2400" dirty="0"/>
              <a:t>d'ordre </a:t>
            </a:r>
            <a:r>
              <a:rPr lang="fr-FR" sz="2400" dirty="0" smtClean="0"/>
              <a:t>électrique,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0000"/>
                </a:solidFill>
              </a:rPr>
              <a:t>Effectuer </a:t>
            </a:r>
            <a:r>
              <a:rPr lang="fr-FR" sz="2400" dirty="0">
                <a:solidFill>
                  <a:srgbClr val="FF0000"/>
                </a:solidFill>
              </a:rPr>
              <a:t>des essais, mesurages ou </a:t>
            </a:r>
            <a:r>
              <a:rPr lang="fr-FR" sz="2400" dirty="0" smtClean="0">
                <a:solidFill>
                  <a:srgbClr val="FF0000"/>
                </a:solidFill>
              </a:rPr>
              <a:t>vérifications </a:t>
            </a:r>
            <a:r>
              <a:rPr lang="fr-FR" sz="2400" dirty="0">
                <a:solidFill>
                  <a:srgbClr val="FF0000"/>
                </a:solidFill>
              </a:rPr>
              <a:t>d'ordre </a:t>
            </a:r>
            <a:r>
              <a:rPr lang="fr-FR" sz="2400" dirty="0" smtClean="0">
                <a:solidFill>
                  <a:srgbClr val="FF0000"/>
                </a:solidFill>
              </a:rPr>
              <a:t>électrique</a:t>
            </a:r>
            <a:r>
              <a:rPr lang="fr-FR" sz="24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Assurer </a:t>
            </a:r>
            <a:r>
              <a:rPr lang="fr-FR" sz="2400" dirty="0"/>
              <a:t>la fonction de surveillant de </a:t>
            </a:r>
            <a:r>
              <a:rPr lang="fr-FR" sz="2400" dirty="0" smtClean="0"/>
              <a:t>sécurité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30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610" y="229199"/>
            <a:ext cx="485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Consignation</a:t>
            </a:r>
            <a:r>
              <a:rPr sz="3600" spc="-40" dirty="0"/>
              <a:t> </a:t>
            </a:r>
            <a:r>
              <a:rPr sz="3600" spc="-5" dirty="0"/>
              <a:t>(exemple)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55319" y="2341210"/>
            <a:ext cx="8703310" cy="4823460"/>
            <a:chOff x="655319" y="2341210"/>
            <a:chExt cx="8703310" cy="4823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" y="2341210"/>
              <a:ext cx="4095750" cy="48234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3349" y="2449160"/>
              <a:ext cx="4145279" cy="47142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67829" y="5580980"/>
              <a:ext cx="720090" cy="576580"/>
            </a:xfrm>
            <a:custGeom>
              <a:avLst/>
              <a:gdLst/>
              <a:ahLst/>
              <a:cxnLst/>
              <a:rect l="l" t="t" r="r" b="b"/>
              <a:pathLst>
                <a:path w="720090" h="576579">
                  <a:moveTo>
                    <a:pt x="360679" y="0"/>
                  </a:moveTo>
                  <a:lnTo>
                    <a:pt x="414851" y="3020"/>
                  </a:lnTo>
                  <a:lnTo>
                    <a:pt x="466199" y="11824"/>
                  </a:lnTo>
                  <a:lnTo>
                    <a:pt x="514233" y="26020"/>
                  </a:lnTo>
                  <a:lnTo>
                    <a:pt x="558460" y="45220"/>
                  </a:lnTo>
                  <a:lnTo>
                    <a:pt x="598387" y="69034"/>
                  </a:lnTo>
                  <a:lnTo>
                    <a:pt x="633522" y="97073"/>
                  </a:lnTo>
                  <a:lnTo>
                    <a:pt x="663374" y="128948"/>
                  </a:lnTo>
                  <a:lnTo>
                    <a:pt x="687448" y="164269"/>
                  </a:lnTo>
                  <a:lnTo>
                    <a:pt x="705254" y="202648"/>
                  </a:lnTo>
                  <a:lnTo>
                    <a:pt x="716299" y="243694"/>
                  </a:lnTo>
                  <a:lnTo>
                    <a:pt x="720090" y="287020"/>
                  </a:lnTo>
                  <a:lnTo>
                    <a:pt x="716299" y="330660"/>
                  </a:lnTo>
                  <a:lnTo>
                    <a:pt x="705254" y="371965"/>
                  </a:lnTo>
                  <a:lnTo>
                    <a:pt x="687448" y="410551"/>
                  </a:lnTo>
                  <a:lnTo>
                    <a:pt x="663374" y="446034"/>
                  </a:lnTo>
                  <a:lnTo>
                    <a:pt x="633522" y="478030"/>
                  </a:lnTo>
                  <a:lnTo>
                    <a:pt x="598387" y="506156"/>
                  </a:lnTo>
                  <a:lnTo>
                    <a:pt x="558460" y="530028"/>
                  </a:lnTo>
                  <a:lnTo>
                    <a:pt x="514233" y="549264"/>
                  </a:lnTo>
                  <a:lnTo>
                    <a:pt x="466199" y="563478"/>
                  </a:lnTo>
                  <a:lnTo>
                    <a:pt x="414851" y="572288"/>
                  </a:lnTo>
                  <a:lnTo>
                    <a:pt x="360679" y="575310"/>
                  </a:lnTo>
                  <a:lnTo>
                    <a:pt x="306193" y="572288"/>
                  </a:lnTo>
                  <a:lnTo>
                    <a:pt x="254585" y="563478"/>
                  </a:lnTo>
                  <a:lnTo>
                    <a:pt x="206344" y="549264"/>
                  </a:lnTo>
                  <a:lnTo>
                    <a:pt x="161956" y="530028"/>
                  </a:lnTo>
                  <a:lnTo>
                    <a:pt x="121908" y="506156"/>
                  </a:lnTo>
                  <a:lnTo>
                    <a:pt x="86686" y="478030"/>
                  </a:lnTo>
                  <a:lnTo>
                    <a:pt x="56776" y="446034"/>
                  </a:lnTo>
                  <a:lnTo>
                    <a:pt x="32666" y="410551"/>
                  </a:lnTo>
                  <a:lnTo>
                    <a:pt x="14843" y="371965"/>
                  </a:lnTo>
                  <a:lnTo>
                    <a:pt x="3791" y="330660"/>
                  </a:lnTo>
                  <a:lnTo>
                    <a:pt x="0" y="287020"/>
                  </a:lnTo>
                  <a:lnTo>
                    <a:pt x="3791" y="243694"/>
                  </a:lnTo>
                  <a:lnTo>
                    <a:pt x="14843" y="202648"/>
                  </a:lnTo>
                  <a:lnTo>
                    <a:pt x="32666" y="164269"/>
                  </a:lnTo>
                  <a:lnTo>
                    <a:pt x="56776" y="128948"/>
                  </a:lnTo>
                  <a:lnTo>
                    <a:pt x="86686" y="97073"/>
                  </a:lnTo>
                  <a:lnTo>
                    <a:pt x="121908" y="69034"/>
                  </a:lnTo>
                  <a:lnTo>
                    <a:pt x="161956" y="45220"/>
                  </a:lnTo>
                  <a:lnTo>
                    <a:pt x="206344" y="26020"/>
                  </a:lnTo>
                  <a:lnTo>
                    <a:pt x="254585" y="11824"/>
                  </a:lnTo>
                  <a:lnTo>
                    <a:pt x="306193" y="3020"/>
                  </a:lnTo>
                  <a:lnTo>
                    <a:pt x="360679" y="0"/>
                  </a:lnTo>
                  <a:close/>
                </a:path>
                <a:path w="720090" h="576579">
                  <a:moveTo>
                    <a:pt x="0" y="0"/>
                  </a:moveTo>
                  <a:lnTo>
                    <a:pt x="0" y="0"/>
                  </a:lnTo>
                </a:path>
                <a:path w="720090" h="576579">
                  <a:moveTo>
                    <a:pt x="720090" y="576580"/>
                  </a:moveTo>
                  <a:lnTo>
                    <a:pt x="720090" y="576580"/>
                  </a:lnTo>
                </a:path>
              </a:pathLst>
            </a:custGeom>
            <a:ln w="3594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6029" y="3636610"/>
              <a:ext cx="1656080" cy="2735580"/>
            </a:xfrm>
            <a:custGeom>
              <a:avLst/>
              <a:gdLst/>
              <a:ahLst/>
              <a:cxnLst/>
              <a:rect l="l" t="t" r="r" b="b"/>
              <a:pathLst>
                <a:path w="1656079" h="2735579">
                  <a:moveTo>
                    <a:pt x="828040" y="2735579"/>
                  </a:moveTo>
                  <a:lnTo>
                    <a:pt x="0" y="2735579"/>
                  </a:lnTo>
                  <a:lnTo>
                    <a:pt x="0" y="0"/>
                  </a:lnTo>
                  <a:lnTo>
                    <a:pt x="1656079" y="0"/>
                  </a:lnTo>
                  <a:lnTo>
                    <a:pt x="1656079" y="2735579"/>
                  </a:lnTo>
                  <a:lnTo>
                    <a:pt x="828040" y="2735579"/>
                  </a:lnTo>
                  <a:close/>
                </a:path>
              </a:pathLst>
            </a:custGeom>
            <a:ln w="3594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67269" y="2955890"/>
            <a:ext cx="158559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60350" marR="5080" indent="-247650">
              <a:lnSpc>
                <a:spcPts val="2010"/>
              </a:lnSpc>
              <a:spcBef>
                <a:spcPts val="290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Départ</a:t>
            </a:r>
            <a:r>
              <a:rPr sz="18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moteur 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couvercle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7359" y="5537799"/>
            <a:ext cx="112966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b="1" spc="-5" dirty="0">
                <a:solidFill>
                  <a:srgbClr val="00FF00"/>
                </a:solidFill>
                <a:latin typeface="Arial"/>
                <a:cs typeface="Arial"/>
              </a:rPr>
              <a:t>Relais  </a:t>
            </a:r>
            <a:r>
              <a:rPr sz="1800" b="1" dirty="0">
                <a:solidFill>
                  <a:srgbClr val="00FF00"/>
                </a:solidFill>
                <a:latin typeface="Arial"/>
                <a:cs typeface="Arial"/>
              </a:rPr>
              <a:t>ther</a:t>
            </a:r>
            <a:r>
              <a:rPr sz="1800" b="1" spc="-15" dirty="0">
                <a:solidFill>
                  <a:srgbClr val="00FF00"/>
                </a:solidFill>
                <a:latin typeface="Arial"/>
                <a:cs typeface="Arial"/>
              </a:rPr>
              <a:t>m</a:t>
            </a:r>
            <a:r>
              <a:rPr sz="1800" b="1" spc="5" dirty="0">
                <a:solidFill>
                  <a:srgbClr val="00FF0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FF00"/>
                </a:solidFill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4009" y="2231990"/>
            <a:ext cx="5868035" cy="3367404"/>
            <a:chOff x="1854009" y="2231990"/>
            <a:chExt cx="5868035" cy="3367404"/>
          </a:xfrm>
        </p:grpSpPr>
        <p:sp>
          <p:nvSpPr>
            <p:cNvPr id="11" name="object 11"/>
            <p:cNvSpPr/>
            <p:nvPr/>
          </p:nvSpPr>
          <p:spPr>
            <a:xfrm>
              <a:off x="2087880" y="4213190"/>
              <a:ext cx="720090" cy="1079500"/>
            </a:xfrm>
            <a:custGeom>
              <a:avLst/>
              <a:gdLst/>
              <a:ahLst/>
              <a:cxnLst/>
              <a:rect l="l" t="t" r="r" b="b"/>
              <a:pathLst>
                <a:path w="720089" h="1079500">
                  <a:moveTo>
                    <a:pt x="360680" y="0"/>
                  </a:moveTo>
                  <a:lnTo>
                    <a:pt x="434464" y="10638"/>
                  </a:lnTo>
                  <a:lnTo>
                    <a:pt x="502562" y="41294"/>
                  </a:lnTo>
                  <a:lnTo>
                    <a:pt x="534080" y="63538"/>
                  </a:lnTo>
                  <a:lnTo>
                    <a:pt x="563696" y="90078"/>
                  </a:lnTo>
                  <a:lnTo>
                    <a:pt x="591251" y="120676"/>
                  </a:lnTo>
                  <a:lnTo>
                    <a:pt x="616585" y="155098"/>
                  </a:lnTo>
                  <a:lnTo>
                    <a:pt x="639537" y="193107"/>
                  </a:lnTo>
                  <a:lnTo>
                    <a:pt x="659948" y="234466"/>
                  </a:lnTo>
                  <a:lnTo>
                    <a:pt x="677658" y="278939"/>
                  </a:lnTo>
                  <a:lnTo>
                    <a:pt x="692507" y="326290"/>
                  </a:lnTo>
                  <a:lnTo>
                    <a:pt x="704334" y="376283"/>
                  </a:lnTo>
                  <a:lnTo>
                    <a:pt x="712980" y="428682"/>
                  </a:lnTo>
                  <a:lnTo>
                    <a:pt x="718286" y="483249"/>
                  </a:lnTo>
                  <a:lnTo>
                    <a:pt x="720089" y="539750"/>
                  </a:lnTo>
                  <a:lnTo>
                    <a:pt x="718286" y="596250"/>
                  </a:lnTo>
                  <a:lnTo>
                    <a:pt x="712980" y="650817"/>
                  </a:lnTo>
                  <a:lnTo>
                    <a:pt x="704334" y="703216"/>
                  </a:lnTo>
                  <a:lnTo>
                    <a:pt x="692507" y="753209"/>
                  </a:lnTo>
                  <a:lnTo>
                    <a:pt x="677658" y="800560"/>
                  </a:lnTo>
                  <a:lnTo>
                    <a:pt x="659948" y="845033"/>
                  </a:lnTo>
                  <a:lnTo>
                    <a:pt x="639537" y="886392"/>
                  </a:lnTo>
                  <a:lnTo>
                    <a:pt x="616584" y="924401"/>
                  </a:lnTo>
                  <a:lnTo>
                    <a:pt x="591251" y="958823"/>
                  </a:lnTo>
                  <a:lnTo>
                    <a:pt x="563696" y="989421"/>
                  </a:lnTo>
                  <a:lnTo>
                    <a:pt x="534080" y="1015961"/>
                  </a:lnTo>
                  <a:lnTo>
                    <a:pt x="502562" y="1038205"/>
                  </a:lnTo>
                  <a:lnTo>
                    <a:pt x="434464" y="1068861"/>
                  </a:lnTo>
                  <a:lnTo>
                    <a:pt x="360680" y="1079500"/>
                  </a:lnTo>
                  <a:lnTo>
                    <a:pt x="322933" y="1076800"/>
                  </a:lnTo>
                  <a:lnTo>
                    <a:pt x="251467" y="1055917"/>
                  </a:lnTo>
                  <a:lnTo>
                    <a:pt x="186422" y="1015961"/>
                  </a:lnTo>
                  <a:lnTo>
                    <a:pt x="156703" y="989421"/>
                  </a:lnTo>
                  <a:lnTo>
                    <a:pt x="129064" y="958823"/>
                  </a:lnTo>
                  <a:lnTo>
                    <a:pt x="103663" y="924401"/>
                  </a:lnTo>
                  <a:lnTo>
                    <a:pt x="80658" y="886392"/>
                  </a:lnTo>
                  <a:lnTo>
                    <a:pt x="60208" y="845033"/>
                  </a:lnTo>
                  <a:lnTo>
                    <a:pt x="42470" y="800560"/>
                  </a:lnTo>
                  <a:lnTo>
                    <a:pt x="27602" y="753209"/>
                  </a:lnTo>
                  <a:lnTo>
                    <a:pt x="15763" y="703216"/>
                  </a:lnTo>
                  <a:lnTo>
                    <a:pt x="7111" y="650817"/>
                  </a:lnTo>
                  <a:lnTo>
                    <a:pt x="1804" y="596250"/>
                  </a:lnTo>
                  <a:lnTo>
                    <a:pt x="0" y="539750"/>
                  </a:lnTo>
                  <a:lnTo>
                    <a:pt x="1804" y="483249"/>
                  </a:lnTo>
                  <a:lnTo>
                    <a:pt x="7111" y="428682"/>
                  </a:lnTo>
                  <a:lnTo>
                    <a:pt x="15763" y="376283"/>
                  </a:lnTo>
                  <a:lnTo>
                    <a:pt x="27602" y="326290"/>
                  </a:lnTo>
                  <a:lnTo>
                    <a:pt x="42470" y="278939"/>
                  </a:lnTo>
                  <a:lnTo>
                    <a:pt x="60208" y="234466"/>
                  </a:lnTo>
                  <a:lnTo>
                    <a:pt x="80658" y="193107"/>
                  </a:lnTo>
                  <a:lnTo>
                    <a:pt x="103663" y="155098"/>
                  </a:lnTo>
                  <a:lnTo>
                    <a:pt x="129064" y="120676"/>
                  </a:lnTo>
                  <a:lnTo>
                    <a:pt x="156703" y="90078"/>
                  </a:lnTo>
                  <a:lnTo>
                    <a:pt x="186422" y="63538"/>
                  </a:lnTo>
                  <a:lnTo>
                    <a:pt x="218062" y="41294"/>
                  </a:lnTo>
                  <a:lnTo>
                    <a:pt x="286476" y="10638"/>
                  </a:lnTo>
                  <a:lnTo>
                    <a:pt x="360680" y="0"/>
                  </a:lnTo>
                  <a:close/>
                </a:path>
                <a:path w="720089" h="1079500">
                  <a:moveTo>
                    <a:pt x="0" y="0"/>
                  </a:moveTo>
                  <a:lnTo>
                    <a:pt x="0" y="0"/>
                  </a:lnTo>
                </a:path>
                <a:path w="720089" h="1079500">
                  <a:moveTo>
                    <a:pt x="720089" y="1079500"/>
                  </a:moveTo>
                  <a:lnTo>
                    <a:pt x="720089" y="1079500"/>
                  </a:lnTo>
                </a:path>
              </a:pathLst>
            </a:custGeom>
            <a:ln w="3594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1980" y="2484720"/>
              <a:ext cx="1151890" cy="3096260"/>
            </a:xfrm>
            <a:custGeom>
              <a:avLst/>
              <a:gdLst/>
              <a:ahLst/>
              <a:cxnLst/>
              <a:rect l="l" t="t" r="r" b="b"/>
              <a:pathLst>
                <a:path w="1151889" h="3096260">
                  <a:moveTo>
                    <a:pt x="576580" y="3096260"/>
                  </a:moveTo>
                  <a:lnTo>
                    <a:pt x="0" y="3096260"/>
                  </a:lnTo>
                  <a:lnTo>
                    <a:pt x="0" y="0"/>
                  </a:lnTo>
                  <a:lnTo>
                    <a:pt x="1151889" y="0"/>
                  </a:lnTo>
                  <a:lnTo>
                    <a:pt x="1151889" y="3096260"/>
                  </a:lnTo>
                  <a:lnTo>
                    <a:pt x="576580" y="3096260"/>
                  </a:lnTo>
                  <a:close/>
                </a:path>
              </a:pathLst>
            </a:custGeom>
            <a:ln w="3594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7880" y="2557110"/>
              <a:ext cx="5615940" cy="2087880"/>
            </a:xfrm>
            <a:custGeom>
              <a:avLst/>
              <a:gdLst/>
              <a:ahLst/>
              <a:cxnLst/>
              <a:rect l="l" t="t" r="r" b="b"/>
              <a:pathLst>
                <a:path w="5615940" h="2087879">
                  <a:moveTo>
                    <a:pt x="360680" y="0"/>
                  </a:moveTo>
                  <a:lnTo>
                    <a:pt x="410437" y="3166"/>
                  </a:lnTo>
                  <a:lnTo>
                    <a:pt x="457858" y="12423"/>
                  </a:lnTo>
                  <a:lnTo>
                    <a:pt x="502562" y="27404"/>
                  </a:lnTo>
                  <a:lnTo>
                    <a:pt x="544171" y="47742"/>
                  </a:lnTo>
                  <a:lnTo>
                    <a:pt x="582305" y="73072"/>
                  </a:lnTo>
                  <a:lnTo>
                    <a:pt x="616584" y="103028"/>
                  </a:lnTo>
                  <a:lnTo>
                    <a:pt x="646631" y="137244"/>
                  </a:lnTo>
                  <a:lnTo>
                    <a:pt x="672065" y="175354"/>
                  </a:lnTo>
                  <a:lnTo>
                    <a:pt x="692507" y="216991"/>
                  </a:lnTo>
                  <a:lnTo>
                    <a:pt x="707578" y="261790"/>
                  </a:lnTo>
                  <a:lnTo>
                    <a:pt x="716898" y="309385"/>
                  </a:lnTo>
                  <a:lnTo>
                    <a:pt x="720089" y="359409"/>
                  </a:lnTo>
                  <a:lnTo>
                    <a:pt x="716898" y="409459"/>
                  </a:lnTo>
                  <a:lnTo>
                    <a:pt x="707578" y="457123"/>
                  </a:lnTo>
                  <a:lnTo>
                    <a:pt x="692507" y="502027"/>
                  </a:lnTo>
                  <a:lnTo>
                    <a:pt x="672065" y="543795"/>
                  </a:lnTo>
                  <a:lnTo>
                    <a:pt x="646631" y="582053"/>
                  </a:lnTo>
                  <a:lnTo>
                    <a:pt x="616584" y="616426"/>
                  </a:lnTo>
                  <a:lnTo>
                    <a:pt x="582305" y="646539"/>
                  </a:lnTo>
                  <a:lnTo>
                    <a:pt x="544171" y="672018"/>
                  </a:lnTo>
                  <a:lnTo>
                    <a:pt x="502562" y="692487"/>
                  </a:lnTo>
                  <a:lnTo>
                    <a:pt x="457858" y="707572"/>
                  </a:lnTo>
                  <a:lnTo>
                    <a:pt x="410437" y="716898"/>
                  </a:lnTo>
                  <a:lnTo>
                    <a:pt x="360680" y="720089"/>
                  </a:lnTo>
                  <a:lnTo>
                    <a:pt x="310630" y="716898"/>
                  </a:lnTo>
                  <a:lnTo>
                    <a:pt x="262966" y="707572"/>
                  </a:lnTo>
                  <a:lnTo>
                    <a:pt x="218062" y="692487"/>
                  </a:lnTo>
                  <a:lnTo>
                    <a:pt x="176294" y="672018"/>
                  </a:lnTo>
                  <a:lnTo>
                    <a:pt x="138036" y="646539"/>
                  </a:lnTo>
                  <a:lnTo>
                    <a:pt x="103663" y="616426"/>
                  </a:lnTo>
                  <a:lnTo>
                    <a:pt x="73550" y="582053"/>
                  </a:lnTo>
                  <a:lnTo>
                    <a:pt x="48071" y="543795"/>
                  </a:lnTo>
                  <a:lnTo>
                    <a:pt x="27602" y="502027"/>
                  </a:lnTo>
                  <a:lnTo>
                    <a:pt x="12517" y="457123"/>
                  </a:lnTo>
                  <a:lnTo>
                    <a:pt x="3191" y="409459"/>
                  </a:lnTo>
                  <a:lnTo>
                    <a:pt x="0" y="359409"/>
                  </a:lnTo>
                  <a:lnTo>
                    <a:pt x="3191" y="309385"/>
                  </a:lnTo>
                  <a:lnTo>
                    <a:pt x="12517" y="261790"/>
                  </a:lnTo>
                  <a:lnTo>
                    <a:pt x="27602" y="216991"/>
                  </a:lnTo>
                  <a:lnTo>
                    <a:pt x="48071" y="175354"/>
                  </a:lnTo>
                  <a:lnTo>
                    <a:pt x="73550" y="137244"/>
                  </a:lnTo>
                  <a:lnTo>
                    <a:pt x="103663" y="103028"/>
                  </a:lnTo>
                  <a:lnTo>
                    <a:pt x="138036" y="73072"/>
                  </a:lnTo>
                  <a:lnTo>
                    <a:pt x="176294" y="47742"/>
                  </a:lnTo>
                  <a:lnTo>
                    <a:pt x="218062" y="27404"/>
                  </a:lnTo>
                  <a:lnTo>
                    <a:pt x="262966" y="12423"/>
                  </a:lnTo>
                  <a:lnTo>
                    <a:pt x="310630" y="3166"/>
                  </a:lnTo>
                  <a:lnTo>
                    <a:pt x="360680" y="0"/>
                  </a:lnTo>
                  <a:close/>
                </a:path>
                <a:path w="5615940" h="2087879">
                  <a:moveTo>
                    <a:pt x="0" y="0"/>
                  </a:moveTo>
                  <a:lnTo>
                    <a:pt x="0" y="0"/>
                  </a:lnTo>
                </a:path>
                <a:path w="5615940" h="2087879">
                  <a:moveTo>
                    <a:pt x="720089" y="720089"/>
                  </a:moveTo>
                  <a:lnTo>
                    <a:pt x="720089" y="720089"/>
                  </a:lnTo>
                </a:path>
                <a:path w="5615940" h="2087879">
                  <a:moveTo>
                    <a:pt x="5076190" y="1295400"/>
                  </a:moveTo>
                  <a:lnTo>
                    <a:pt x="5132690" y="1297380"/>
                  </a:lnTo>
                  <a:lnTo>
                    <a:pt x="5187257" y="1303206"/>
                  </a:lnTo>
                  <a:lnTo>
                    <a:pt x="5239656" y="1312704"/>
                  </a:lnTo>
                  <a:lnTo>
                    <a:pt x="5289649" y="1325701"/>
                  </a:lnTo>
                  <a:lnTo>
                    <a:pt x="5337000" y="1342025"/>
                  </a:lnTo>
                  <a:lnTo>
                    <a:pt x="5381473" y="1361502"/>
                  </a:lnTo>
                  <a:lnTo>
                    <a:pt x="5422832" y="1383959"/>
                  </a:lnTo>
                  <a:lnTo>
                    <a:pt x="5460841" y="1409223"/>
                  </a:lnTo>
                  <a:lnTo>
                    <a:pt x="5495263" y="1437122"/>
                  </a:lnTo>
                  <a:lnTo>
                    <a:pt x="5525861" y="1467482"/>
                  </a:lnTo>
                  <a:lnTo>
                    <a:pt x="5552401" y="1500130"/>
                  </a:lnTo>
                  <a:lnTo>
                    <a:pt x="5574645" y="1534894"/>
                  </a:lnTo>
                  <a:lnTo>
                    <a:pt x="5592357" y="1571599"/>
                  </a:lnTo>
                  <a:lnTo>
                    <a:pt x="5605301" y="1610074"/>
                  </a:lnTo>
                  <a:lnTo>
                    <a:pt x="5613240" y="1650145"/>
                  </a:lnTo>
                  <a:lnTo>
                    <a:pt x="5615940" y="1691639"/>
                  </a:lnTo>
                  <a:lnTo>
                    <a:pt x="5613240" y="1732924"/>
                  </a:lnTo>
                  <a:lnTo>
                    <a:pt x="5605301" y="1772840"/>
                  </a:lnTo>
                  <a:lnTo>
                    <a:pt x="5592357" y="1811208"/>
                  </a:lnTo>
                  <a:lnTo>
                    <a:pt x="5574645" y="1847849"/>
                  </a:lnTo>
                  <a:lnTo>
                    <a:pt x="5552401" y="1882586"/>
                  </a:lnTo>
                  <a:lnTo>
                    <a:pt x="5525861" y="1915239"/>
                  </a:lnTo>
                  <a:lnTo>
                    <a:pt x="5495263" y="1945630"/>
                  </a:lnTo>
                  <a:lnTo>
                    <a:pt x="5460841" y="1973579"/>
                  </a:lnTo>
                  <a:lnTo>
                    <a:pt x="5422832" y="1998910"/>
                  </a:lnTo>
                  <a:lnTo>
                    <a:pt x="5381473" y="2021443"/>
                  </a:lnTo>
                  <a:lnTo>
                    <a:pt x="5337000" y="2040999"/>
                  </a:lnTo>
                  <a:lnTo>
                    <a:pt x="5289649" y="2057399"/>
                  </a:lnTo>
                  <a:lnTo>
                    <a:pt x="5239656" y="2070467"/>
                  </a:lnTo>
                  <a:lnTo>
                    <a:pt x="5187257" y="2080021"/>
                  </a:lnTo>
                  <a:lnTo>
                    <a:pt x="5132690" y="2085885"/>
                  </a:lnTo>
                  <a:lnTo>
                    <a:pt x="5076190" y="2087879"/>
                  </a:lnTo>
                  <a:lnTo>
                    <a:pt x="5019689" y="2085885"/>
                  </a:lnTo>
                  <a:lnTo>
                    <a:pt x="4965122" y="2080021"/>
                  </a:lnTo>
                  <a:lnTo>
                    <a:pt x="4912723" y="2070467"/>
                  </a:lnTo>
                  <a:lnTo>
                    <a:pt x="4862730" y="2057400"/>
                  </a:lnTo>
                  <a:lnTo>
                    <a:pt x="4815379" y="2040999"/>
                  </a:lnTo>
                  <a:lnTo>
                    <a:pt x="4770906" y="2021443"/>
                  </a:lnTo>
                  <a:lnTo>
                    <a:pt x="4729547" y="1998910"/>
                  </a:lnTo>
                  <a:lnTo>
                    <a:pt x="4691538" y="1973580"/>
                  </a:lnTo>
                  <a:lnTo>
                    <a:pt x="4657116" y="1945630"/>
                  </a:lnTo>
                  <a:lnTo>
                    <a:pt x="4626518" y="1915239"/>
                  </a:lnTo>
                  <a:lnTo>
                    <a:pt x="4599978" y="1882586"/>
                  </a:lnTo>
                  <a:lnTo>
                    <a:pt x="4577734" y="1847850"/>
                  </a:lnTo>
                  <a:lnTo>
                    <a:pt x="4560022" y="1811208"/>
                  </a:lnTo>
                  <a:lnTo>
                    <a:pt x="4547078" y="1772840"/>
                  </a:lnTo>
                  <a:lnTo>
                    <a:pt x="4539139" y="1732924"/>
                  </a:lnTo>
                  <a:lnTo>
                    <a:pt x="4536440" y="1691639"/>
                  </a:lnTo>
                  <a:lnTo>
                    <a:pt x="4539139" y="1650145"/>
                  </a:lnTo>
                  <a:lnTo>
                    <a:pt x="4547078" y="1610074"/>
                  </a:lnTo>
                  <a:lnTo>
                    <a:pt x="4560022" y="1571599"/>
                  </a:lnTo>
                  <a:lnTo>
                    <a:pt x="4577734" y="1534894"/>
                  </a:lnTo>
                  <a:lnTo>
                    <a:pt x="4599978" y="1500130"/>
                  </a:lnTo>
                  <a:lnTo>
                    <a:pt x="4626518" y="1467482"/>
                  </a:lnTo>
                  <a:lnTo>
                    <a:pt x="4657116" y="1437122"/>
                  </a:lnTo>
                  <a:lnTo>
                    <a:pt x="4691538" y="1409223"/>
                  </a:lnTo>
                  <a:lnTo>
                    <a:pt x="4729547" y="1383959"/>
                  </a:lnTo>
                  <a:lnTo>
                    <a:pt x="4770906" y="1361502"/>
                  </a:lnTo>
                  <a:lnTo>
                    <a:pt x="4815379" y="1342025"/>
                  </a:lnTo>
                  <a:lnTo>
                    <a:pt x="4862730" y="1325701"/>
                  </a:lnTo>
                  <a:lnTo>
                    <a:pt x="4912723" y="1312704"/>
                  </a:lnTo>
                  <a:lnTo>
                    <a:pt x="4965122" y="1303206"/>
                  </a:lnTo>
                  <a:lnTo>
                    <a:pt x="5019689" y="1297380"/>
                  </a:lnTo>
                  <a:lnTo>
                    <a:pt x="5076190" y="1295400"/>
                  </a:lnTo>
                  <a:close/>
                </a:path>
                <a:path w="5615940" h="2087879">
                  <a:moveTo>
                    <a:pt x="4536440" y="1295400"/>
                  </a:moveTo>
                  <a:lnTo>
                    <a:pt x="4536440" y="1295400"/>
                  </a:lnTo>
                </a:path>
                <a:path w="5615940" h="2087879">
                  <a:moveTo>
                    <a:pt x="5615940" y="2087879"/>
                  </a:moveTo>
                  <a:lnTo>
                    <a:pt x="5615940" y="2087879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1570" y="2231990"/>
              <a:ext cx="2736850" cy="935990"/>
            </a:xfrm>
            <a:custGeom>
              <a:avLst/>
              <a:gdLst/>
              <a:ahLst/>
              <a:cxnLst/>
              <a:rect l="l" t="t" r="r" b="b"/>
              <a:pathLst>
                <a:path w="2736850" h="935989">
                  <a:moveTo>
                    <a:pt x="2736850" y="0"/>
                  </a:moveTo>
                  <a:lnTo>
                    <a:pt x="0" y="0"/>
                  </a:lnTo>
                  <a:lnTo>
                    <a:pt x="0" y="935989"/>
                  </a:lnTo>
                  <a:lnTo>
                    <a:pt x="1369059" y="935989"/>
                  </a:lnTo>
                  <a:lnTo>
                    <a:pt x="2736850" y="935989"/>
                  </a:lnTo>
                  <a:lnTo>
                    <a:pt x="273685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51800" y="4178899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oncteur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40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22630" y="1389980"/>
            <a:ext cx="867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On </a:t>
            </a:r>
            <a:r>
              <a:rPr sz="2400" b="1" spc="-5" dirty="0">
                <a:latin typeface="Arial"/>
                <a:cs typeface="Arial"/>
              </a:rPr>
              <a:t>doit </a:t>
            </a:r>
            <a:r>
              <a:rPr sz="2400" b="1" spc="-10" dirty="0">
                <a:latin typeface="Arial"/>
                <a:cs typeface="Arial"/>
              </a:rPr>
              <a:t>changer </a:t>
            </a:r>
            <a:r>
              <a:rPr sz="2400" b="1" spc="5" dirty="0">
                <a:latin typeface="Arial"/>
                <a:cs typeface="Arial"/>
              </a:rPr>
              <a:t>le </a:t>
            </a:r>
            <a:r>
              <a:rPr sz="2400" b="1" spc="-5" dirty="0">
                <a:latin typeface="Arial"/>
                <a:cs typeface="Arial"/>
              </a:rPr>
              <a:t>relais thermique </a:t>
            </a:r>
            <a:r>
              <a:rPr sz="2400" b="1" dirty="0">
                <a:latin typeface="Arial"/>
                <a:cs typeface="Arial"/>
              </a:rPr>
              <a:t>du </a:t>
            </a:r>
            <a:r>
              <a:rPr sz="2400" b="1" spc="-5" dirty="0">
                <a:latin typeface="Arial"/>
                <a:cs typeface="Arial"/>
              </a:rPr>
              <a:t>moteur </a:t>
            </a:r>
            <a:r>
              <a:rPr sz="2400" b="1" dirty="0">
                <a:latin typeface="Arial"/>
                <a:cs typeface="Arial"/>
              </a:rPr>
              <a:t>du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couvercle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1570" y="2231990"/>
            <a:ext cx="2736850" cy="935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algn="ctr">
              <a:lnSpc>
                <a:spcPts val="2085"/>
              </a:lnSpc>
              <a:spcBef>
                <a:spcPts val="1510"/>
              </a:spcBef>
            </a:pPr>
            <a:r>
              <a:rPr sz="1800" spc="-5" dirty="0">
                <a:latin typeface="Arial"/>
                <a:cs typeface="Arial"/>
              </a:rPr>
              <a:t>Opération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85"/>
              </a:lnSpc>
            </a:pPr>
            <a:r>
              <a:rPr sz="1800" b="1" spc="-15" dirty="0">
                <a:latin typeface="Arial"/>
                <a:cs typeface="Arial"/>
              </a:rPr>
              <a:t>PRE-IDENTIFICATION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910" y="229199"/>
            <a:ext cx="614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Consignation </a:t>
            </a:r>
            <a:r>
              <a:rPr sz="3600" dirty="0"/>
              <a:t>: </a:t>
            </a:r>
            <a:r>
              <a:rPr sz="3600" spc="-5" dirty="0"/>
              <a:t>première</a:t>
            </a:r>
            <a:r>
              <a:rPr sz="3600" spc="-60" dirty="0"/>
              <a:t> </a:t>
            </a:r>
            <a:r>
              <a:rPr sz="3600" spc="-5" dirty="0"/>
              <a:t>étape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3179410"/>
            <a:ext cx="2807970" cy="33362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530340" y="3167980"/>
            <a:ext cx="2362200" cy="4103370"/>
            <a:chOff x="6530340" y="3167980"/>
            <a:chExt cx="2362200" cy="41033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0340" y="3167980"/>
              <a:ext cx="2362200" cy="41033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64070" y="33851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31389" y="1368390"/>
            <a:ext cx="2016760" cy="935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9250">
              <a:lnSpc>
                <a:spcPts val="2090"/>
              </a:lnSpc>
              <a:spcBef>
                <a:spcPts val="1500"/>
              </a:spcBef>
            </a:pPr>
            <a:r>
              <a:rPr sz="1800" spc="-5" dirty="0">
                <a:latin typeface="Arial"/>
                <a:cs typeface="Arial"/>
              </a:rPr>
              <a:t>Opération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4820">
              <a:lnSpc>
                <a:spcPts val="2090"/>
              </a:lnSpc>
            </a:pPr>
            <a:r>
              <a:rPr sz="1800" b="1" spc="-25" dirty="0">
                <a:latin typeface="Arial"/>
                <a:cs typeface="Arial"/>
              </a:rPr>
              <a:t>SÉPARER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9700" y="1368390"/>
            <a:ext cx="3275329" cy="1670050"/>
            <a:chOff x="5219700" y="1368390"/>
            <a:chExt cx="3275329" cy="1670050"/>
          </a:xfrm>
        </p:grpSpPr>
        <p:sp>
          <p:nvSpPr>
            <p:cNvPr id="9" name="object 9"/>
            <p:cNvSpPr/>
            <p:nvPr/>
          </p:nvSpPr>
          <p:spPr>
            <a:xfrm>
              <a:off x="5579109" y="2016090"/>
              <a:ext cx="1783080" cy="1022350"/>
            </a:xfrm>
            <a:custGeom>
              <a:avLst/>
              <a:gdLst/>
              <a:ahLst/>
              <a:cxnLst/>
              <a:rect l="l" t="t" r="r" b="b"/>
              <a:pathLst>
                <a:path w="1783079" h="1022350">
                  <a:moveTo>
                    <a:pt x="1783080" y="684529"/>
                  </a:moveTo>
                  <a:lnTo>
                    <a:pt x="998219" y="684529"/>
                  </a:lnTo>
                  <a:lnTo>
                    <a:pt x="1390649" y="1022350"/>
                  </a:lnTo>
                  <a:lnTo>
                    <a:pt x="1783080" y="684529"/>
                  </a:lnTo>
                  <a:close/>
                </a:path>
                <a:path w="1783079" h="1022350">
                  <a:moveTo>
                    <a:pt x="792479" y="0"/>
                  </a:moveTo>
                  <a:lnTo>
                    <a:pt x="753110" y="1270"/>
                  </a:lnTo>
                  <a:lnTo>
                    <a:pt x="712469" y="3810"/>
                  </a:lnTo>
                  <a:lnTo>
                    <a:pt x="673100" y="7620"/>
                  </a:lnTo>
                  <a:lnTo>
                    <a:pt x="632460" y="13970"/>
                  </a:lnTo>
                  <a:lnTo>
                    <a:pt x="594360" y="21589"/>
                  </a:lnTo>
                  <a:lnTo>
                    <a:pt x="554989" y="31750"/>
                  </a:lnTo>
                  <a:lnTo>
                    <a:pt x="516889" y="43179"/>
                  </a:lnTo>
                  <a:lnTo>
                    <a:pt x="480060" y="55879"/>
                  </a:lnTo>
                  <a:lnTo>
                    <a:pt x="443229" y="69850"/>
                  </a:lnTo>
                  <a:lnTo>
                    <a:pt x="407669" y="86360"/>
                  </a:lnTo>
                  <a:lnTo>
                    <a:pt x="373379" y="104139"/>
                  </a:lnTo>
                  <a:lnTo>
                    <a:pt x="340360" y="123189"/>
                  </a:lnTo>
                  <a:lnTo>
                    <a:pt x="307339" y="143510"/>
                  </a:lnTo>
                  <a:lnTo>
                    <a:pt x="246379" y="187960"/>
                  </a:lnTo>
                  <a:lnTo>
                    <a:pt x="191769" y="238760"/>
                  </a:lnTo>
                  <a:lnTo>
                    <a:pt x="142239" y="293370"/>
                  </a:lnTo>
                  <a:lnTo>
                    <a:pt x="100329" y="351789"/>
                  </a:lnTo>
                  <a:lnTo>
                    <a:pt x="64769" y="414020"/>
                  </a:lnTo>
                  <a:lnTo>
                    <a:pt x="36829" y="478789"/>
                  </a:lnTo>
                  <a:lnTo>
                    <a:pt x="16510" y="546100"/>
                  </a:lnTo>
                  <a:lnTo>
                    <a:pt x="5079" y="614679"/>
                  </a:lnTo>
                  <a:lnTo>
                    <a:pt x="0" y="684529"/>
                  </a:lnTo>
                  <a:lnTo>
                    <a:pt x="388619" y="684529"/>
                  </a:lnTo>
                  <a:lnTo>
                    <a:pt x="391160" y="648970"/>
                  </a:lnTo>
                  <a:lnTo>
                    <a:pt x="393700" y="631189"/>
                  </a:lnTo>
                  <a:lnTo>
                    <a:pt x="407669" y="579120"/>
                  </a:lnTo>
                  <a:lnTo>
                    <a:pt x="430529" y="530860"/>
                  </a:lnTo>
                  <a:lnTo>
                    <a:pt x="439419" y="514350"/>
                  </a:lnTo>
                  <a:lnTo>
                    <a:pt x="486410" y="457200"/>
                  </a:lnTo>
                  <a:lnTo>
                    <a:pt x="529589" y="420370"/>
                  </a:lnTo>
                  <a:lnTo>
                    <a:pt x="579119" y="388620"/>
                  </a:lnTo>
                  <a:lnTo>
                    <a:pt x="614679" y="370839"/>
                  </a:lnTo>
                  <a:lnTo>
                    <a:pt x="652779" y="356870"/>
                  </a:lnTo>
                  <a:lnTo>
                    <a:pt x="690879" y="346710"/>
                  </a:lnTo>
                  <a:lnTo>
                    <a:pt x="731519" y="339089"/>
                  </a:lnTo>
                  <a:lnTo>
                    <a:pt x="792479" y="335279"/>
                  </a:lnTo>
                  <a:lnTo>
                    <a:pt x="1473144" y="335279"/>
                  </a:lnTo>
                  <a:lnTo>
                    <a:pt x="1464310" y="322579"/>
                  </a:lnTo>
                  <a:lnTo>
                    <a:pt x="1418589" y="265429"/>
                  </a:lnTo>
                  <a:lnTo>
                    <a:pt x="1366519" y="213360"/>
                  </a:lnTo>
                  <a:lnTo>
                    <a:pt x="1308099" y="165100"/>
                  </a:lnTo>
                  <a:lnTo>
                    <a:pt x="1244599" y="123189"/>
                  </a:lnTo>
                  <a:lnTo>
                    <a:pt x="1211580" y="104139"/>
                  </a:lnTo>
                  <a:lnTo>
                    <a:pt x="1177289" y="86360"/>
                  </a:lnTo>
                  <a:lnTo>
                    <a:pt x="1141730" y="69850"/>
                  </a:lnTo>
                  <a:lnTo>
                    <a:pt x="1104899" y="55879"/>
                  </a:lnTo>
                  <a:lnTo>
                    <a:pt x="1068069" y="43179"/>
                  </a:lnTo>
                  <a:lnTo>
                    <a:pt x="1029969" y="31750"/>
                  </a:lnTo>
                  <a:lnTo>
                    <a:pt x="990599" y="21589"/>
                  </a:lnTo>
                  <a:lnTo>
                    <a:pt x="952499" y="13970"/>
                  </a:lnTo>
                  <a:lnTo>
                    <a:pt x="911860" y="7620"/>
                  </a:lnTo>
                  <a:lnTo>
                    <a:pt x="872489" y="3810"/>
                  </a:lnTo>
                  <a:lnTo>
                    <a:pt x="833119" y="1270"/>
                  </a:lnTo>
                  <a:lnTo>
                    <a:pt x="792479" y="0"/>
                  </a:lnTo>
                  <a:close/>
                </a:path>
                <a:path w="1783079" h="1022350">
                  <a:moveTo>
                    <a:pt x="1473144" y="335279"/>
                  </a:moveTo>
                  <a:lnTo>
                    <a:pt x="792479" y="335279"/>
                  </a:lnTo>
                  <a:lnTo>
                    <a:pt x="853439" y="339089"/>
                  </a:lnTo>
                  <a:lnTo>
                    <a:pt x="894079" y="346710"/>
                  </a:lnTo>
                  <a:lnTo>
                    <a:pt x="932180" y="356870"/>
                  </a:lnTo>
                  <a:lnTo>
                    <a:pt x="970280" y="370839"/>
                  </a:lnTo>
                  <a:lnTo>
                    <a:pt x="1005839" y="388620"/>
                  </a:lnTo>
                  <a:lnTo>
                    <a:pt x="1038860" y="408939"/>
                  </a:lnTo>
                  <a:lnTo>
                    <a:pt x="1070610" y="431800"/>
                  </a:lnTo>
                  <a:lnTo>
                    <a:pt x="1123949" y="485139"/>
                  </a:lnTo>
                  <a:lnTo>
                    <a:pt x="1154430" y="530860"/>
                  </a:lnTo>
                  <a:lnTo>
                    <a:pt x="1163319" y="546100"/>
                  </a:lnTo>
                  <a:lnTo>
                    <a:pt x="1183639" y="596900"/>
                  </a:lnTo>
                  <a:lnTo>
                    <a:pt x="1196339" y="666750"/>
                  </a:lnTo>
                  <a:lnTo>
                    <a:pt x="1196339" y="684529"/>
                  </a:lnTo>
                  <a:lnTo>
                    <a:pt x="1584960" y="684529"/>
                  </a:lnTo>
                  <a:lnTo>
                    <a:pt x="1581149" y="614679"/>
                  </a:lnTo>
                  <a:lnTo>
                    <a:pt x="1568449" y="546100"/>
                  </a:lnTo>
                  <a:lnTo>
                    <a:pt x="1548130" y="478789"/>
                  </a:lnTo>
                  <a:lnTo>
                    <a:pt x="1520189" y="414020"/>
                  </a:lnTo>
                  <a:lnTo>
                    <a:pt x="1484630" y="351789"/>
                  </a:lnTo>
                  <a:lnTo>
                    <a:pt x="1473144" y="335279"/>
                  </a:lnTo>
                  <a:close/>
                </a:path>
              </a:pathLst>
            </a:custGeom>
            <a:solidFill>
              <a:srgbClr val="99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9109" y="2016090"/>
              <a:ext cx="1783080" cy="1022350"/>
            </a:xfrm>
            <a:custGeom>
              <a:avLst/>
              <a:gdLst/>
              <a:ahLst/>
              <a:cxnLst/>
              <a:rect l="l" t="t" r="r" b="b"/>
              <a:pathLst>
                <a:path w="1783079" h="1022350">
                  <a:moveTo>
                    <a:pt x="1196339" y="684529"/>
                  </a:moveTo>
                  <a:lnTo>
                    <a:pt x="1196339" y="666750"/>
                  </a:lnTo>
                  <a:lnTo>
                    <a:pt x="1193799" y="648970"/>
                  </a:lnTo>
                  <a:lnTo>
                    <a:pt x="1191260" y="631189"/>
                  </a:lnTo>
                  <a:lnTo>
                    <a:pt x="1177289" y="579120"/>
                  </a:lnTo>
                  <a:lnTo>
                    <a:pt x="1154430" y="530860"/>
                  </a:lnTo>
                  <a:lnTo>
                    <a:pt x="1145539" y="514350"/>
                  </a:lnTo>
                  <a:lnTo>
                    <a:pt x="1135380" y="500379"/>
                  </a:lnTo>
                  <a:lnTo>
                    <a:pt x="1123949" y="485139"/>
                  </a:lnTo>
                  <a:lnTo>
                    <a:pt x="1111249" y="471170"/>
                  </a:lnTo>
                  <a:lnTo>
                    <a:pt x="1098549" y="457200"/>
                  </a:lnTo>
                  <a:lnTo>
                    <a:pt x="1055369" y="420370"/>
                  </a:lnTo>
                  <a:lnTo>
                    <a:pt x="1022349" y="398779"/>
                  </a:lnTo>
                  <a:lnTo>
                    <a:pt x="1005839" y="388620"/>
                  </a:lnTo>
                  <a:lnTo>
                    <a:pt x="970280" y="370839"/>
                  </a:lnTo>
                  <a:lnTo>
                    <a:pt x="932180" y="356870"/>
                  </a:lnTo>
                  <a:lnTo>
                    <a:pt x="894079" y="346710"/>
                  </a:lnTo>
                  <a:lnTo>
                    <a:pt x="853439" y="339089"/>
                  </a:lnTo>
                  <a:lnTo>
                    <a:pt x="833119" y="337820"/>
                  </a:lnTo>
                  <a:lnTo>
                    <a:pt x="812800" y="336550"/>
                  </a:lnTo>
                  <a:lnTo>
                    <a:pt x="792479" y="335279"/>
                  </a:lnTo>
                  <a:lnTo>
                    <a:pt x="772160" y="336550"/>
                  </a:lnTo>
                  <a:lnTo>
                    <a:pt x="751839" y="337820"/>
                  </a:lnTo>
                  <a:lnTo>
                    <a:pt x="731519" y="339089"/>
                  </a:lnTo>
                  <a:lnTo>
                    <a:pt x="711200" y="342900"/>
                  </a:lnTo>
                  <a:lnTo>
                    <a:pt x="690879" y="346710"/>
                  </a:lnTo>
                  <a:lnTo>
                    <a:pt x="652779" y="356870"/>
                  </a:lnTo>
                  <a:lnTo>
                    <a:pt x="614679" y="370839"/>
                  </a:lnTo>
                  <a:lnTo>
                    <a:pt x="579119" y="388620"/>
                  </a:lnTo>
                  <a:lnTo>
                    <a:pt x="546100" y="408939"/>
                  </a:lnTo>
                  <a:lnTo>
                    <a:pt x="514350" y="431800"/>
                  </a:lnTo>
                  <a:lnTo>
                    <a:pt x="473710" y="471170"/>
                  </a:lnTo>
                  <a:lnTo>
                    <a:pt x="461010" y="485139"/>
                  </a:lnTo>
                  <a:lnTo>
                    <a:pt x="449579" y="500379"/>
                  </a:lnTo>
                  <a:lnTo>
                    <a:pt x="439419" y="514350"/>
                  </a:lnTo>
                  <a:lnTo>
                    <a:pt x="430529" y="530860"/>
                  </a:lnTo>
                  <a:lnTo>
                    <a:pt x="421639" y="546100"/>
                  </a:lnTo>
                  <a:lnTo>
                    <a:pt x="401319" y="596900"/>
                  </a:lnTo>
                  <a:lnTo>
                    <a:pt x="391160" y="648970"/>
                  </a:lnTo>
                  <a:lnTo>
                    <a:pt x="389889" y="666750"/>
                  </a:lnTo>
                  <a:lnTo>
                    <a:pt x="388619" y="684529"/>
                  </a:lnTo>
                  <a:lnTo>
                    <a:pt x="0" y="684529"/>
                  </a:lnTo>
                  <a:lnTo>
                    <a:pt x="1269" y="648970"/>
                  </a:lnTo>
                  <a:lnTo>
                    <a:pt x="10160" y="580389"/>
                  </a:lnTo>
                  <a:lnTo>
                    <a:pt x="25400" y="513079"/>
                  </a:lnTo>
                  <a:lnTo>
                    <a:pt x="49529" y="447039"/>
                  </a:lnTo>
                  <a:lnTo>
                    <a:pt x="81279" y="382270"/>
                  </a:lnTo>
                  <a:lnTo>
                    <a:pt x="120650" y="322579"/>
                  </a:lnTo>
                  <a:lnTo>
                    <a:pt x="166369" y="265429"/>
                  </a:lnTo>
                  <a:lnTo>
                    <a:pt x="218439" y="213360"/>
                  </a:lnTo>
                  <a:lnTo>
                    <a:pt x="276860" y="165100"/>
                  </a:lnTo>
                  <a:lnTo>
                    <a:pt x="340360" y="123189"/>
                  </a:lnTo>
                  <a:lnTo>
                    <a:pt x="373379" y="104139"/>
                  </a:lnTo>
                  <a:lnTo>
                    <a:pt x="407669" y="86360"/>
                  </a:lnTo>
                  <a:lnTo>
                    <a:pt x="443229" y="69850"/>
                  </a:lnTo>
                  <a:lnTo>
                    <a:pt x="480060" y="55879"/>
                  </a:lnTo>
                  <a:lnTo>
                    <a:pt x="516889" y="43179"/>
                  </a:lnTo>
                  <a:lnTo>
                    <a:pt x="554989" y="31750"/>
                  </a:lnTo>
                  <a:lnTo>
                    <a:pt x="594360" y="21589"/>
                  </a:lnTo>
                  <a:lnTo>
                    <a:pt x="632460" y="13970"/>
                  </a:lnTo>
                  <a:lnTo>
                    <a:pt x="673100" y="7620"/>
                  </a:lnTo>
                  <a:lnTo>
                    <a:pt x="712469" y="3810"/>
                  </a:lnTo>
                  <a:lnTo>
                    <a:pt x="753110" y="1270"/>
                  </a:lnTo>
                  <a:lnTo>
                    <a:pt x="792479" y="0"/>
                  </a:lnTo>
                  <a:lnTo>
                    <a:pt x="833119" y="1270"/>
                  </a:lnTo>
                  <a:lnTo>
                    <a:pt x="872489" y="3810"/>
                  </a:lnTo>
                  <a:lnTo>
                    <a:pt x="911860" y="7620"/>
                  </a:lnTo>
                  <a:lnTo>
                    <a:pt x="952499" y="13970"/>
                  </a:lnTo>
                  <a:lnTo>
                    <a:pt x="990599" y="21589"/>
                  </a:lnTo>
                  <a:lnTo>
                    <a:pt x="1029969" y="31750"/>
                  </a:lnTo>
                  <a:lnTo>
                    <a:pt x="1068069" y="43179"/>
                  </a:lnTo>
                  <a:lnTo>
                    <a:pt x="1104899" y="55879"/>
                  </a:lnTo>
                  <a:lnTo>
                    <a:pt x="1141730" y="69850"/>
                  </a:lnTo>
                  <a:lnTo>
                    <a:pt x="1177289" y="86360"/>
                  </a:lnTo>
                  <a:lnTo>
                    <a:pt x="1211580" y="104139"/>
                  </a:lnTo>
                  <a:lnTo>
                    <a:pt x="1244599" y="123189"/>
                  </a:lnTo>
                  <a:lnTo>
                    <a:pt x="1277619" y="143510"/>
                  </a:lnTo>
                  <a:lnTo>
                    <a:pt x="1338580" y="187960"/>
                  </a:lnTo>
                  <a:lnTo>
                    <a:pt x="1393189" y="238760"/>
                  </a:lnTo>
                  <a:lnTo>
                    <a:pt x="1442719" y="293370"/>
                  </a:lnTo>
                  <a:lnTo>
                    <a:pt x="1484630" y="351789"/>
                  </a:lnTo>
                  <a:lnTo>
                    <a:pt x="1520189" y="414020"/>
                  </a:lnTo>
                  <a:lnTo>
                    <a:pt x="1548130" y="478789"/>
                  </a:lnTo>
                  <a:lnTo>
                    <a:pt x="1568449" y="546100"/>
                  </a:lnTo>
                  <a:lnTo>
                    <a:pt x="1581149" y="614679"/>
                  </a:lnTo>
                  <a:lnTo>
                    <a:pt x="1584960" y="684529"/>
                  </a:lnTo>
                  <a:lnTo>
                    <a:pt x="1783080" y="684529"/>
                  </a:lnTo>
                  <a:lnTo>
                    <a:pt x="1390649" y="1022350"/>
                  </a:lnTo>
                  <a:lnTo>
                    <a:pt x="998219" y="684529"/>
                  </a:lnTo>
                  <a:lnTo>
                    <a:pt x="1196339" y="684529"/>
                  </a:lnTo>
                  <a:close/>
                </a:path>
                <a:path w="1783079" h="10223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9700" y="1368390"/>
              <a:ext cx="3275329" cy="935990"/>
            </a:xfrm>
            <a:custGeom>
              <a:avLst/>
              <a:gdLst/>
              <a:ahLst/>
              <a:cxnLst/>
              <a:rect l="l" t="t" r="r" b="b"/>
              <a:pathLst>
                <a:path w="3275329" h="935989">
                  <a:moveTo>
                    <a:pt x="3275329" y="0"/>
                  </a:moveTo>
                  <a:lnTo>
                    <a:pt x="0" y="0"/>
                  </a:lnTo>
                  <a:lnTo>
                    <a:pt x="0" y="935989"/>
                  </a:lnTo>
                  <a:lnTo>
                    <a:pt x="1638300" y="935989"/>
                  </a:lnTo>
                  <a:lnTo>
                    <a:pt x="3275329" y="935989"/>
                  </a:lnTo>
                  <a:lnTo>
                    <a:pt x="3275329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19700" y="1368390"/>
            <a:ext cx="3275329" cy="935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algn="ctr">
              <a:lnSpc>
                <a:spcPts val="2090"/>
              </a:lnSpc>
              <a:spcBef>
                <a:spcPts val="489"/>
              </a:spcBef>
            </a:pPr>
            <a:r>
              <a:rPr sz="1800" spc="-5" dirty="0">
                <a:latin typeface="Arial"/>
                <a:cs typeface="Arial"/>
              </a:rPr>
              <a:t>Opération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ts val="2014"/>
              </a:lnSpc>
            </a:pPr>
            <a:r>
              <a:rPr sz="1800" b="1" spc="-5" dirty="0">
                <a:latin typeface="Arial"/>
                <a:cs typeface="Arial"/>
              </a:rPr>
              <a:t>CONDAMNER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85"/>
              </a:lnSpc>
            </a:pPr>
            <a:r>
              <a:rPr sz="1800" b="1" spc="-10" dirty="0">
                <a:latin typeface="Arial"/>
                <a:cs typeface="Arial"/>
              </a:rPr>
              <a:t>en </a:t>
            </a:r>
            <a:r>
              <a:rPr sz="1800" b="1" dirty="0">
                <a:latin typeface="Arial"/>
                <a:cs typeface="Arial"/>
              </a:rPr>
              <a:t>position </a:t>
            </a:r>
            <a:r>
              <a:rPr sz="1800" b="1" spc="-5" dirty="0">
                <a:latin typeface="Arial"/>
                <a:cs typeface="Arial"/>
              </a:rPr>
              <a:t>ouverte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010" y="229199"/>
            <a:ext cx="632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Consignation </a:t>
            </a:r>
            <a:r>
              <a:rPr sz="3600" dirty="0"/>
              <a:t>: </a:t>
            </a:r>
            <a:r>
              <a:rPr sz="3600" spc="-5" dirty="0"/>
              <a:t>deuxième</a:t>
            </a:r>
            <a:r>
              <a:rPr sz="3600" spc="-55" dirty="0"/>
              <a:t> </a:t>
            </a:r>
            <a:r>
              <a:rPr sz="3600" spc="-5" dirty="0"/>
              <a:t>étape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231389" y="1368390"/>
            <a:ext cx="2016760" cy="935990"/>
          </a:xfrm>
          <a:custGeom>
            <a:avLst/>
            <a:gdLst/>
            <a:ahLst/>
            <a:cxnLst/>
            <a:rect l="l" t="t" r="r" b="b"/>
            <a:pathLst>
              <a:path w="2016760" h="935989">
                <a:moveTo>
                  <a:pt x="2016760" y="0"/>
                </a:moveTo>
                <a:lnTo>
                  <a:pt x="0" y="0"/>
                </a:lnTo>
                <a:lnTo>
                  <a:pt x="0" y="935989"/>
                </a:lnTo>
                <a:lnTo>
                  <a:pt x="1008380" y="935989"/>
                </a:lnTo>
                <a:lnTo>
                  <a:pt x="2016760" y="935989"/>
                </a:lnTo>
                <a:lnTo>
                  <a:pt x="201676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1389" y="1368390"/>
            <a:ext cx="2016760" cy="935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9250">
              <a:lnSpc>
                <a:spcPts val="2090"/>
              </a:lnSpc>
              <a:spcBef>
                <a:spcPts val="1500"/>
              </a:spcBef>
            </a:pPr>
            <a:r>
              <a:rPr sz="1800" spc="-5" dirty="0">
                <a:latin typeface="Arial"/>
                <a:cs typeface="Arial"/>
              </a:rPr>
              <a:t>Opération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7338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IDENTIFIER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9700" y="1368390"/>
            <a:ext cx="3275329" cy="935990"/>
          </a:xfrm>
          <a:custGeom>
            <a:avLst/>
            <a:gdLst/>
            <a:ahLst/>
            <a:cxnLst/>
            <a:rect l="l" t="t" r="r" b="b"/>
            <a:pathLst>
              <a:path w="3275329" h="935989">
                <a:moveTo>
                  <a:pt x="3275329" y="0"/>
                </a:moveTo>
                <a:lnTo>
                  <a:pt x="0" y="0"/>
                </a:lnTo>
                <a:lnTo>
                  <a:pt x="0" y="935989"/>
                </a:lnTo>
                <a:lnTo>
                  <a:pt x="1638300" y="935989"/>
                </a:lnTo>
                <a:lnTo>
                  <a:pt x="3275329" y="935989"/>
                </a:lnTo>
                <a:lnTo>
                  <a:pt x="327532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19700" y="1368390"/>
            <a:ext cx="3275329" cy="935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algn="ctr">
              <a:lnSpc>
                <a:spcPts val="2090"/>
              </a:lnSpc>
              <a:spcBef>
                <a:spcPts val="489"/>
              </a:spcBef>
            </a:pPr>
            <a:r>
              <a:rPr sz="1800" spc="-5" dirty="0">
                <a:latin typeface="Arial"/>
                <a:cs typeface="Arial"/>
              </a:rPr>
              <a:t>Opération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14"/>
              </a:lnSpc>
            </a:pPr>
            <a:r>
              <a:rPr sz="1800" b="1" spc="-5" dirty="0">
                <a:latin typeface="Arial"/>
                <a:cs typeface="Arial"/>
              </a:rPr>
              <a:t>VERIFIER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85"/>
              </a:lnSpc>
            </a:pPr>
            <a:r>
              <a:rPr sz="1800" b="1" spc="-5" dirty="0">
                <a:latin typeface="Arial"/>
                <a:cs typeface="Arial"/>
              </a:rPr>
              <a:t>l'absence de </a:t>
            </a:r>
            <a:r>
              <a:rPr sz="1800" b="1" dirty="0">
                <a:latin typeface="Arial"/>
                <a:cs typeface="Arial"/>
              </a:rPr>
              <a:t>tension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(VAT)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9570" y="2447890"/>
            <a:ext cx="3478529" cy="381635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2389" y="2447890"/>
            <a:ext cx="5111750" cy="4834890"/>
            <a:chOff x="72389" y="2447890"/>
            <a:chExt cx="5111750" cy="48348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" y="2447890"/>
              <a:ext cx="5111750" cy="48348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2480" y="4248750"/>
              <a:ext cx="2951480" cy="935990"/>
            </a:xfrm>
            <a:custGeom>
              <a:avLst/>
              <a:gdLst/>
              <a:ahLst/>
              <a:cxnLst/>
              <a:rect l="l" t="t" r="r" b="b"/>
              <a:pathLst>
                <a:path w="2951479" h="935989">
                  <a:moveTo>
                    <a:pt x="287020" y="143509"/>
                  </a:moveTo>
                  <a:lnTo>
                    <a:pt x="327108" y="147013"/>
                  </a:lnTo>
                  <a:lnTo>
                    <a:pt x="365260" y="157250"/>
                  </a:lnTo>
                  <a:lnTo>
                    <a:pt x="401181" y="173811"/>
                  </a:lnTo>
                  <a:lnTo>
                    <a:pt x="434575" y="196285"/>
                  </a:lnTo>
                  <a:lnTo>
                    <a:pt x="465147" y="224263"/>
                  </a:lnTo>
                  <a:lnTo>
                    <a:pt x="492601" y="257333"/>
                  </a:lnTo>
                  <a:lnTo>
                    <a:pt x="516642" y="295087"/>
                  </a:lnTo>
                  <a:lnTo>
                    <a:pt x="536974" y="337114"/>
                  </a:lnTo>
                  <a:lnTo>
                    <a:pt x="553303" y="383004"/>
                  </a:lnTo>
                  <a:lnTo>
                    <a:pt x="565332" y="432346"/>
                  </a:lnTo>
                  <a:lnTo>
                    <a:pt x="572766" y="484732"/>
                  </a:lnTo>
                  <a:lnTo>
                    <a:pt x="575310" y="539750"/>
                  </a:lnTo>
                  <a:lnTo>
                    <a:pt x="572766" y="594767"/>
                  </a:lnTo>
                  <a:lnTo>
                    <a:pt x="565332" y="647153"/>
                  </a:lnTo>
                  <a:lnTo>
                    <a:pt x="553303" y="696495"/>
                  </a:lnTo>
                  <a:lnTo>
                    <a:pt x="536974" y="742385"/>
                  </a:lnTo>
                  <a:lnTo>
                    <a:pt x="516642" y="784412"/>
                  </a:lnTo>
                  <a:lnTo>
                    <a:pt x="492601" y="822166"/>
                  </a:lnTo>
                  <a:lnTo>
                    <a:pt x="465147" y="855236"/>
                  </a:lnTo>
                  <a:lnTo>
                    <a:pt x="434575" y="883214"/>
                  </a:lnTo>
                  <a:lnTo>
                    <a:pt x="401181" y="905688"/>
                  </a:lnTo>
                  <a:lnTo>
                    <a:pt x="365260" y="922249"/>
                  </a:lnTo>
                  <a:lnTo>
                    <a:pt x="327108" y="932486"/>
                  </a:lnTo>
                  <a:lnTo>
                    <a:pt x="287020" y="935989"/>
                  </a:lnTo>
                  <a:lnTo>
                    <a:pt x="247223" y="932486"/>
                  </a:lnTo>
                  <a:lnTo>
                    <a:pt x="209314" y="922249"/>
                  </a:lnTo>
                  <a:lnTo>
                    <a:pt x="173593" y="905688"/>
                  </a:lnTo>
                  <a:lnTo>
                    <a:pt x="140358" y="883214"/>
                  </a:lnTo>
                  <a:lnTo>
                    <a:pt x="109910" y="855236"/>
                  </a:lnTo>
                  <a:lnTo>
                    <a:pt x="82549" y="822166"/>
                  </a:lnTo>
                  <a:lnTo>
                    <a:pt x="58575" y="784412"/>
                  </a:lnTo>
                  <a:lnTo>
                    <a:pt x="38288" y="742385"/>
                  </a:lnTo>
                  <a:lnTo>
                    <a:pt x="21986" y="696495"/>
                  </a:lnTo>
                  <a:lnTo>
                    <a:pt x="9971" y="647153"/>
                  </a:lnTo>
                  <a:lnTo>
                    <a:pt x="2542" y="594767"/>
                  </a:lnTo>
                  <a:lnTo>
                    <a:pt x="0" y="539750"/>
                  </a:lnTo>
                  <a:lnTo>
                    <a:pt x="2542" y="484732"/>
                  </a:lnTo>
                  <a:lnTo>
                    <a:pt x="9971" y="432346"/>
                  </a:lnTo>
                  <a:lnTo>
                    <a:pt x="21986" y="383004"/>
                  </a:lnTo>
                  <a:lnTo>
                    <a:pt x="38288" y="337114"/>
                  </a:lnTo>
                  <a:lnTo>
                    <a:pt x="58575" y="295087"/>
                  </a:lnTo>
                  <a:lnTo>
                    <a:pt x="82549" y="257333"/>
                  </a:lnTo>
                  <a:lnTo>
                    <a:pt x="109910" y="224263"/>
                  </a:lnTo>
                  <a:lnTo>
                    <a:pt x="140358" y="196285"/>
                  </a:lnTo>
                  <a:lnTo>
                    <a:pt x="173593" y="173811"/>
                  </a:lnTo>
                  <a:lnTo>
                    <a:pt x="209314" y="157250"/>
                  </a:lnTo>
                  <a:lnTo>
                    <a:pt x="247223" y="147013"/>
                  </a:lnTo>
                  <a:lnTo>
                    <a:pt x="287020" y="143509"/>
                  </a:lnTo>
                  <a:close/>
                </a:path>
                <a:path w="2951479" h="935989">
                  <a:moveTo>
                    <a:pt x="0" y="143509"/>
                  </a:moveTo>
                  <a:lnTo>
                    <a:pt x="0" y="143509"/>
                  </a:lnTo>
                </a:path>
                <a:path w="2951479" h="935989">
                  <a:moveTo>
                    <a:pt x="575310" y="935989"/>
                  </a:moveTo>
                  <a:lnTo>
                    <a:pt x="575310" y="935989"/>
                  </a:lnTo>
                </a:path>
                <a:path w="2951479" h="935989">
                  <a:moveTo>
                    <a:pt x="2663190" y="0"/>
                  </a:moveTo>
                  <a:lnTo>
                    <a:pt x="2715890" y="3390"/>
                  </a:lnTo>
                  <a:lnTo>
                    <a:pt x="2765131" y="13198"/>
                  </a:lnTo>
                  <a:lnTo>
                    <a:pt x="2810180" y="28880"/>
                  </a:lnTo>
                  <a:lnTo>
                    <a:pt x="2850306" y="49894"/>
                  </a:lnTo>
                  <a:lnTo>
                    <a:pt x="2884777" y="75694"/>
                  </a:lnTo>
                  <a:lnTo>
                    <a:pt x="2912862" y="105739"/>
                  </a:lnTo>
                  <a:lnTo>
                    <a:pt x="2933828" y="139483"/>
                  </a:lnTo>
                  <a:lnTo>
                    <a:pt x="2946945" y="176385"/>
                  </a:lnTo>
                  <a:lnTo>
                    <a:pt x="2951480" y="215900"/>
                  </a:lnTo>
                  <a:lnTo>
                    <a:pt x="2946945" y="255414"/>
                  </a:lnTo>
                  <a:lnTo>
                    <a:pt x="2933828" y="292316"/>
                  </a:lnTo>
                  <a:lnTo>
                    <a:pt x="2912862" y="326060"/>
                  </a:lnTo>
                  <a:lnTo>
                    <a:pt x="2884777" y="356105"/>
                  </a:lnTo>
                  <a:lnTo>
                    <a:pt x="2850306" y="381905"/>
                  </a:lnTo>
                  <a:lnTo>
                    <a:pt x="2810180" y="402919"/>
                  </a:lnTo>
                  <a:lnTo>
                    <a:pt x="2765131" y="418601"/>
                  </a:lnTo>
                  <a:lnTo>
                    <a:pt x="2715890" y="428409"/>
                  </a:lnTo>
                  <a:lnTo>
                    <a:pt x="2663190" y="431800"/>
                  </a:lnTo>
                  <a:lnTo>
                    <a:pt x="2610489" y="428409"/>
                  </a:lnTo>
                  <a:lnTo>
                    <a:pt x="2561248" y="418601"/>
                  </a:lnTo>
                  <a:lnTo>
                    <a:pt x="2516199" y="402919"/>
                  </a:lnTo>
                  <a:lnTo>
                    <a:pt x="2476073" y="381905"/>
                  </a:lnTo>
                  <a:lnTo>
                    <a:pt x="2441602" y="356105"/>
                  </a:lnTo>
                  <a:lnTo>
                    <a:pt x="2413517" y="326060"/>
                  </a:lnTo>
                  <a:lnTo>
                    <a:pt x="2392551" y="292316"/>
                  </a:lnTo>
                  <a:lnTo>
                    <a:pt x="2379434" y="255414"/>
                  </a:lnTo>
                  <a:lnTo>
                    <a:pt x="2374900" y="215900"/>
                  </a:lnTo>
                  <a:lnTo>
                    <a:pt x="2379434" y="176385"/>
                  </a:lnTo>
                  <a:lnTo>
                    <a:pt x="2392551" y="139483"/>
                  </a:lnTo>
                  <a:lnTo>
                    <a:pt x="2413517" y="105739"/>
                  </a:lnTo>
                  <a:lnTo>
                    <a:pt x="2441602" y="75694"/>
                  </a:lnTo>
                  <a:lnTo>
                    <a:pt x="2476073" y="49894"/>
                  </a:lnTo>
                  <a:lnTo>
                    <a:pt x="2516199" y="28880"/>
                  </a:lnTo>
                  <a:lnTo>
                    <a:pt x="2561248" y="13198"/>
                  </a:lnTo>
                  <a:lnTo>
                    <a:pt x="2610489" y="3390"/>
                  </a:lnTo>
                  <a:lnTo>
                    <a:pt x="2663190" y="0"/>
                  </a:lnTo>
                  <a:close/>
                </a:path>
                <a:path w="2951479" h="935989">
                  <a:moveTo>
                    <a:pt x="2374900" y="0"/>
                  </a:moveTo>
                  <a:lnTo>
                    <a:pt x="2374900" y="0"/>
                  </a:lnTo>
                </a:path>
                <a:path w="2951479" h="935989">
                  <a:moveTo>
                    <a:pt x="2951480" y="431800"/>
                  </a:moveTo>
                  <a:lnTo>
                    <a:pt x="2951480" y="431800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480" y="5257130"/>
              <a:ext cx="3023870" cy="935990"/>
            </a:xfrm>
            <a:custGeom>
              <a:avLst/>
              <a:gdLst/>
              <a:ahLst/>
              <a:cxnLst/>
              <a:rect l="l" t="t" r="r" b="b"/>
              <a:pathLst>
                <a:path w="3023870" h="935989">
                  <a:moveTo>
                    <a:pt x="322580" y="359410"/>
                  </a:moveTo>
                  <a:lnTo>
                    <a:pt x="371658" y="362431"/>
                  </a:lnTo>
                  <a:lnTo>
                    <a:pt x="418155" y="371241"/>
                  </a:lnTo>
                  <a:lnTo>
                    <a:pt x="461629" y="385455"/>
                  </a:lnTo>
                  <a:lnTo>
                    <a:pt x="501639" y="404691"/>
                  </a:lnTo>
                  <a:lnTo>
                    <a:pt x="537745" y="428563"/>
                  </a:lnTo>
                  <a:lnTo>
                    <a:pt x="569505" y="456689"/>
                  </a:lnTo>
                  <a:lnTo>
                    <a:pt x="596480" y="488685"/>
                  </a:lnTo>
                  <a:lnTo>
                    <a:pt x="618227" y="524168"/>
                  </a:lnTo>
                  <a:lnTo>
                    <a:pt x="634307" y="562754"/>
                  </a:lnTo>
                  <a:lnTo>
                    <a:pt x="644278" y="604059"/>
                  </a:lnTo>
                  <a:lnTo>
                    <a:pt x="647700" y="647700"/>
                  </a:lnTo>
                  <a:lnTo>
                    <a:pt x="644278" y="691025"/>
                  </a:lnTo>
                  <a:lnTo>
                    <a:pt x="634307" y="732071"/>
                  </a:lnTo>
                  <a:lnTo>
                    <a:pt x="618227" y="770450"/>
                  </a:lnTo>
                  <a:lnTo>
                    <a:pt x="596480" y="805771"/>
                  </a:lnTo>
                  <a:lnTo>
                    <a:pt x="569505" y="837646"/>
                  </a:lnTo>
                  <a:lnTo>
                    <a:pt x="537745" y="865685"/>
                  </a:lnTo>
                  <a:lnTo>
                    <a:pt x="501639" y="889499"/>
                  </a:lnTo>
                  <a:lnTo>
                    <a:pt x="461629" y="908699"/>
                  </a:lnTo>
                  <a:lnTo>
                    <a:pt x="418155" y="922895"/>
                  </a:lnTo>
                  <a:lnTo>
                    <a:pt x="371658" y="931699"/>
                  </a:lnTo>
                  <a:lnTo>
                    <a:pt x="322580" y="934720"/>
                  </a:lnTo>
                  <a:lnTo>
                    <a:pt x="269107" y="931072"/>
                  </a:lnTo>
                  <a:lnTo>
                    <a:pt x="218805" y="920475"/>
                  </a:lnTo>
                  <a:lnTo>
                    <a:pt x="172252" y="903447"/>
                  </a:lnTo>
                  <a:lnTo>
                    <a:pt x="130027" y="880506"/>
                  </a:lnTo>
                  <a:lnTo>
                    <a:pt x="92710" y="852170"/>
                  </a:lnTo>
                  <a:lnTo>
                    <a:pt x="60878" y="818956"/>
                  </a:lnTo>
                  <a:lnTo>
                    <a:pt x="35112" y="781385"/>
                  </a:lnTo>
                  <a:lnTo>
                    <a:pt x="15991" y="739973"/>
                  </a:lnTo>
                  <a:lnTo>
                    <a:pt x="4094" y="695238"/>
                  </a:lnTo>
                  <a:lnTo>
                    <a:pt x="0" y="647700"/>
                  </a:lnTo>
                  <a:lnTo>
                    <a:pt x="3391" y="604059"/>
                  </a:lnTo>
                  <a:lnTo>
                    <a:pt x="13274" y="562754"/>
                  </a:lnTo>
                  <a:lnTo>
                    <a:pt x="29214" y="524168"/>
                  </a:lnTo>
                  <a:lnTo>
                    <a:pt x="50777" y="488685"/>
                  </a:lnTo>
                  <a:lnTo>
                    <a:pt x="77526" y="456689"/>
                  </a:lnTo>
                  <a:lnTo>
                    <a:pt x="109027" y="428563"/>
                  </a:lnTo>
                  <a:lnTo>
                    <a:pt x="144844" y="404691"/>
                  </a:lnTo>
                  <a:lnTo>
                    <a:pt x="184544" y="385455"/>
                  </a:lnTo>
                  <a:lnTo>
                    <a:pt x="227689" y="371241"/>
                  </a:lnTo>
                  <a:lnTo>
                    <a:pt x="273846" y="362431"/>
                  </a:lnTo>
                  <a:lnTo>
                    <a:pt x="322580" y="359410"/>
                  </a:lnTo>
                  <a:close/>
                </a:path>
                <a:path w="3023870" h="935989">
                  <a:moveTo>
                    <a:pt x="0" y="359410"/>
                  </a:moveTo>
                  <a:lnTo>
                    <a:pt x="0" y="359410"/>
                  </a:lnTo>
                </a:path>
                <a:path w="3023870" h="935989">
                  <a:moveTo>
                    <a:pt x="647700" y="935990"/>
                  </a:moveTo>
                  <a:lnTo>
                    <a:pt x="647700" y="935990"/>
                  </a:lnTo>
                </a:path>
                <a:path w="3023870" h="935989">
                  <a:moveTo>
                    <a:pt x="2698749" y="0"/>
                  </a:moveTo>
                  <a:lnTo>
                    <a:pt x="2747799" y="3020"/>
                  </a:lnTo>
                  <a:lnTo>
                    <a:pt x="2794214" y="11824"/>
                  </a:lnTo>
                  <a:lnTo>
                    <a:pt x="2837567" y="26020"/>
                  </a:lnTo>
                  <a:lnTo>
                    <a:pt x="2877427" y="45220"/>
                  </a:lnTo>
                  <a:lnTo>
                    <a:pt x="2913366" y="69034"/>
                  </a:lnTo>
                  <a:lnTo>
                    <a:pt x="2944954" y="97073"/>
                  </a:lnTo>
                  <a:lnTo>
                    <a:pt x="2971761" y="128948"/>
                  </a:lnTo>
                  <a:lnTo>
                    <a:pt x="2993359" y="164269"/>
                  </a:lnTo>
                  <a:lnTo>
                    <a:pt x="3009317" y="202648"/>
                  </a:lnTo>
                  <a:lnTo>
                    <a:pt x="3019207" y="243694"/>
                  </a:lnTo>
                  <a:lnTo>
                    <a:pt x="3022599" y="287020"/>
                  </a:lnTo>
                  <a:lnTo>
                    <a:pt x="3019207" y="330374"/>
                  </a:lnTo>
                  <a:lnTo>
                    <a:pt x="3009317" y="371502"/>
                  </a:lnTo>
                  <a:lnTo>
                    <a:pt x="2993359" y="410001"/>
                  </a:lnTo>
                  <a:lnTo>
                    <a:pt x="2971761" y="445473"/>
                  </a:lnTo>
                  <a:lnTo>
                    <a:pt x="2944954" y="477515"/>
                  </a:lnTo>
                  <a:lnTo>
                    <a:pt x="2913366" y="505727"/>
                  </a:lnTo>
                  <a:lnTo>
                    <a:pt x="2877427" y="529708"/>
                  </a:lnTo>
                  <a:lnTo>
                    <a:pt x="2837567" y="549057"/>
                  </a:lnTo>
                  <a:lnTo>
                    <a:pt x="2794214" y="563375"/>
                  </a:lnTo>
                  <a:lnTo>
                    <a:pt x="2747799" y="572259"/>
                  </a:lnTo>
                  <a:lnTo>
                    <a:pt x="2698749" y="575310"/>
                  </a:lnTo>
                  <a:lnTo>
                    <a:pt x="2649987" y="572259"/>
                  </a:lnTo>
                  <a:lnTo>
                    <a:pt x="2603749" y="563375"/>
                  </a:lnTo>
                  <a:lnTo>
                    <a:pt x="2560482" y="549057"/>
                  </a:lnTo>
                  <a:lnTo>
                    <a:pt x="2520633" y="529708"/>
                  </a:lnTo>
                  <a:lnTo>
                    <a:pt x="2484648" y="505727"/>
                  </a:lnTo>
                  <a:lnTo>
                    <a:pt x="2452974" y="477515"/>
                  </a:lnTo>
                  <a:lnTo>
                    <a:pt x="2426058" y="445473"/>
                  </a:lnTo>
                  <a:lnTo>
                    <a:pt x="2404346" y="410001"/>
                  </a:lnTo>
                  <a:lnTo>
                    <a:pt x="2388285" y="371502"/>
                  </a:lnTo>
                  <a:lnTo>
                    <a:pt x="2378320" y="330374"/>
                  </a:lnTo>
                  <a:lnTo>
                    <a:pt x="2374900" y="287020"/>
                  </a:lnTo>
                  <a:lnTo>
                    <a:pt x="2378320" y="243694"/>
                  </a:lnTo>
                  <a:lnTo>
                    <a:pt x="2388285" y="202648"/>
                  </a:lnTo>
                  <a:lnTo>
                    <a:pt x="2404346" y="164269"/>
                  </a:lnTo>
                  <a:lnTo>
                    <a:pt x="2426058" y="128948"/>
                  </a:lnTo>
                  <a:lnTo>
                    <a:pt x="2452974" y="97073"/>
                  </a:lnTo>
                  <a:lnTo>
                    <a:pt x="2484648" y="69034"/>
                  </a:lnTo>
                  <a:lnTo>
                    <a:pt x="2520633" y="45220"/>
                  </a:lnTo>
                  <a:lnTo>
                    <a:pt x="2560482" y="26020"/>
                  </a:lnTo>
                  <a:lnTo>
                    <a:pt x="2603749" y="11824"/>
                  </a:lnTo>
                  <a:lnTo>
                    <a:pt x="2649987" y="3020"/>
                  </a:lnTo>
                  <a:lnTo>
                    <a:pt x="2698749" y="0"/>
                  </a:lnTo>
                  <a:close/>
                </a:path>
                <a:path w="3023870" h="935989">
                  <a:moveTo>
                    <a:pt x="2374900" y="0"/>
                  </a:moveTo>
                  <a:lnTo>
                    <a:pt x="2374900" y="0"/>
                  </a:lnTo>
                </a:path>
                <a:path w="3023870" h="935989">
                  <a:moveTo>
                    <a:pt x="3023870" y="575310"/>
                  </a:moveTo>
                  <a:lnTo>
                    <a:pt x="3023870" y="575310"/>
                  </a:lnTo>
                </a:path>
              </a:pathLst>
            </a:custGeom>
            <a:ln w="3594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19" y="2736180"/>
              <a:ext cx="957580" cy="15836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2249" y="5760049"/>
              <a:ext cx="1151889" cy="15227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68729" y="3272120"/>
              <a:ext cx="1903730" cy="768350"/>
            </a:xfrm>
            <a:custGeom>
              <a:avLst/>
              <a:gdLst/>
              <a:ahLst/>
              <a:cxnLst/>
              <a:rect l="l" t="t" r="r" b="b"/>
              <a:pathLst>
                <a:path w="1903730" h="768350">
                  <a:moveTo>
                    <a:pt x="1903730" y="768350"/>
                  </a:moveTo>
                  <a:lnTo>
                    <a:pt x="1852949" y="725534"/>
                  </a:lnTo>
                  <a:lnTo>
                    <a:pt x="1802047" y="684505"/>
                  </a:lnTo>
                  <a:lnTo>
                    <a:pt x="1751052" y="645219"/>
                  </a:lnTo>
                  <a:lnTo>
                    <a:pt x="1699993" y="607632"/>
                  </a:lnTo>
                  <a:lnTo>
                    <a:pt x="1648900" y="571699"/>
                  </a:lnTo>
                  <a:lnTo>
                    <a:pt x="1597800" y="537376"/>
                  </a:lnTo>
                  <a:lnTo>
                    <a:pt x="1546724" y="504619"/>
                  </a:lnTo>
                  <a:lnTo>
                    <a:pt x="1495701" y="473383"/>
                  </a:lnTo>
                  <a:lnTo>
                    <a:pt x="1444759" y="443623"/>
                  </a:lnTo>
                  <a:lnTo>
                    <a:pt x="1393928" y="415297"/>
                  </a:lnTo>
                  <a:lnTo>
                    <a:pt x="1343237" y="388358"/>
                  </a:lnTo>
                  <a:lnTo>
                    <a:pt x="1292715" y="362764"/>
                  </a:lnTo>
                  <a:lnTo>
                    <a:pt x="1242391" y="338469"/>
                  </a:lnTo>
                  <a:lnTo>
                    <a:pt x="1192294" y="315430"/>
                  </a:lnTo>
                  <a:lnTo>
                    <a:pt x="1142454" y="293601"/>
                  </a:lnTo>
                  <a:lnTo>
                    <a:pt x="1092899" y="272940"/>
                  </a:lnTo>
                  <a:lnTo>
                    <a:pt x="1043658" y="253400"/>
                  </a:lnTo>
                  <a:lnTo>
                    <a:pt x="994761" y="234938"/>
                  </a:lnTo>
                  <a:lnTo>
                    <a:pt x="946237" y="217510"/>
                  </a:lnTo>
                  <a:lnTo>
                    <a:pt x="898115" y="201072"/>
                  </a:lnTo>
                  <a:lnTo>
                    <a:pt x="850423" y="185578"/>
                  </a:lnTo>
                  <a:lnTo>
                    <a:pt x="803192" y="170985"/>
                  </a:lnTo>
                  <a:lnTo>
                    <a:pt x="756450" y="157249"/>
                  </a:lnTo>
                  <a:lnTo>
                    <a:pt x="710226" y="144324"/>
                  </a:lnTo>
                  <a:lnTo>
                    <a:pt x="664549" y="132167"/>
                  </a:lnTo>
                  <a:lnTo>
                    <a:pt x="619449" y="120734"/>
                  </a:lnTo>
                  <a:lnTo>
                    <a:pt x="574955" y="109979"/>
                  </a:lnTo>
                  <a:lnTo>
                    <a:pt x="531095" y="99859"/>
                  </a:lnTo>
                  <a:lnTo>
                    <a:pt x="487899" y="90330"/>
                  </a:lnTo>
                  <a:lnTo>
                    <a:pt x="445396" y="81346"/>
                  </a:lnTo>
                  <a:lnTo>
                    <a:pt x="403614" y="72864"/>
                  </a:lnTo>
                  <a:lnTo>
                    <a:pt x="362584" y="64840"/>
                  </a:lnTo>
                  <a:lnTo>
                    <a:pt x="322335" y="57229"/>
                  </a:lnTo>
                  <a:lnTo>
                    <a:pt x="282894" y="49986"/>
                  </a:lnTo>
                  <a:lnTo>
                    <a:pt x="244292" y="43068"/>
                  </a:lnTo>
                  <a:lnTo>
                    <a:pt x="206558" y="36430"/>
                  </a:lnTo>
                  <a:lnTo>
                    <a:pt x="133808" y="23816"/>
                  </a:lnTo>
                  <a:lnTo>
                    <a:pt x="98851" y="17752"/>
                  </a:lnTo>
                  <a:lnTo>
                    <a:pt x="64878" y="11791"/>
                  </a:lnTo>
                  <a:lnTo>
                    <a:pt x="31917" y="5888"/>
                  </a:lnTo>
                  <a:lnTo>
                    <a:pt x="0" y="0"/>
                  </a:lnTo>
                </a:path>
              </a:pathLst>
            </a:custGeom>
            <a:ln w="1797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9500" y="3207349"/>
              <a:ext cx="2232660" cy="969010"/>
            </a:xfrm>
            <a:custGeom>
              <a:avLst/>
              <a:gdLst/>
              <a:ahLst/>
              <a:cxnLst/>
              <a:rect l="l" t="t" r="r" b="b"/>
              <a:pathLst>
                <a:path w="2232660" h="969010">
                  <a:moveTo>
                    <a:pt x="214630" y="0"/>
                  </a:moveTo>
                  <a:lnTo>
                    <a:pt x="0" y="33020"/>
                  </a:lnTo>
                  <a:lnTo>
                    <a:pt x="191770" y="134620"/>
                  </a:lnTo>
                  <a:lnTo>
                    <a:pt x="214630" y="0"/>
                  </a:lnTo>
                  <a:close/>
                </a:path>
                <a:path w="2232660" h="969010">
                  <a:moveTo>
                    <a:pt x="2232660" y="969010"/>
                  </a:moveTo>
                  <a:lnTo>
                    <a:pt x="2132330" y="777240"/>
                  </a:lnTo>
                  <a:lnTo>
                    <a:pt x="2037080" y="875030"/>
                  </a:lnTo>
                  <a:lnTo>
                    <a:pt x="2232660" y="9690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4300" y="3777580"/>
              <a:ext cx="297815" cy="674370"/>
            </a:xfrm>
            <a:custGeom>
              <a:avLst/>
              <a:gdLst/>
              <a:ahLst/>
              <a:cxnLst/>
              <a:rect l="l" t="t" r="r" b="b"/>
              <a:pathLst>
                <a:path w="297814" h="674370">
                  <a:moveTo>
                    <a:pt x="191769" y="674370"/>
                  </a:moveTo>
                  <a:lnTo>
                    <a:pt x="224620" y="608349"/>
                  </a:lnTo>
                  <a:lnTo>
                    <a:pt x="250854" y="547939"/>
                  </a:lnTo>
                  <a:lnTo>
                    <a:pt x="270854" y="492789"/>
                  </a:lnTo>
                  <a:lnTo>
                    <a:pt x="285001" y="442549"/>
                  </a:lnTo>
                  <a:lnTo>
                    <a:pt x="293677" y="396868"/>
                  </a:lnTo>
                  <a:lnTo>
                    <a:pt x="297265" y="355396"/>
                  </a:lnTo>
                  <a:lnTo>
                    <a:pt x="296145" y="317782"/>
                  </a:lnTo>
                  <a:lnTo>
                    <a:pt x="281310" y="252726"/>
                  </a:lnTo>
                  <a:lnTo>
                    <a:pt x="252228" y="198896"/>
                  </a:lnTo>
                  <a:lnTo>
                    <a:pt x="211952" y="153489"/>
                  </a:lnTo>
                  <a:lnTo>
                    <a:pt x="163537" y="113700"/>
                  </a:lnTo>
                  <a:lnTo>
                    <a:pt x="110037" y="76724"/>
                  </a:lnTo>
                  <a:lnTo>
                    <a:pt x="82335" y="58416"/>
                  </a:lnTo>
                  <a:lnTo>
                    <a:pt x="54507" y="39759"/>
                  </a:lnTo>
                  <a:lnTo>
                    <a:pt x="26934" y="20404"/>
                  </a:lnTo>
                  <a:lnTo>
                    <a:pt x="0" y="0"/>
                  </a:lnTo>
                </a:path>
              </a:pathLst>
            </a:custGeom>
            <a:ln w="1797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4280" y="3672169"/>
              <a:ext cx="411480" cy="941069"/>
            </a:xfrm>
            <a:custGeom>
              <a:avLst/>
              <a:gdLst/>
              <a:ahLst/>
              <a:cxnLst/>
              <a:rect l="l" t="t" r="r" b="b"/>
              <a:pathLst>
                <a:path w="411480" h="941070">
                  <a:moveTo>
                    <a:pt x="208280" y="57150"/>
                  </a:moveTo>
                  <a:lnTo>
                    <a:pt x="0" y="0"/>
                  </a:lnTo>
                  <a:lnTo>
                    <a:pt x="133350" y="170180"/>
                  </a:lnTo>
                  <a:lnTo>
                    <a:pt x="208280" y="57150"/>
                  </a:lnTo>
                  <a:close/>
                </a:path>
                <a:path w="411480" h="941070">
                  <a:moveTo>
                    <a:pt x="411480" y="811530"/>
                  </a:moveTo>
                  <a:lnTo>
                    <a:pt x="299720" y="732790"/>
                  </a:lnTo>
                  <a:lnTo>
                    <a:pt x="238760" y="941070"/>
                  </a:lnTo>
                  <a:lnTo>
                    <a:pt x="411480" y="81153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6410" y="6207090"/>
              <a:ext cx="2082800" cy="383540"/>
            </a:xfrm>
            <a:custGeom>
              <a:avLst/>
              <a:gdLst/>
              <a:ahLst/>
              <a:cxnLst/>
              <a:rect l="l" t="t" r="r" b="b"/>
              <a:pathLst>
                <a:path w="2082800" h="383540">
                  <a:moveTo>
                    <a:pt x="2082800" y="370840"/>
                  </a:moveTo>
                  <a:lnTo>
                    <a:pt x="2027794" y="375086"/>
                  </a:lnTo>
                  <a:lnTo>
                    <a:pt x="1972836" y="378445"/>
                  </a:lnTo>
                  <a:lnTo>
                    <a:pt x="1917946" y="380938"/>
                  </a:lnTo>
                  <a:lnTo>
                    <a:pt x="1863143" y="382584"/>
                  </a:lnTo>
                  <a:lnTo>
                    <a:pt x="1808446" y="383404"/>
                  </a:lnTo>
                  <a:lnTo>
                    <a:pt x="1753875" y="383417"/>
                  </a:lnTo>
                  <a:lnTo>
                    <a:pt x="1699449" y="382644"/>
                  </a:lnTo>
                  <a:lnTo>
                    <a:pt x="1645187" y="381104"/>
                  </a:lnTo>
                  <a:lnTo>
                    <a:pt x="1591109" y="378818"/>
                  </a:lnTo>
                  <a:lnTo>
                    <a:pt x="1537234" y="375806"/>
                  </a:lnTo>
                  <a:lnTo>
                    <a:pt x="1483581" y="372087"/>
                  </a:lnTo>
                  <a:lnTo>
                    <a:pt x="1430170" y="367682"/>
                  </a:lnTo>
                  <a:lnTo>
                    <a:pt x="1377021" y="362611"/>
                  </a:lnTo>
                  <a:lnTo>
                    <a:pt x="1324152" y="356893"/>
                  </a:lnTo>
                  <a:lnTo>
                    <a:pt x="1271582" y="350549"/>
                  </a:lnTo>
                  <a:lnTo>
                    <a:pt x="1219333" y="343599"/>
                  </a:lnTo>
                  <a:lnTo>
                    <a:pt x="1167421" y="336063"/>
                  </a:lnTo>
                  <a:lnTo>
                    <a:pt x="1115868" y="327961"/>
                  </a:lnTo>
                  <a:lnTo>
                    <a:pt x="1064692" y="319312"/>
                  </a:lnTo>
                  <a:lnTo>
                    <a:pt x="1013912" y="310138"/>
                  </a:lnTo>
                  <a:lnTo>
                    <a:pt x="963549" y="300457"/>
                  </a:lnTo>
                  <a:lnTo>
                    <a:pt x="913621" y="290290"/>
                  </a:lnTo>
                  <a:lnTo>
                    <a:pt x="864148" y="279658"/>
                  </a:lnTo>
                  <a:lnTo>
                    <a:pt x="815149" y="268579"/>
                  </a:lnTo>
                  <a:lnTo>
                    <a:pt x="766643" y="257075"/>
                  </a:lnTo>
                  <a:lnTo>
                    <a:pt x="718651" y="245165"/>
                  </a:lnTo>
                  <a:lnTo>
                    <a:pt x="671190" y="232869"/>
                  </a:lnTo>
                  <a:lnTo>
                    <a:pt x="624281" y="220207"/>
                  </a:lnTo>
                  <a:lnTo>
                    <a:pt x="577943" y="207199"/>
                  </a:lnTo>
                  <a:lnTo>
                    <a:pt x="532196" y="193865"/>
                  </a:lnTo>
                  <a:lnTo>
                    <a:pt x="487057" y="180226"/>
                  </a:lnTo>
                  <a:lnTo>
                    <a:pt x="442548" y="166301"/>
                  </a:lnTo>
                  <a:lnTo>
                    <a:pt x="398688" y="152111"/>
                  </a:lnTo>
                  <a:lnTo>
                    <a:pt x="355495" y="137674"/>
                  </a:lnTo>
                  <a:lnTo>
                    <a:pt x="312989" y="123013"/>
                  </a:lnTo>
                  <a:lnTo>
                    <a:pt x="271189" y="108145"/>
                  </a:lnTo>
                  <a:lnTo>
                    <a:pt x="230116" y="93092"/>
                  </a:lnTo>
                  <a:lnTo>
                    <a:pt x="189787" y="77874"/>
                  </a:lnTo>
                  <a:lnTo>
                    <a:pt x="150223" y="62510"/>
                  </a:lnTo>
                  <a:lnTo>
                    <a:pt x="111443" y="47020"/>
                  </a:lnTo>
                  <a:lnTo>
                    <a:pt x="73466" y="31425"/>
                  </a:lnTo>
                  <a:lnTo>
                    <a:pt x="36312" y="15745"/>
                  </a:lnTo>
                  <a:lnTo>
                    <a:pt x="0" y="0"/>
                  </a:lnTo>
                </a:path>
              </a:pathLst>
            </a:custGeom>
            <a:ln w="1797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3690" y="6120729"/>
              <a:ext cx="2448560" cy="525780"/>
            </a:xfrm>
            <a:custGeom>
              <a:avLst/>
              <a:gdLst/>
              <a:ahLst/>
              <a:cxnLst/>
              <a:rect l="l" t="t" r="r" b="b"/>
              <a:pathLst>
                <a:path w="2448560" h="525779">
                  <a:moveTo>
                    <a:pt x="214630" y="30480"/>
                  </a:moveTo>
                  <a:lnTo>
                    <a:pt x="0" y="0"/>
                  </a:lnTo>
                  <a:lnTo>
                    <a:pt x="153670" y="152400"/>
                  </a:lnTo>
                  <a:lnTo>
                    <a:pt x="214630" y="30480"/>
                  </a:lnTo>
                  <a:close/>
                </a:path>
                <a:path w="2448560" h="525779">
                  <a:moveTo>
                    <a:pt x="2448560" y="431800"/>
                  </a:moveTo>
                  <a:lnTo>
                    <a:pt x="2236470" y="389890"/>
                  </a:lnTo>
                  <a:lnTo>
                    <a:pt x="2252980" y="525780"/>
                  </a:lnTo>
                  <a:lnTo>
                    <a:pt x="2448560" y="4318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6848" y="6014049"/>
              <a:ext cx="869950" cy="360045"/>
            </a:xfrm>
            <a:custGeom>
              <a:avLst/>
              <a:gdLst/>
              <a:ahLst/>
              <a:cxnLst/>
              <a:rect l="l" t="t" r="r" b="b"/>
              <a:pathLst>
                <a:path w="869950" h="360045">
                  <a:moveTo>
                    <a:pt x="869821" y="349249"/>
                  </a:moveTo>
                  <a:lnTo>
                    <a:pt x="792403" y="354855"/>
                  </a:lnTo>
                  <a:lnTo>
                    <a:pt x="718424" y="358247"/>
                  </a:lnTo>
                  <a:lnTo>
                    <a:pt x="647912" y="359512"/>
                  </a:lnTo>
                  <a:lnTo>
                    <a:pt x="580890" y="358737"/>
                  </a:lnTo>
                  <a:lnTo>
                    <a:pt x="517385" y="356007"/>
                  </a:lnTo>
                  <a:lnTo>
                    <a:pt x="457421" y="351409"/>
                  </a:lnTo>
                  <a:lnTo>
                    <a:pt x="401023" y="345029"/>
                  </a:lnTo>
                  <a:lnTo>
                    <a:pt x="348216" y="336953"/>
                  </a:lnTo>
                  <a:lnTo>
                    <a:pt x="299026" y="327268"/>
                  </a:lnTo>
                  <a:lnTo>
                    <a:pt x="253478" y="316060"/>
                  </a:lnTo>
                  <a:lnTo>
                    <a:pt x="211597" y="303415"/>
                  </a:lnTo>
                  <a:lnTo>
                    <a:pt x="173408" y="289420"/>
                  </a:lnTo>
                  <a:lnTo>
                    <a:pt x="108207" y="257723"/>
                  </a:lnTo>
                  <a:lnTo>
                    <a:pt x="58076" y="221660"/>
                  </a:lnTo>
                  <a:lnTo>
                    <a:pt x="23216" y="181920"/>
                  </a:lnTo>
                  <a:lnTo>
                    <a:pt x="3828" y="139194"/>
                  </a:lnTo>
                  <a:lnTo>
                    <a:pt x="0" y="116926"/>
                  </a:lnTo>
                  <a:lnTo>
                    <a:pt x="114" y="94171"/>
                  </a:lnTo>
                  <a:lnTo>
                    <a:pt x="4198" y="71015"/>
                  </a:lnTo>
                  <a:lnTo>
                    <a:pt x="12275" y="47543"/>
                  </a:lnTo>
                  <a:lnTo>
                    <a:pt x="24371" y="23843"/>
                  </a:lnTo>
                  <a:lnTo>
                    <a:pt x="40511" y="0"/>
                  </a:lnTo>
                </a:path>
              </a:pathLst>
            </a:custGeom>
            <a:ln w="1797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60370" y="5904829"/>
              <a:ext cx="1071880" cy="527050"/>
            </a:xfrm>
            <a:custGeom>
              <a:avLst/>
              <a:gdLst/>
              <a:ahLst/>
              <a:cxnLst/>
              <a:rect l="l" t="t" r="r" b="b"/>
              <a:pathLst>
                <a:path w="1071879" h="527050">
                  <a:moveTo>
                    <a:pt x="207010" y="0"/>
                  </a:moveTo>
                  <a:lnTo>
                    <a:pt x="0" y="62230"/>
                  </a:lnTo>
                  <a:lnTo>
                    <a:pt x="78740" y="173990"/>
                  </a:lnTo>
                  <a:lnTo>
                    <a:pt x="207010" y="0"/>
                  </a:lnTo>
                  <a:close/>
                </a:path>
                <a:path w="1071879" h="527050">
                  <a:moveTo>
                    <a:pt x="1071880" y="431800"/>
                  </a:moveTo>
                  <a:lnTo>
                    <a:pt x="859790" y="391160"/>
                  </a:lnTo>
                  <a:lnTo>
                    <a:pt x="877570" y="527050"/>
                  </a:lnTo>
                  <a:lnTo>
                    <a:pt x="1071880" y="43180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472429" y="6336630"/>
            <a:ext cx="3023870" cy="934719"/>
          </a:xfrm>
          <a:custGeom>
            <a:avLst/>
            <a:gdLst/>
            <a:ahLst/>
            <a:cxnLst/>
            <a:rect l="l" t="t" r="r" b="b"/>
            <a:pathLst>
              <a:path w="3023870" h="934720">
                <a:moveTo>
                  <a:pt x="3023870" y="0"/>
                </a:moveTo>
                <a:lnTo>
                  <a:pt x="0" y="0"/>
                </a:lnTo>
                <a:lnTo>
                  <a:pt x="0" y="934720"/>
                </a:lnTo>
                <a:lnTo>
                  <a:pt x="1511300" y="934720"/>
                </a:lnTo>
                <a:lnTo>
                  <a:pt x="3023870" y="934720"/>
                </a:lnTo>
                <a:lnTo>
                  <a:pt x="302387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72429" y="6336630"/>
            <a:ext cx="3023870" cy="93471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77800" marR="172085" indent="-635" algn="ctr">
              <a:lnSpc>
                <a:spcPct val="93300"/>
              </a:lnSpc>
              <a:spcBef>
                <a:spcPts val="635"/>
              </a:spcBef>
            </a:pPr>
            <a:r>
              <a:rPr sz="1800" spc="-5" dirty="0">
                <a:latin typeface="Arial"/>
                <a:cs typeface="Arial"/>
              </a:rPr>
              <a:t>Opération </a:t>
            </a:r>
            <a:r>
              <a:rPr sz="1800" dirty="0">
                <a:latin typeface="Arial"/>
                <a:cs typeface="Arial"/>
              </a:rPr>
              <a:t>4 </a:t>
            </a:r>
            <a:r>
              <a:rPr sz="1800" spc="-10" dirty="0">
                <a:latin typeface="Arial"/>
                <a:cs typeface="Arial"/>
              </a:rPr>
              <a:t>bis </a:t>
            </a:r>
            <a:r>
              <a:rPr sz="1800" dirty="0">
                <a:latin typeface="Arial"/>
                <a:cs typeface="Arial"/>
              </a:rPr>
              <a:t>:  </a:t>
            </a:r>
            <a:r>
              <a:rPr sz="1800" b="1" dirty="0">
                <a:latin typeface="Arial"/>
                <a:cs typeface="Arial"/>
              </a:rPr>
              <a:t>METTRE à la </a:t>
            </a:r>
            <a:r>
              <a:rPr sz="1800" b="1" spc="-10" dirty="0">
                <a:latin typeface="Arial"/>
                <a:cs typeface="Arial"/>
              </a:rPr>
              <a:t>terre </a:t>
            </a:r>
            <a:r>
              <a:rPr sz="1800" b="1" spc="-5" dirty="0">
                <a:latin typeface="Arial"/>
                <a:cs typeface="Arial"/>
              </a:rPr>
              <a:t>et en  Court-circuit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(MALT+CC)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03819" y="5622890"/>
            <a:ext cx="2374900" cy="193675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69" y="229199"/>
            <a:ext cx="7498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La Vérification d'Absence de</a:t>
            </a:r>
            <a:r>
              <a:rPr sz="3600" spc="-105" dirty="0"/>
              <a:t> </a:t>
            </a:r>
            <a:r>
              <a:rPr sz="3600" spc="-60" dirty="0"/>
              <a:t>Tension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0" y="2239610"/>
            <a:ext cx="2519680" cy="3186430"/>
            <a:chOff x="0" y="2239610"/>
            <a:chExt cx="2519680" cy="3186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39610"/>
              <a:ext cx="2073910" cy="28727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180" y="2449160"/>
              <a:ext cx="1079500" cy="2976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3389" y="4374480"/>
              <a:ext cx="581660" cy="6654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959859" y="1584290"/>
            <a:ext cx="2087880" cy="3079115"/>
            <a:chOff x="3959859" y="1584290"/>
            <a:chExt cx="2087880" cy="3079115"/>
          </a:xfrm>
        </p:grpSpPr>
        <p:sp>
          <p:nvSpPr>
            <p:cNvPr id="8" name="object 8"/>
            <p:cNvSpPr/>
            <p:nvPr/>
          </p:nvSpPr>
          <p:spPr>
            <a:xfrm>
              <a:off x="4464050" y="4267609"/>
              <a:ext cx="1008380" cy="36195"/>
            </a:xfrm>
            <a:custGeom>
              <a:avLst/>
              <a:gdLst/>
              <a:ahLst/>
              <a:cxnLst/>
              <a:rect l="l" t="t" r="r" b="b"/>
              <a:pathLst>
                <a:path w="1008379" h="36195">
                  <a:moveTo>
                    <a:pt x="1008380" y="17983"/>
                  </a:moveTo>
                  <a:lnTo>
                    <a:pt x="0" y="17983"/>
                  </a:lnTo>
                  <a:lnTo>
                    <a:pt x="0" y="35941"/>
                  </a:lnTo>
                  <a:lnTo>
                    <a:pt x="1008380" y="35941"/>
                  </a:lnTo>
                  <a:lnTo>
                    <a:pt x="1008380" y="17983"/>
                  </a:lnTo>
                  <a:close/>
                </a:path>
                <a:path w="1008379" h="36195">
                  <a:moveTo>
                    <a:pt x="1008380" y="0"/>
                  </a:moveTo>
                  <a:lnTo>
                    <a:pt x="0" y="0"/>
                  </a:lnTo>
                  <a:lnTo>
                    <a:pt x="0" y="17970"/>
                  </a:lnTo>
                  <a:lnTo>
                    <a:pt x="1008380" y="17970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2298" y="3889340"/>
              <a:ext cx="72390" cy="378460"/>
            </a:xfrm>
            <a:custGeom>
              <a:avLst/>
              <a:gdLst/>
              <a:ahLst/>
              <a:cxnLst/>
              <a:rect l="l" t="t" r="r" b="b"/>
              <a:pathLst>
                <a:path w="72389" h="378460">
                  <a:moveTo>
                    <a:pt x="0" y="378459"/>
                  </a:moveTo>
                  <a:lnTo>
                    <a:pt x="71881" y="378459"/>
                  </a:lnTo>
                </a:path>
                <a:path w="72389" h="378460">
                  <a:moveTo>
                    <a:pt x="35940" y="0"/>
                  </a:moveTo>
                  <a:lnTo>
                    <a:pt x="35940" y="144779"/>
                  </a:lnTo>
                </a:path>
              </a:pathLst>
            </a:custGeom>
            <a:ln w="3556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39" y="3565490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950"/>
                  </a:lnTo>
                </a:path>
              </a:pathLst>
            </a:custGeom>
            <a:ln w="7188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68239" y="3349590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29">
                  <a:moveTo>
                    <a:pt x="0" y="215900"/>
                  </a:moveTo>
                  <a:lnTo>
                    <a:pt x="0" y="0"/>
                  </a:lnTo>
                </a:path>
                <a:path h="900429">
                  <a:moveTo>
                    <a:pt x="0" y="539750"/>
                  </a:moveTo>
                  <a:lnTo>
                    <a:pt x="0" y="323850"/>
                  </a:lnTo>
                </a:path>
                <a:path h="900429">
                  <a:moveTo>
                    <a:pt x="0" y="900429"/>
                  </a:moveTo>
                  <a:lnTo>
                    <a:pt x="0" y="684529"/>
                  </a:lnTo>
                </a:path>
              </a:pathLst>
            </a:custGeom>
            <a:ln w="7188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8829" y="4404960"/>
              <a:ext cx="718820" cy="240029"/>
            </a:xfrm>
            <a:custGeom>
              <a:avLst/>
              <a:gdLst/>
              <a:ahLst/>
              <a:cxnLst/>
              <a:rect l="l" t="t" r="r" b="b"/>
              <a:pathLst>
                <a:path w="718820" h="240029">
                  <a:moveTo>
                    <a:pt x="0" y="0"/>
                  </a:moveTo>
                  <a:lnTo>
                    <a:pt x="718820" y="0"/>
                  </a:lnTo>
                </a:path>
                <a:path w="718820" h="240029">
                  <a:moveTo>
                    <a:pt x="143510" y="120649"/>
                  </a:moveTo>
                  <a:lnTo>
                    <a:pt x="575310" y="120649"/>
                  </a:lnTo>
                </a:path>
                <a:path w="718820" h="240029">
                  <a:moveTo>
                    <a:pt x="215900" y="240029"/>
                  </a:moveTo>
                  <a:lnTo>
                    <a:pt x="502920" y="24002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59859" y="1584290"/>
              <a:ext cx="2087880" cy="1224280"/>
            </a:xfrm>
            <a:custGeom>
              <a:avLst/>
              <a:gdLst/>
              <a:ahLst/>
              <a:cxnLst/>
              <a:rect l="l" t="t" r="r" b="b"/>
              <a:pathLst>
                <a:path w="2087879" h="1224280">
                  <a:moveTo>
                    <a:pt x="2087879" y="0"/>
                  </a:moveTo>
                  <a:lnTo>
                    <a:pt x="0" y="0"/>
                  </a:lnTo>
                  <a:lnTo>
                    <a:pt x="0" y="1224279"/>
                  </a:lnTo>
                  <a:lnTo>
                    <a:pt x="1043939" y="1224279"/>
                  </a:lnTo>
                  <a:lnTo>
                    <a:pt x="2087879" y="1224279"/>
                  </a:lnTo>
                  <a:lnTo>
                    <a:pt x="208787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9859" y="1584290"/>
              <a:ext cx="2087880" cy="1224280"/>
            </a:xfrm>
            <a:custGeom>
              <a:avLst/>
              <a:gdLst/>
              <a:ahLst/>
              <a:cxnLst/>
              <a:rect l="l" t="t" r="r" b="b"/>
              <a:pathLst>
                <a:path w="2087879" h="1224280">
                  <a:moveTo>
                    <a:pt x="1043939" y="1224279"/>
                  </a:moveTo>
                  <a:lnTo>
                    <a:pt x="0" y="1224279"/>
                  </a:lnTo>
                  <a:lnTo>
                    <a:pt x="0" y="0"/>
                  </a:lnTo>
                  <a:lnTo>
                    <a:pt x="2087879" y="0"/>
                  </a:lnTo>
                  <a:lnTo>
                    <a:pt x="2087879" y="1224279"/>
                  </a:lnTo>
                  <a:lnTo>
                    <a:pt x="1043939" y="1224279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2249" y="16566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10"/>
                  </a:lnTo>
                  <a:lnTo>
                    <a:pt x="7122" y="190266"/>
                  </a:lnTo>
                  <a:lnTo>
                    <a:pt x="27106" y="230134"/>
                  </a:lnTo>
                  <a:lnTo>
                    <a:pt x="57881" y="261101"/>
                  </a:lnTo>
                  <a:lnTo>
                    <a:pt x="97373" y="281157"/>
                  </a:lnTo>
                  <a:lnTo>
                    <a:pt x="143510" y="288289"/>
                  </a:lnTo>
                  <a:lnTo>
                    <a:pt x="190266" y="281157"/>
                  </a:lnTo>
                  <a:lnTo>
                    <a:pt x="230134" y="261101"/>
                  </a:lnTo>
                  <a:lnTo>
                    <a:pt x="261101" y="230134"/>
                  </a:lnTo>
                  <a:lnTo>
                    <a:pt x="281157" y="190266"/>
                  </a:lnTo>
                  <a:lnTo>
                    <a:pt x="288289" y="143510"/>
                  </a:lnTo>
                  <a:lnTo>
                    <a:pt x="281157" y="97373"/>
                  </a:lnTo>
                  <a:lnTo>
                    <a:pt x="261101" y="57881"/>
                  </a:lnTo>
                  <a:lnTo>
                    <a:pt x="230134" y="27106"/>
                  </a:lnTo>
                  <a:lnTo>
                    <a:pt x="19026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32249" y="16566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22"/>
                  </a:lnTo>
                  <a:lnTo>
                    <a:pt x="230134" y="27106"/>
                  </a:lnTo>
                  <a:lnTo>
                    <a:pt x="261101" y="57881"/>
                  </a:lnTo>
                  <a:lnTo>
                    <a:pt x="281157" y="97373"/>
                  </a:lnTo>
                  <a:lnTo>
                    <a:pt x="288289" y="143510"/>
                  </a:lnTo>
                  <a:lnTo>
                    <a:pt x="281157" y="190266"/>
                  </a:lnTo>
                  <a:lnTo>
                    <a:pt x="261101" y="230134"/>
                  </a:lnTo>
                  <a:lnTo>
                    <a:pt x="230134" y="261101"/>
                  </a:lnTo>
                  <a:lnTo>
                    <a:pt x="190266" y="281157"/>
                  </a:lnTo>
                  <a:lnTo>
                    <a:pt x="143510" y="288289"/>
                  </a:lnTo>
                  <a:lnTo>
                    <a:pt x="97373" y="281157"/>
                  </a:lnTo>
                  <a:lnTo>
                    <a:pt x="57881" y="261101"/>
                  </a:lnTo>
                  <a:lnTo>
                    <a:pt x="27106" y="230134"/>
                  </a:lnTo>
                  <a:lnTo>
                    <a:pt x="7122" y="190266"/>
                  </a:lnTo>
                  <a:lnTo>
                    <a:pt x="0" y="143510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  <a:path w="288289" h="288289">
                  <a:moveTo>
                    <a:pt x="0" y="0"/>
                  </a:moveTo>
                  <a:lnTo>
                    <a:pt x="0" y="0"/>
                  </a:lnTo>
                </a:path>
                <a:path w="288289" h="288289">
                  <a:moveTo>
                    <a:pt x="288289" y="288289"/>
                  </a:moveTo>
                  <a:lnTo>
                    <a:pt x="288289" y="28828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83429" y="165668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1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10"/>
                  </a:lnTo>
                  <a:lnTo>
                    <a:pt x="7122" y="189646"/>
                  </a:lnTo>
                  <a:lnTo>
                    <a:pt x="27106" y="229138"/>
                  </a:lnTo>
                  <a:lnTo>
                    <a:pt x="57881" y="259913"/>
                  </a:lnTo>
                  <a:lnTo>
                    <a:pt x="97373" y="279897"/>
                  </a:lnTo>
                  <a:lnTo>
                    <a:pt x="143510" y="287020"/>
                  </a:lnTo>
                  <a:lnTo>
                    <a:pt x="190266" y="279897"/>
                  </a:lnTo>
                  <a:lnTo>
                    <a:pt x="230134" y="259913"/>
                  </a:lnTo>
                  <a:lnTo>
                    <a:pt x="261101" y="229138"/>
                  </a:lnTo>
                  <a:lnTo>
                    <a:pt x="281157" y="189646"/>
                  </a:lnTo>
                  <a:lnTo>
                    <a:pt x="288290" y="143510"/>
                  </a:lnTo>
                  <a:lnTo>
                    <a:pt x="281157" y="97373"/>
                  </a:lnTo>
                  <a:lnTo>
                    <a:pt x="261101" y="57881"/>
                  </a:lnTo>
                  <a:lnTo>
                    <a:pt x="230134" y="27106"/>
                  </a:lnTo>
                  <a:lnTo>
                    <a:pt x="19026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3429" y="16566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22"/>
                  </a:lnTo>
                  <a:lnTo>
                    <a:pt x="230134" y="27106"/>
                  </a:lnTo>
                  <a:lnTo>
                    <a:pt x="261101" y="57881"/>
                  </a:lnTo>
                  <a:lnTo>
                    <a:pt x="281157" y="97373"/>
                  </a:lnTo>
                  <a:lnTo>
                    <a:pt x="288290" y="143510"/>
                  </a:lnTo>
                  <a:lnTo>
                    <a:pt x="281157" y="189646"/>
                  </a:lnTo>
                  <a:lnTo>
                    <a:pt x="261101" y="229138"/>
                  </a:lnTo>
                  <a:lnTo>
                    <a:pt x="230134" y="259913"/>
                  </a:lnTo>
                  <a:lnTo>
                    <a:pt x="190266" y="279897"/>
                  </a:lnTo>
                  <a:lnTo>
                    <a:pt x="143510" y="287020"/>
                  </a:lnTo>
                  <a:lnTo>
                    <a:pt x="97373" y="279897"/>
                  </a:lnTo>
                  <a:lnTo>
                    <a:pt x="57881" y="259913"/>
                  </a:lnTo>
                  <a:lnTo>
                    <a:pt x="27106" y="229138"/>
                  </a:lnTo>
                  <a:lnTo>
                    <a:pt x="7122" y="189646"/>
                  </a:lnTo>
                  <a:lnTo>
                    <a:pt x="0" y="143510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  <a:path w="288289" h="288289">
                  <a:moveTo>
                    <a:pt x="0" y="0"/>
                  </a:moveTo>
                  <a:lnTo>
                    <a:pt x="0" y="0"/>
                  </a:lnTo>
                </a:path>
                <a:path w="288289" h="288289">
                  <a:moveTo>
                    <a:pt x="288290" y="288289"/>
                  </a:moveTo>
                  <a:lnTo>
                    <a:pt x="288290" y="288289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5879" y="165541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97373" y="7132"/>
                  </a:lnTo>
                  <a:lnTo>
                    <a:pt x="57881" y="27188"/>
                  </a:lnTo>
                  <a:lnTo>
                    <a:pt x="27106" y="58155"/>
                  </a:lnTo>
                  <a:lnTo>
                    <a:pt x="7122" y="98023"/>
                  </a:lnTo>
                  <a:lnTo>
                    <a:pt x="0" y="144779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89646" y="281167"/>
                  </a:lnTo>
                  <a:lnTo>
                    <a:pt x="229138" y="261183"/>
                  </a:lnTo>
                  <a:lnTo>
                    <a:pt x="259913" y="230408"/>
                  </a:lnTo>
                  <a:lnTo>
                    <a:pt x="279897" y="190916"/>
                  </a:lnTo>
                  <a:lnTo>
                    <a:pt x="287020" y="144779"/>
                  </a:lnTo>
                  <a:lnTo>
                    <a:pt x="279897" y="98023"/>
                  </a:lnTo>
                  <a:lnTo>
                    <a:pt x="259913" y="58155"/>
                  </a:lnTo>
                  <a:lnTo>
                    <a:pt x="229138" y="27188"/>
                  </a:lnTo>
                  <a:lnTo>
                    <a:pt x="189646" y="713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5879" y="165541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89646" y="7132"/>
                  </a:lnTo>
                  <a:lnTo>
                    <a:pt x="229138" y="27188"/>
                  </a:lnTo>
                  <a:lnTo>
                    <a:pt x="259913" y="58155"/>
                  </a:lnTo>
                  <a:lnTo>
                    <a:pt x="279897" y="98023"/>
                  </a:lnTo>
                  <a:lnTo>
                    <a:pt x="287020" y="144779"/>
                  </a:lnTo>
                  <a:lnTo>
                    <a:pt x="279897" y="190916"/>
                  </a:lnTo>
                  <a:lnTo>
                    <a:pt x="259913" y="230408"/>
                  </a:lnTo>
                  <a:lnTo>
                    <a:pt x="229138" y="261183"/>
                  </a:lnTo>
                  <a:lnTo>
                    <a:pt x="18964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79"/>
                  </a:lnTo>
                  <a:lnTo>
                    <a:pt x="7122" y="98023"/>
                  </a:lnTo>
                  <a:lnTo>
                    <a:pt x="27106" y="58155"/>
                  </a:lnTo>
                  <a:lnTo>
                    <a:pt x="57881" y="27188"/>
                  </a:lnTo>
                  <a:lnTo>
                    <a:pt x="97373" y="7132"/>
                  </a:lnTo>
                  <a:lnTo>
                    <a:pt x="143510" y="0"/>
                  </a:lnTo>
                  <a:close/>
                </a:path>
                <a:path w="288289" h="288289">
                  <a:moveTo>
                    <a:pt x="0" y="0"/>
                  </a:moveTo>
                  <a:lnTo>
                    <a:pt x="0" y="0"/>
                  </a:lnTo>
                </a:path>
                <a:path w="288289" h="288289">
                  <a:moveTo>
                    <a:pt x="288290" y="288289"/>
                  </a:moveTo>
                  <a:lnTo>
                    <a:pt x="288290" y="288289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7059" y="165541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09"/>
                  </a:lnTo>
                  <a:lnTo>
                    <a:pt x="7122" y="190266"/>
                  </a:lnTo>
                  <a:lnTo>
                    <a:pt x="27106" y="230134"/>
                  </a:lnTo>
                  <a:lnTo>
                    <a:pt x="57881" y="261101"/>
                  </a:lnTo>
                  <a:lnTo>
                    <a:pt x="97373" y="281157"/>
                  </a:lnTo>
                  <a:lnTo>
                    <a:pt x="143510" y="288289"/>
                  </a:lnTo>
                  <a:lnTo>
                    <a:pt x="190266" y="281157"/>
                  </a:lnTo>
                  <a:lnTo>
                    <a:pt x="230134" y="261101"/>
                  </a:lnTo>
                  <a:lnTo>
                    <a:pt x="261101" y="230134"/>
                  </a:lnTo>
                  <a:lnTo>
                    <a:pt x="281157" y="190266"/>
                  </a:lnTo>
                  <a:lnTo>
                    <a:pt x="288289" y="143509"/>
                  </a:lnTo>
                  <a:lnTo>
                    <a:pt x="281157" y="97373"/>
                  </a:lnTo>
                  <a:lnTo>
                    <a:pt x="261101" y="57881"/>
                  </a:lnTo>
                  <a:lnTo>
                    <a:pt x="230134" y="27106"/>
                  </a:lnTo>
                  <a:lnTo>
                    <a:pt x="19026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87059" y="165541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22"/>
                  </a:lnTo>
                  <a:lnTo>
                    <a:pt x="230134" y="27106"/>
                  </a:lnTo>
                  <a:lnTo>
                    <a:pt x="261101" y="57881"/>
                  </a:lnTo>
                  <a:lnTo>
                    <a:pt x="281157" y="97373"/>
                  </a:lnTo>
                  <a:lnTo>
                    <a:pt x="288289" y="143509"/>
                  </a:lnTo>
                  <a:lnTo>
                    <a:pt x="281157" y="190266"/>
                  </a:lnTo>
                  <a:lnTo>
                    <a:pt x="261101" y="230134"/>
                  </a:lnTo>
                  <a:lnTo>
                    <a:pt x="230134" y="261101"/>
                  </a:lnTo>
                  <a:lnTo>
                    <a:pt x="190266" y="281157"/>
                  </a:lnTo>
                  <a:lnTo>
                    <a:pt x="143510" y="288289"/>
                  </a:lnTo>
                  <a:lnTo>
                    <a:pt x="97373" y="281157"/>
                  </a:lnTo>
                  <a:lnTo>
                    <a:pt x="57881" y="261101"/>
                  </a:lnTo>
                  <a:lnTo>
                    <a:pt x="27106" y="230134"/>
                  </a:lnTo>
                  <a:lnTo>
                    <a:pt x="7122" y="190266"/>
                  </a:lnTo>
                  <a:lnTo>
                    <a:pt x="0" y="143509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  <a:path w="288289" h="288289">
                  <a:moveTo>
                    <a:pt x="0" y="0"/>
                  </a:moveTo>
                  <a:lnTo>
                    <a:pt x="0" y="0"/>
                  </a:lnTo>
                </a:path>
                <a:path w="288289" h="288289">
                  <a:moveTo>
                    <a:pt x="288289" y="288289"/>
                  </a:moveTo>
                  <a:lnTo>
                    <a:pt x="288289" y="288289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80509" y="1638899"/>
            <a:ext cx="182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34745" algn="l"/>
                <a:tab pos="16859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800" dirty="0">
                <a:latin typeface="Arial"/>
                <a:cs typeface="Arial"/>
              </a:rPr>
              <a:t>1	2	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32250" y="2375182"/>
            <a:ext cx="1961514" cy="325755"/>
            <a:chOff x="4032250" y="2375182"/>
            <a:chExt cx="1961514" cy="325755"/>
          </a:xfrm>
        </p:grpSpPr>
        <p:sp>
          <p:nvSpPr>
            <p:cNvPr id="25" name="object 25"/>
            <p:cNvSpPr/>
            <p:nvPr/>
          </p:nvSpPr>
          <p:spPr>
            <a:xfrm>
              <a:off x="4032250" y="23945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32"/>
                  </a:lnTo>
                  <a:lnTo>
                    <a:pt x="57881" y="27188"/>
                  </a:lnTo>
                  <a:lnTo>
                    <a:pt x="27106" y="58155"/>
                  </a:lnTo>
                  <a:lnTo>
                    <a:pt x="7122" y="98023"/>
                  </a:lnTo>
                  <a:lnTo>
                    <a:pt x="0" y="144779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90266" y="281167"/>
                  </a:lnTo>
                  <a:lnTo>
                    <a:pt x="230134" y="261183"/>
                  </a:lnTo>
                  <a:lnTo>
                    <a:pt x="261101" y="230408"/>
                  </a:lnTo>
                  <a:lnTo>
                    <a:pt x="281157" y="190916"/>
                  </a:lnTo>
                  <a:lnTo>
                    <a:pt x="288289" y="144779"/>
                  </a:lnTo>
                  <a:lnTo>
                    <a:pt x="281157" y="98023"/>
                  </a:lnTo>
                  <a:lnTo>
                    <a:pt x="261101" y="58155"/>
                  </a:lnTo>
                  <a:lnTo>
                    <a:pt x="230134" y="27188"/>
                  </a:lnTo>
                  <a:lnTo>
                    <a:pt x="190266" y="713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2250" y="23945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32"/>
                  </a:lnTo>
                  <a:lnTo>
                    <a:pt x="230134" y="27188"/>
                  </a:lnTo>
                  <a:lnTo>
                    <a:pt x="261101" y="58155"/>
                  </a:lnTo>
                  <a:lnTo>
                    <a:pt x="281157" y="98023"/>
                  </a:lnTo>
                  <a:lnTo>
                    <a:pt x="288289" y="144779"/>
                  </a:lnTo>
                  <a:lnTo>
                    <a:pt x="281157" y="190916"/>
                  </a:lnTo>
                  <a:lnTo>
                    <a:pt x="261101" y="230408"/>
                  </a:lnTo>
                  <a:lnTo>
                    <a:pt x="230134" y="261183"/>
                  </a:lnTo>
                  <a:lnTo>
                    <a:pt x="19026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79"/>
                  </a:lnTo>
                  <a:lnTo>
                    <a:pt x="7122" y="98023"/>
                  </a:lnTo>
                  <a:lnTo>
                    <a:pt x="27106" y="58155"/>
                  </a:lnTo>
                  <a:lnTo>
                    <a:pt x="57881" y="27188"/>
                  </a:lnTo>
                  <a:lnTo>
                    <a:pt x="97373" y="7132"/>
                  </a:lnTo>
                  <a:lnTo>
                    <a:pt x="143510" y="0"/>
                  </a:lnTo>
                  <a:close/>
                </a:path>
                <a:path w="288289" h="288289">
                  <a:moveTo>
                    <a:pt x="0" y="0"/>
                  </a:moveTo>
                  <a:lnTo>
                    <a:pt x="0" y="0"/>
                  </a:lnTo>
                </a:path>
                <a:path w="288289" h="288289">
                  <a:moveTo>
                    <a:pt x="288289" y="288289"/>
                  </a:moveTo>
                  <a:lnTo>
                    <a:pt x="288289" y="288289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83430" y="23945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10"/>
                  </a:lnTo>
                  <a:lnTo>
                    <a:pt x="7122" y="190266"/>
                  </a:lnTo>
                  <a:lnTo>
                    <a:pt x="27106" y="230134"/>
                  </a:lnTo>
                  <a:lnTo>
                    <a:pt x="57881" y="261101"/>
                  </a:lnTo>
                  <a:lnTo>
                    <a:pt x="97373" y="281157"/>
                  </a:lnTo>
                  <a:lnTo>
                    <a:pt x="143510" y="288289"/>
                  </a:lnTo>
                  <a:lnTo>
                    <a:pt x="190266" y="281157"/>
                  </a:lnTo>
                  <a:lnTo>
                    <a:pt x="230134" y="261101"/>
                  </a:lnTo>
                  <a:lnTo>
                    <a:pt x="261101" y="230134"/>
                  </a:lnTo>
                  <a:lnTo>
                    <a:pt x="281157" y="190266"/>
                  </a:lnTo>
                  <a:lnTo>
                    <a:pt x="288290" y="143510"/>
                  </a:lnTo>
                  <a:lnTo>
                    <a:pt x="281157" y="97373"/>
                  </a:lnTo>
                  <a:lnTo>
                    <a:pt x="261101" y="57881"/>
                  </a:lnTo>
                  <a:lnTo>
                    <a:pt x="230134" y="27106"/>
                  </a:lnTo>
                  <a:lnTo>
                    <a:pt x="19026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3430" y="23945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22"/>
                  </a:lnTo>
                  <a:lnTo>
                    <a:pt x="230134" y="27106"/>
                  </a:lnTo>
                  <a:lnTo>
                    <a:pt x="261101" y="57881"/>
                  </a:lnTo>
                  <a:lnTo>
                    <a:pt x="281157" y="97373"/>
                  </a:lnTo>
                  <a:lnTo>
                    <a:pt x="288290" y="143510"/>
                  </a:lnTo>
                  <a:lnTo>
                    <a:pt x="281157" y="190266"/>
                  </a:lnTo>
                  <a:lnTo>
                    <a:pt x="261101" y="230134"/>
                  </a:lnTo>
                  <a:lnTo>
                    <a:pt x="230134" y="261101"/>
                  </a:lnTo>
                  <a:lnTo>
                    <a:pt x="190266" y="281157"/>
                  </a:lnTo>
                  <a:lnTo>
                    <a:pt x="143510" y="288289"/>
                  </a:lnTo>
                  <a:lnTo>
                    <a:pt x="97373" y="281157"/>
                  </a:lnTo>
                  <a:lnTo>
                    <a:pt x="57881" y="261101"/>
                  </a:lnTo>
                  <a:lnTo>
                    <a:pt x="27106" y="230134"/>
                  </a:lnTo>
                  <a:lnTo>
                    <a:pt x="7122" y="190266"/>
                  </a:lnTo>
                  <a:lnTo>
                    <a:pt x="0" y="143510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  <a:path w="288289" h="288289">
                  <a:moveTo>
                    <a:pt x="0" y="0"/>
                  </a:moveTo>
                  <a:lnTo>
                    <a:pt x="0" y="0"/>
                  </a:lnTo>
                </a:path>
                <a:path w="288289" h="288289">
                  <a:moveTo>
                    <a:pt x="288290" y="288289"/>
                  </a:moveTo>
                  <a:lnTo>
                    <a:pt x="288290" y="288289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35880" y="2394550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10"/>
                  </a:lnTo>
                  <a:lnTo>
                    <a:pt x="7122" y="189778"/>
                  </a:lnTo>
                  <a:lnTo>
                    <a:pt x="27106" y="229585"/>
                  </a:lnTo>
                  <a:lnTo>
                    <a:pt x="57881" y="260736"/>
                  </a:lnTo>
                  <a:lnTo>
                    <a:pt x="97373" y="281035"/>
                  </a:lnTo>
                  <a:lnTo>
                    <a:pt x="143510" y="288289"/>
                  </a:lnTo>
                  <a:lnTo>
                    <a:pt x="189646" y="281035"/>
                  </a:lnTo>
                  <a:lnTo>
                    <a:pt x="229138" y="260736"/>
                  </a:lnTo>
                  <a:lnTo>
                    <a:pt x="259913" y="229585"/>
                  </a:lnTo>
                  <a:lnTo>
                    <a:pt x="279897" y="189778"/>
                  </a:lnTo>
                  <a:lnTo>
                    <a:pt x="287020" y="143510"/>
                  </a:lnTo>
                  <a:lnTo>
                    <a:pt x="279897" y="97373"/>
                  </a:lnTo>
                  <a:lnTo>
                    <a:pt x="259913" y="57881"/>
                  </a:lnTo>
                  <a:lnTo>
                    <a:pt x="229138" y="27106"/>
                  </a:lnTo>
                  <a:lnTo>
                    <a:pt x="18964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35880" y="23945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89646" y="7122"/>
                  </a:lnTo>
                  <a:lnTo>
                    <a:pt x="229138" y="27106"/>
                  </a:lnTo>
                  <a:lnTo>
                    <a:pt x="259913" y="57881"/>
                  </a:lnTo>
                  <a:lnTo>
                    <a:pt x="279897" y="97373"/>
                  </a:lnTo>
                  <a:lnTo>
                    <a:pt x="287020" y="143510"/>
                  </a:lnTo>
                  <a:lnTo>
                    <a:pt x="279897" y="189778"/>
                  </a:lnTo>
                  <a:lnTo>
                    <a:pt x="259913" y="229585"/>
                  </a:lnTo>
                  <a:lnTo>
                    <a:pt x="229138" y="260736"/>
                  </a:lnTo>
                  <a:lnTo>
                    <a:pt x="189646" y="281035"/>
                  </a:lnTo>
                  <a:lnTo>
                    <a:pt x="143510" y="288289"/>
                  </a:lnTo>
                  <a:lnTo>
                    <a:pt x="97373" y="281035"/>
                  </a:lnTo>
                  <a:lnTo>
                    <a:pt x="57881" y="260736"/>
                  </a:lnTo>
                  <a:lnTo>
                    <a:pt x="27106" y="229585"/>
                  </a:lnTo>
                  <a:lnTo>
                    <a:pt x="7122" y="189778"/>
                  </a:lnTo>
                  <a:lnTo>
                    <a:pt x="0" y="143510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  <a:path w="288289" h="288289">
                  <a:moveTo>
                    <a:pt x="0" y="0"/>
                  </a:moveTo>
                  <a:lnTo>
                    <a:pt x="0" y="0"/>
                  </a:lnTo>
                </a:path>
                <a:path w="288289" h="288289">
                  <a:moveTo>
                    <a:pt x="288290" y="288289"/>
                  </a:moveTo>
                  <a:lnTo>
                    <a:pt x="288290" y="288289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87060" y="23932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254"/>
                  </a:lnTo>
                  <a:lnTo>
                    <a:pt x="57881" y="27553"/>
                  </a:lnTo>
                  <a:lnTo>
                    <a:pt x="27106" y="58704"/>
                  </a:lnTo>
                  <a:lnTo>
                    <a:pt x="7122" y="98511"/>
                  </a:lnTo>
                  <a:lnTo>
                    <a:pt x="0" y="144780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90266" y="281167"/>
                  </a:lnTo>
                  <a:lnTo>
                    <a:pt x="230134" y="261183"/>
                  </a:lnTo>
                  <a:lnTo>
                    <a:pt x="261101" y="230408"/>
                  </a:lnTo>
                  <a:lnTo>
                    <a:pt x="281157" y="190916"/>
                  </a:lnTo>
                  <a:lnTo>
                    <a:pt x="288289" y="144780"/>
                  </a:lnTo>
                  <a:lnTo>
                    <a:pt x="281157" y="98511"/>
                  </a:lnTo>
                  <a:lnTo>
                    <a:pt x="261101" y="58704"/>
                  </a:lnTo>
                  <a:lnTo>
                    <a:pt x="230134" y="27553"/>
                  </a:lnTo>
                  <a:lnTo>
                    <a:pt x="190266" y="7254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7060" y="2393280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143510" y="0"/>
                  </a:moveTo>
                  <a:lnTo>
                    <a:pt x="190266" y="7254"/>
                  </a:lnTo>
                  <a:lnTo>
                    <a:pt x="230134" y="27553"/>
                  </a:lnTo>
                  <a:lnTo>
                    <a:pt x="261101" y="58704"/>
                  </a:lnTo>
                  <a:lnTo>
                    <a:pt x="281157" y="98511"/>
                  </a:lnTo>
                  <a:lnTo>
                    <a:pt x="288289" y="144780"/>
                  </a:lnTo>
                  <a:lnTo>
                    <a:pt x="281157" y="190916"/>
                  </a:lnTo>
                  <a:lnTo>
                    <a:pt x="261101" y="230408"/>
                  </a:lnTo>
                  <a:lnTo>
                    <a:pt x="230134" y="261183"/>
                  </a:lnTo>
                  <a:lnTo>
                    <a:pt x="19026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80"/>
                  </a:lnTo>
                  <a:lnTo>
                    <a:pt x="7122" y="98511"/>
                  </a:lnTo>
                  <a:lnTo>
                    <a:pt x="27106" y="58704"/>
                  </a:lnTo>
                  <a:lnTo>
                    <a:pt x="57881" y="27553"/>
                  </a:lnTo>
                  <a:lnTo>
                    <a:pt x="97373" y="7254"/>
                  </a:lnTo>
                  <a:lnTo>
                    <a:pt x="143510" y="0"/>
                  </a:lnTo>
                  <a:close/>
                </a:path>
                <a:path w="288289" h="289560">
                  <a:moveTo>
                    <a:pt x="0" y="0"/>
                  </a:moveTo>
                  <a:lnTo>
                    <a:pt x="0" y="0"/>
                  </a:lnTo>
                </a:path>
                <a:path w="288289" h="289560">
                  <a:moveTo>
                    <a:pt x="288289" y="289560"/>
                  </a:moveTo>
                  <a:lnTo>
                    <a:pt x="288289" y="289560"/>
                  </a:lnTo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80509" y="2376770"/>
            <a:ext cx="182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34745" algn="l"/>
                <a:tab pos="168592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800" dirty="0">
                <a:latin typeface="Arial"/>
                <a:cs typeface="Arial"/>
              </a:rPr>
              <a:t>1	2	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64069" y="2239610"/>
            <a:ext cx="2806700" cy="3186430"/>
            <a:chOff x="7164069" y="2239610"/>
            <a:chExt cx="2806700" cy="3186430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4069" y="2239610"/>
              <a:ext cx="2362200" cy="287274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269" y="2449160"/>
              <a:ext cx="1079500" cy="29768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4479" y="4375750"/>
              <a:ext cx="581659" cy="665480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323850" y="5904830"/>
            <a:ext cx="2016760" cy="935990"/>
          </a:xfrm>
          <a:custGeom>
            <a:avLst/>
            <a:gdLst/>
            <a:ahLst/>
            <a:cxnLst/>
            <a:rect l="l" t="t" r="r" b="b"/>
            <a:pathLst>
              <a:path w="2016760" h="935990">
                <a:moveTo>
                  <a:pt x="2016760" y="0"/>
                </a:moveTo>
                <a:lnTo>
                  <a:pt x="0" y="0"/>
                </a:lnTo>
                <a:lnTo>
                  <a:pt x="0" y="935990"/>
                </a:lnTo>
                <a:lnTo>
                  <a:pt x="1008380" y="935990"/>
                </a:lnTo>
                <a:lnTo>
                  <a:pt x="2016760" y="935990"/>
                </a:lnTo>
                <a:lnTo>
                  <a:pt x="201676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735579" y="1412840"/>
            <a:ext cx="4249420" cy="5930900"/>
            <a:chOff x="2735579" y="1412840"/>
            <a:chExt cx="4249420" cy="593090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2009" y="2844130"/>
              <a:ext cx="2332990" cy="31394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5579" y="1412840"/>
              <a:ext cx="2362199" cy="287274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831839" y="4752940"/>
              <a:ext cx="360680" cy="288290"/>
            </a:xfrm>
            <a:custGeom>
              <a:avLst/>
              <a:gdLst/>
              <a:ahLst/>
              <a:cxnLst/>
              <a:rect l="l" t="t" r="r" b="b"/>
              <a:pathLst>
                <a:path w="360679" h="288289">
                  <a:moveTo>
                    <a:pt x="360680" y="0"/>
                  </a:moveTo>
                  <a:lnTo>
                    <a:pt x="0" y="288289"/>
                  </a:lnTo>
                </a:path>
                <a:path w="360679" h="288289">
                  <a:moveTo>
                    <a:pt x="0" y="0"/>
                  </a:moveTo>
                  <a:lnTo>
                    <a:pt x="360680" y="288289"/>
                  </a:lnTo>
                </a:path>
              </a:pathLst>
            </a:custGeom>
            <a:ln w="1797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8059" y="5903560"/>
              <a:ext cx="3312160" cy="1440180"/>
            </a:xfrm>
            <a:custGeom>
              <a:avLst/>
              <a:gdLst/>
              <a:ahLst/>
              <a:cxnLst/>
              <a:rect l="l" t="t" r="r" b="b"/>
              <a:pathLst>
                <a:path w="3312159" h="1440179">
                  <a:moveTo>
                    <a:pt x="3312160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1656079" y="1440179"/>
                  </a:lnTo>
                  <a:lnTo>
                    <a:pt x="3312160" y="1440179"/>
                  </a:lnTo>
                  <a:lnTo>
                    <a:pt x="331216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23850" y="5904830"/>
            <a:ext cx="2016760" cy="935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AUTO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03819" y="5904830"/>
            <a:ext cx="2015489" cy="935990"/>
          </a:xfrm>
          <a:custGeom>
            <a:avLst/>
            <a:gdLst/>
            <a:ahLst/>
            <a:cxnLst/>
            <a:rect l="l" t="t" r="r" b="b"/>
            <a:pathLst>
              <a:path w="2015490" h="935990">
                <a:moveTo>
                  <a:pt x="2015489" y="0"/>
                </a:moveTo>
                <a:lnTo>
                  <a:pt x="0" y="0"/>
                </a:lnTo>
                <a:lnTo>
                  <a:pt x="0" y="935990"/>
                </a:lnTo>
                <a:lnTo>
                  <a:pt x="1008379" y="935990"/>
                </a:lnTo>
                <a:lnTo>
                  <a:pt x="2015489" y="935990"/>
                </a:lnTo>
                <a:lnTo>
                  <a:pt x="2015489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703819" y="5904830"/>
            <a:ext cx="2015489" cy="9359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AUTO </a:t>
            </a:r>
            <a:r>
              <a:rPr sz="1800" b="1" spc="-5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43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3528059" y="5903560"/>
            <a:ext cx="3312160" cy="1440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857250">
              <a:lnSpc>
                <a:spcPts val="2090"/>
              </a:lnSpc>
            </a:pPr>
            <a:r>
              <a:rPr sz="1800" b="1" spc="-15" dirty="0">
                <a:latin typeface="Arial"/>
                <a:cs typeface="Arial"/>
              </a:rPr>
              <a:t>VÉRIFICATION</a:t>
            </a:r>
            <a:endParaRPr sz="1800">
              <a:latin typeface="Arial"/>
              <a:cs typeface="Arial"/>
            </a:endParaRPr>
          </a:p>
          <a:p>
            <a:pPr marL="229235" indent="-140335">
              <a:lnSpc>
                <a:spcPts val="2014"/>
              </a:lnSpc>
              <a:buChar char="-"/>
              <a:tabLst>
                <a:tab pos="229870" algn="l"/>
              </a:tabLst>
            </a:pPr>
            <a:r>
              <a:rPr sz="1800" b="1" spc="-5" dirty="0">
                <a:latin typeface="Arial"/>
                <a:cs typeface="Arial"/>
              </a:rPr>
              <a:t>par rapport </a:t>
            </a:r>
            <a:r>
              <a:rPr sz="1800" b="1" dirty="0">
                <a:latin typeface="Arial"/>
                <a:cs typeface="Arial"/>
              </a:rPr>
              <a:t>à </a:t>
            </a:r>
            <a:r>
              <a:rPr sz="1800" b="1" spc="-5" dirty="0">
                <a:latin typeface="Arial"/>
                <a:cs typeface="Arial"/>
              </a:rPr>
              <a:t>la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terre</a:t>
            </a:r>
            <a:endParaRPr sz="1800">
              <a:latin typeface="Arial"/>
              <a:cs typeface="Arial"/>
            </a:endParaRPr>
          </a:p>
          <a:p>
            <a:pPr marL="229235" indent="-140335">
              <a:lnSpc>
                <a:spcPts val="2085"/>
              </a:lnSpc>
              <a:buChar char="-"/>
              <a:tabLst>
                <a:tab pos="229870" algn="l"/>
              </a:tabLst>
            </a:pPr>
            <a:r>
              <a:rPr sz="1800" b="1" spc="-5" dirty="0">
                <a:latin typeface="Arial"/>
                <a:cs typeface="Arial"/>
              </a:rPr>
              <a:t>sur </a:t>
            </a:r>
            <a:r>
              <a:rPr sz="1800" b="1" dirty="0">
                <a:latin typeface="Arial"/>
                <a:cs typeface="Arial"/>
              </a:rPr>
              <a:t>tous </a:t>
            </a:r>
            <a:r>
              <a:rPr sz="1800" b="1" spc="-5" dirty="0">
                <a:latin typeface="Arial"/>
                <a:cs typeface="Arial"/>
              </a:rPr>
              <a:t>les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conducteurs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01409" y="1887820"/>
            <a:ext cx="558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879" y="229199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Qui </a:t>
            </a:r>
            <a:r>
              <a:rPr sz="3600" spc="-5" dirty="0"/>
              <a:t>consigne</a:t>
            </a:r>
            <a:r>
              <a:rPr sz="3600" spc="-65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66820" y="2088480"/>
            <a:ext cx="2195830" cy="36576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370"/>
              </a:spcBef>
            </a:pPr>
            <a:r>
              <a:rPr sz="1600" b="1" spc="-5" dirty="0">
                <a:solidFill>
                  <a:srgbClr val="FF99CC"/>
                </a:solidFill>
                <a:latin typeface="Arial"/>
                <a:cs typeface="Arial"/>
              </a:rPr>
              <a:t>1.</a:t>
            </a:r>
            <a:r>
              <a:rPr sz="1600" b="1" spc="-20" dirty="0">
                <a:solidFill>
                  <a:srgbClr val="FF99CC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99CC"/>
                </a:solidFill>
                <a:latin typeface="Arial"/>
                <a:cs typeface="Arial"/>
              </a:rPr>
              <a:t>SEPARATION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820" y="3079080"/>
            <a:ext cx="2195830" cy="36703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59"/>
              </a:spcBef>
            </a:pPr>
            <a:r>
              <a:rPr sz="1600" b="1" spc="-5" dirty="0">
                <a:solidFill>
                  <a:srgbClr val="FF99CC"/>
                </a:solidFill>
                <a:latin typeface="Arial"/>
                <a:cs typeface="Arial"/>
              </a:rPr>
              <a:t>2.</a:t>
            </a:r>
            <a:r>
              <a:rPr sz="1600" b="1" spc="-20" dirty="0">
                <a:solidFill>
                  <a:srgbClr val="FF99CC"/>
                </a:solidFill>
                <a:latin typeface="Arial"/>
                <a:cs typeface="Arial"/>
              </a:rPr>
              <a:t> CONDAMNATION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6820" y="4190330"/>
            <a:ext cx="2195830" cy="36703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solidFill>
                  <a:srgbClr val="FF99CC"/>
                </a:solidFill>
                <a:latin typeface="Arial"/>
                <a:cs typeface="Arial"/>
              </a:rPr>
              <a:t>3.</a:t>
            </a:r>
            <a:r>
              <a:rPr sz="1600" b="1" spc="-20" dirty="0">
                <a:solidFill>
                  <a:srgbClr val="FF99CC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FF99CC"/>
                </a:solidFill>
                <a:latin typeface="Arial"/>
                <a:cs typeface="Arial"/>
              </a:rPr>
              <a:t>IDENTIFICATION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6820" y="5288880"/>
            <a:ext cx="2195830" cy="54737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771525" marR="431165" indent="-388620">
              <a:lnSpc>
                <a:spcPct val="100000"/>
              </a:lnSpc>
              <a:spcBef>
                <a:spcPts val="370"/>
              </a:spcBef>
            </a:pPr>
            <a:r>
              <a:rPr sz="1600" b="1" spc="-5" dirty="0">
                <a:solidFill>
                  <a:srgbClr val="FF99CC"/>
                </a:solidFill>
                <a:latin typeface="Arial"/>
                <a:cs typeface="Arial"/>
              </a:rPr>
              <a:t>4. </a:t>
            </a:r>
            <a:r>
              <a:rPr sz="1600" b="1" spc="-85" dirty="0">
                <a:solidFill>
                  <a:srgbClr val="FF99CC"/>
                </a:solidFill>
                <a:latin typeface="Arial"/>
                <a:cs typeface="Arial"/>
              </a:rPr>
              <a:t>VAT </a:t>
            </a:r>
            <a:r>
              <a:rPr sz="1600" b="1" dirty="0">
                <a:solidFill>
                  <a:srgbClr val="FF99CC"/>
                </a:solidFill>
                <a:latin typeface="Arial"/>
                <a:cs typeface="Arial"/>
              </a:rPr>
              <a:t>– </a:t>
            </a:r>
            <a:r>
              <a:rPr sz="1600" b="1" spc="-35" dirty="0">
                <a:solidFill>
                  <a:srgbClr val="FF99CC"/>
                </a:solidFill>
                <a:latin typeface="Arial"/>
                <a:cs typeface="Arial"/>
              </a:rPr>
              <a:t>MALT  </a:t>
            </a:r>
            <a:r>
              <a:rPr sz="1600" b="1" spc="-5" dirty="0">
                <a:solidFill>
                  <a:srgbClr val="FF99CC"/>
                </a:solidFill>
                <a:latin typeface="Arial"/>
                <a:cs typeface="Arial"/>
              </a:rPr>
              <a:t>et</a:t>
            </a:r>
            <a:r>
              <a:rPr sz="1600" b="1" spc="-25" dirty="0">
                <a:solidFill>
                  <a:srgbClr val="FF99C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99CC"/>
                </a:solidFill>
                <a:latin typeface="Arial"/>
                <a:cs typeface="Arial"/>
              </a:rPr>
              <a:t>CCT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9800" y="2454240"/>
            <a:ext cx="229870" cy="638810"/>
            <a:chOff x="4749800" y="2454240"/>
            <a:chExt cx="229870" cy="638810"/>
          </a:xfrm>
        </p:grpSpPr>
        <p:sp>
          <p:nvSpPr>
            <p:cNvPr id="8" name="object 8"/>
            <p:cNvSpPr/>
            <p:nvPr/>
          </p:nvSpPr>
          <p:spPr>
            <a:xfrm>
              <a:off x="4864100" y="2454240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545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9800" y="2864450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22987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749800" y="3460080"/>
            <a:ext cx="229870" cy="730250"/>
            <a:chOff x="4749800" y="3460080"/>
            <a:chExt cx="229870" cy="730250"/>
          </a:xfrm>
        </p:grpSpPr>
        <p:sp>
          <p:nvSpPr>
            <p:cNvPr id="11" name="object 11"/>
            <p:cNvSpPr/>
            <p:nvPr/>
          </p:nvSpPr>
          <p:spPr>
            <a:xfrm>
              <a:off x="4864100" y="3460080"/>
              <a:ext cx="0" cy="516890"/>
            </a:xfrm>
            <a:custGeom>
              <a:avLst/>
              <a:gdLst/>
              <a:ahLst/>
              <a:cxnLst/>
              <a:rect l="l" t="t" r="r" b="b"/>
              <a:pathLst>
                <a:path h="516889">
                  <a:moveTo>
                    <a:pt x="0" y="0"/>
                  </a:moveTo>
                  <a:lnTo>
                    <a:pt x="0" y="516889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9800" y="3961730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22987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49800" y="4557360"/>
            <a:ext cx="229870" cy="731520"/>
            <a:chOff x="4749800" y="4557360"/>
            <a:chExt cx="229870" cy="731520"/>
          </a:xfrm>
        </p:grpSpPr>
        <p:sp>
          <p:nvSpPr>
            <p:cNvPr id="14" name="object 14"/>
            <p:cNvSpPr/>
            <p:nvPr/>
          </p:nvSpPr>
          <p:spPr>
            <a:xfrm>
              <a:off x="4864100" y="4557360"/>
              <a:ext cx="0" cy="518159"/>
            </a:xfrm>
            <a:custGeom>
              <a:avLst/>
              <a:gdLst/>
              <a:ahLst/>
              <a:cxnLst/>
              <a:rect l="l" t="t" r="r" b="b"/>
              <a:pathLst>
                <a:path h="518160">
                  <a:moveTo>
                    <a:pt x="0" y="0"/>
                  </a:moveTo>
                  <a:lnTo>
                    <a:pt x="0" y="518159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49800" y="5060280"/>
              <a:ext cx="229870" cy="228600"/>
            </a:xfrm>
            <a:custGeom>
              <a:avLst/>
              <a:gdLst/>
              <a:ahLst/>
              <a:cxnLst/>
              <a:rect l="l" t="t" r="r" b="b"/>
              <a:pathLst>
                <a:path w="229870" h="228600">
                  <a:moveTo>
                    <a:pt x="22987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79540" y="1800190"/>
            <a:ext cx="2809240" cy="1270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30200" marR="106680" indent="-1270" algn="ctr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Le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chargé de  consignation (BC)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est  responsable des  opérations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 à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0019" y="3451190"/>
            <a:ext cx="2561590" cy="6400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68325" marR="499109" indent="-63500">
              <a:lnSpc>
                <a:spcPct val="100000"/>
              </a:lnSpc>
              <a:spcBef>
                <a:spcPts val="370"/>
              </a:spcBef>
            </a:pPr>
            <a:r>
              <a:rPr sz="1800" b="1" spc="-13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spc="-145" dirty="0">
                <a:latin typeface="Arial"/>
                <a:cs typeface="Arial"/>
              </a:rPr>
              <a:t>TA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ON  PROVISOIRE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49540" y="3070190"/>
            <a:ext cx="114300" cy="394970"/>
            <a:chOff x="7749540" y="3070190"/>
            <a:chExt cx="114300" cy="394970"/>
          </a:xfrm>
        </p:grpSpPr>
        <p:sp>
          <p:nvSpPr>
            <p:cNvPr id="19" name="object 19"/>
            <p:cNvSpPr/>
            <p:nvPr/>
          </p:nvSpPr>
          <p:spPr>
            <a:xfrm>
              <a:off x="7806690" y="3070190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28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49540" y="335086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87490" y="4737699"/>
            <a:ext cx="2468880" cy="116713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01320" marR="180340" indent="1270" algn="ctr">
              <a:lnSpc>
                <a:spcPct val="100000"/>
              </a:lnSpc>
              <a:spcBef>
                <a:spcPts val="37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Le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chargé de  travaux (B2)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est  responsable des  opérations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3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r>
              <a:rPr sz="18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25740" y="4091270"/>
            <a:ext cx="114300" cy="646430"/>
            <a:chOff x="7825740" y="4091270"/>
            <a:chExt cx="114300" cy="646430"/>
          </a:xfrm>
        </p:grpSpPr>
        <p:sp>
          <p:nvSpPr>
            <p:cNvPr id="23" name="object 23"/>
            <p:cNvSpPr/>
            <p:nvPr/>
          </p:nvSpPr>
          <p:spPr>
            <a:xfrm>
              <a:off x="7882890" y="409127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25740" y="46234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20090" y="2520280"/>
            <a:ext cx="2592070" cy="11887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05435" marR="81915" indent="-1270" algn="ctr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chargé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consignation (BC) 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est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responsable des  opérations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1 à</a:t>
            </a:r>
            <a:r>
              <a:rPr sz="1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7700" y="4134449"/>
            <a:ext cx="2736850" cy="906780"/>
          </a:xfrm>
          <a:custGeom>
            <a:avLst/>
            <a:gdLst/>
            <a:ahLst/>
            <a:cxnLst/>
            <a:rect l="l" t="t" r="r" b="b"/>
            <a:pathLst>
              <a:path w="2736850" h="906779">
                <a:moveTo>
                  <a:pt x="0" y="0"/>
                </a:moveTo>
                <a:lnTo>
                  <a:pt x="2736850" y="0"/>
                </a:lnTo>
                <a:lnTo>
                  <a:pt x="2736850" y="906779"/>
                </a:lnTo>
                <a:lnTo>
                  <a:pt x="0" y="906779"/>
                </a:lnTo>
                <a:lnTo>
                  <a:pt x="0" y="0"/>
                </a:lnTo>
                <a:close/>
              </a:path>
              <a:path w="2736850" h="906779">
                <a:moveTo>
                  <a:pt x="0" y="0"/>
                </a:moveTo>
                <a:lnTo>
                  <a:pt x="0" y="0"/>
                </a:lnTo>
              </a:path>
              <a:path w="2736850" h="906779">
                <a:moveTo>
                  <a:pt x="2736850" y="906779"/>
                </a:moveTo>
                <a:lnTo>
                  <a:pt x="2736850" y="9067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40130" y="4168740"/>
            <a:ext cx="2165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91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ATTESTATION 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CONSIGNATION</a:t>
            </a:r>
            <a:endParaRPr sz="1800">
              <a:latin typeface="Arial"/>
              <a:cs typeface="Arial"/>
            </a:endParaRPr>
          </a:p>
          <a:p>
            <a:pPr marL="44894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GENERALE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58339" y="3708999"/>
            <a:ext cx="114300" cy="457200"/>
            <a:chOff x="1958339" y="3708999"/>
            <a:chExt cx="114300" cy="457200"/>
          </a:xfrm>
        </p:grpSpPr>
        <p:sp>
          <p:nvSpPr>
            <p:cNvPr id="29" name="object 29"/>
            <p:cNvSpPr/>
            <p:nvPr/>
          </p:nvSpPr>
          <p:spPr>
            <a:xfrm>
              <a:off x="2015489" y="3708999"/>
              <a:ext cx="0" cy="350520"/>
            </a:xfrm>
            <a:custGeom>
              <a:avLst/>
              <a:gdLst/>
              <a:ahLst/>
              <a:cxnLst/>
              <a:rect l="l" t="t" r="r" b="b"/>
              <a:pathLst>
                <a:path h="350520">
                  <a:moveTo>
                    <a:pt x="0" y="0"/>
                  </a:moveTo>
                  <a:lnTo>
                    <a:pt x="0" y="350519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8339" y="405189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810" y="229199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Équipements </a:t>
            </a:r>
            <a:r>
              <a:rPr sz="3600" dirty="0"/>
              <a:t>de</a:t>
            </a:r>
            <a:r>
              <a:rPr sz="3600" spc="-85" dirty="0"/>
              <a:t> </a:t>
            </a:r>
            <a:r>
              <a:rPr sz="3600" spc="-5" dirty="0"/>
              <a:t>protection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09" y="1729070"/>
            <a:ext cx="3600450" cy="47967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4390" y="1726530"/>
            <a:ext cx="3949700" cy="49695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624695" y="7367191"/>
            <a:ext cx="47879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810" y="229199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Équipements </a:t>
            </a:r>
            <a:r>
              <a:rPr sz="3600" dirty="0"/>
              <a:t>de</a:t>
            </a:r>
            <a:r>
              <a:rPr sz="3600" spc="-85" dirty="0"/>
              <a:t> </a:t>
            </a:r>
            <a:r>
              <a:rPr sz="3600" spc="-5" dirty="0"/>
              <a:t>protection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40" y="1367120"/>
            <a:ext cx="1212850" cy="1512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1389" y="1368390"/>
            <a:ext cx="1151889" cy="15836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379" y="4896449"/>
            <a:ext cx="1656080" cy="1079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190" y="4896449"/>
            <a:ext cx="1541780" cy="1079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20050" y="4032849"/>
            <a:ext cx="1771650" cy="10363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12179" y="3815680"/>
            <a:ext cx="1440179" cy="15125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03819" y="1584290"/>
            <a:ext cx="1799589" cy="1504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71570" y="1368390"/>
            <a:ext cx="1328420" cy="10477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0500" y="2963510"/>
            <a:ext cx="164338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56260" marR="5080" indent="-543560">
              <a:lnSpc>
                <a:spcPts val="2020"/>
              </a:lnSpc>
              <a:spcBef>
                <a:spcPts val="280"/>
              </a:spcBef>
            </a:pPr>
            <a:r>
              <a:rPr sz="1800" spc="-10" dirty="0">
                <a:latin typeface="Arial"/>
                <a:cs typeface="Arial"/>
              </a:rPr>
              <a:t>Casque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écran  </a:t>
            </a:r>
            <a:r>
              <a:rPr sz="1800" spc="-10" dirty="0">
                <a:latin typeface="Arial"/>
                <a:cs typeface="Arial"/>
              </a:rPr>
              <a:t>facial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7300" y="2977480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0790" y="2505040"/>
            <a:ext cx="124269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1450" marR="5080" indent="-15875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Ch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ussu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es  </a:t>
            </a:r>
            <a:r>
              <a:rPr sz="1800" spc="-10" dirty="0">
                <a:latin typeface="Arial"/>
                <a:cs typeface="Arial"/>
              </a:rPr>
              <a:t>isolantes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00470" y="1223610"/>
            <a:ext cx="720090" cy="18821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306820" y="3251799"/>
            <a:ext cx="435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"/>
                <a:cs typeface="Arial"/>
              </a:rPr>
              <a:t>V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46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7603490" y="3251799"/>
            <a:ext cx="224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Dispositif </a:t>
            </a:r>
            <a:r>
              <a:rPr sz="1800" spc="-40" dirty="0">
                <a:latin typeface="Arial"/>
                <a:cs typeface="Arial"/>
              </a:rPr>
              <a:t>MALT 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3159" y="5196170"/>
            <a:ext cx="336677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0580">
              <a:lnSpc>
                <a:spcPts val="193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Tapis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isolant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0"/>
              </a:lnSpc>
            </a:pPr>
            <a:r>
              <a:rPr sz="1800" spc="-5" dirty="0">
                <a:latin typeface="Arial"/>
                <a:cs typeface="Arial"/>
              </a:rPr>
              <a:t>Outil</a:t>
            </a:r>
            <a:r>
              <a:rPr sz="1800" spc="-10" dirty="0">
                <a:latin typeface="Arial"/>
                <a:cs typeface="Arial"/>
              </a:rPr>
              <a:t> isolés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780" y="6001349"/>
            <a:ext cx="1053465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4"/>
              </a:spcBef>
            </a:pPr>
            <a:r>
              <a:rPr sz="1800" spc="-5" dirty="0">
                <a:latin typeface="Arial"/>
                <a:cs typeface="Arial"/>
              </a:rPr>
              <a:t>Écrans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  </a:t>
            </a:r>
            <a:r>
              <a:rPr sz="1800" spc="-10" dirty="0">
                <a:latin typeface="Arial"/>
                <a:cs typeface="Arial"/>
              </a:rPr>
              <a:t>protection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18559" y="6073740"/>
            <a:ext cx="89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Balisage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9070" y="3495640"/>
            <a:ext cx="514921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28850" marR="5080" indent="-2216150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Équipements de protection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individuels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(EPI)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370" y="6627459"/>
            <a:ext cx="462851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01189" marR="5080" indent="-1888489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Équipements collectifs de sécurité  (ECS)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3159" y="5763860"/>
            <a:ext cx="3304540" cy="1070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 marR="5080" algn="ctr">
              <a:lnSpc>
                <a:spcPts val="2680"/>
              </a:lnSpc>
              <a:spcBef>
                <a:spcPts val="355"/>
              </a:spcBef>
            </a:pP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Équipements individuels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 sécurité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615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(EIS)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129" y="229199"/>
            <a:ext cx="465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Conditions</a:t>
            </a:r>
            <a:r>
              <a:rPr sz="3600" spc="-80" dirty="0"/>
              <a:t> </a:t>
            </a:r>
            <a:r>
              <a:rPr sz="3600" spc="-5" dirty="0"/>
              <a:t>d'attribution</a:t>
            </a:r>
            <a:endParaRPr sz="36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mtClean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090" y="129600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Arial"/>
                <a:cs typeface="Arial"/>
              </a:rPr>
              <a:t>●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090" y="189163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Arial"/>
                <a:cs typeface="Arial"/>
              </a:rPr>
              <a:t>●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90" y="248726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Arial"/>
                <a:cs typeface="Arial"/>
              </a:rPr>
              <a:t>●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489" y="1038444"/>
            <a:ext cx="5798185" cy="2355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0300"/>
              </a:lnSpc>
              <a:spcBef>
                <a:spcPts val="95"/>
              </a:spcBef>
            </a:pPr>
            <a:r>
              <a:rPr sz="3000" spc="-40" dirty="0">
                <a:latin typeface="Arial"/>
                <a:cs typeface="Arial"/>
              </a:rPr>
              <a:t>Type </a:t>
            </a:r>
            <a:r>
              <a:rPr sz="3000" dirty="0">
                <a:latin typeface="Arial"/>
                <a:cs typeface="Arial"/>
              </a:rPr>
              <a:t>d'ouvrages </a:t>
            </a:r>
            <a:r>
              <a:rPr sz="3000" spc="5" dirty="0">
                <a:latin typeface="Arial"/>
                <a:cs typeface="Arial"/>
              </a:rPr>
              <a:t>ou </a:t>
            </a:r>
            <a:r>
              <a:rPr sz="3000" dirty="0">
                <a:latin typeface="Arial"/>
                <a:cs typeface="Arial"/>
              </a:rPr>
              <a:t>d'installations 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Niveaux </a:t>
            </a:r>
            <a:r>
              <a:rPr sz="3000" spc="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0000"/>
                </a:solidFill>
                <a:latin typeface="Arial"/>
                <a:cs typeface="Arial"/>
              </a:rPr>
              <a:t>tension</a:t>
            </a:r>
            <a:endParaRPr sz="3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sz="3000" spc="-30" dirty="0">
                <a:solidFill>
                  <a:srgbClr val="FF0000"/>
                </a:solidFill>
                <a:latin typeface="Arial"/>
                <a:cs typeface="Arial"/>
              </a:rPr>
              <a:t>Types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 d'opération</a:t>
            </a:r>
            <a:endParaRPr sz="3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1150"/>
              </a:spcBef>
            </a:pPr>
            <a:r>
              <a:rPr sz="2925" baseline="12820" dirty="0">
                <a:latin typeface="Arial"/>
                <a:cs typeface="Arial"/>
              </a:rPr>
              <a:t>–</a:t>
            </a:r>
            <a:r>
              <a:rPr sz="2925" spc="315" baseline="128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Travaux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8910" y="3568029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95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910" y="3989670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95" dirty="0">
                <a:latin typeface="Arial"/>
                <a:cs typeface="Arial"/>
              </a:rPr>
              <a:t>●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9420" y="3401913"/>
            <a:ext cx="2020570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95"/>
              </a:spcBef>
            </a:pPr>
            <a:r>
              <a:rPr sz="2250" dirty="0">
                <a:latin typeface="Arial"/>
                <a:cs typeface="Arial"/>
              </a:rPr>
              <a:t>Électriques  Non</a:t>
            </a:r>
            <a:r>
              <a:rPr sz="2250" spc="-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électriques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9489" y="4345270"/>
            <a:ext cx="1638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9489" y="4853270"/>
            <a:ext cx="1638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latin typeface="Arial"/>
                <a:cs typeface="Arial"/>
              </a:rPr>
              <a:t>–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019" y="4211412"/>
            <a:ext cx="8455660" cy="141097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600" spc="10" dirty="0">
                <a:latin typeface="Arial"/>
                <a:cs typeface="Arial"/>
              </a:rPr>
              <a:t>Interventions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930"/>
              </a:lnSpc>
              <a:spcBef>
                <a:spcPts val="1130"/>
              </a:spcBef>
            </a:pPr>
            <a:r>
              <a:rPr sz="2600" spc="10" dirty="0">
                <a:latin typeface="Arial"/>
                <a:cs typeface="Arial"/>
              </a:rPr>
              <a:t>Opérations spécifiques (essais, mesurages, </a:t>
            </a:r>
            <a:r>
              <a:rPr sz="2600" spc="5" dirty="0">
                <a:latin typeface="Arial"/>
                <a:cs typeface="Arial"/>
              </a:rPr>
              <a:t>vérifications,  </a:t>
            </a:r>
            <a:r>
              <a:rPr sz="2600" spc="15" dirty="0">
                <a:latin typeface="Arial"/>
                <a:cs typeface="Arial"/>
              </a:rPr>
              <a:t>manœuvres)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090" y="5819740"/>
            <a:ext cx="16129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245" dirty="0">
                <a:latin typeface="Arial"/>
                <a:cs typeface="Arial"/>
              </a:rPr>
              <a:t>●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889" y="5699090"/>
            <a:ext cx="679323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5" dirty="0">
                <a:latin typeface="Arial"/>
                <a:cs typeface="Arial"/>
              </a:rPr>
              <a:t>Compétences de </a:t>
            </a:r>
            <a:r>
              <a:rPr sz="3000" dirty="0">
                <a:latin typeface="Arial"/>
                <a:cs typeface="Arial"/>
              </a:rPr>
              <a:t>la </a:t>
            </a:r>
            <a:r>
              <a:rPr sz="3000" spc="5" dirty="0">
                <a:latin typeface="Arial"/>
                <a:cs typeface="Arial"/>
              </a:rPr>
              <a:t>personne à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habiliter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389" y="6193882"/>
            <a:ext cx="6892925" cy="10388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4330" indent="-303530">
              <a:lnSpc>
                <a:spcPct val="100000"/>
              </a:lnSpc>
              <a:spcBef>
                <a:spcPts val="965"/>
              </a:spcBef>
              <a:buSzPct val="75000"/>
              <a:buChar char="–"/>
              <a:tabLst>
                <a:tab pos="354330" algn="l"/>
              </a:tabLst>
            </a:pPr>
            <a:r>
              <a:rPr sz="2600" spc="10" dirty="0">
                <a:latin typeface="Arial"/>
                <a:cs typeface="Arial"/>
              </a:rPr>
              <a:t>Formation</a:t>
            </a:r>
            <a:endParaRPr sz="2600">
              <a:latin typeface="Arial"/>
              <a:cs typeface="Arial"/>
            </a:endParaRPr>
          </a:p>
          <a:p>
            <a:pPr marL="354330" indent="-303530">
              <a:lnSpc>
                <a:spcPct val="100000"/>
              </a:lnSpc>
              <a:spcBef>
                <a:spcPts val="870"/>
              </a:spcBef>
              <a:buSzPct val="75000"/>
              <a:buChar char="–"/>
              <a:tabLst>
                <a:tab pos="354330" algn="l"/>
              </a:tabLst>
            </a:pPr>
            <a:r>
              <a:rPr sz="2600" spc="10" dirty="0">
                <a:latin typeface="Arial"/>
                <a:cs typeface="Arial"/>
              </a:rPr>
              <a:t>Connaissances de l'ouvrage, du </a:t>
            </a:r>
            <a:r>
              <a:rPr sz="2600" spc="5" dirty="0">
                <a:latin typeface="Arial"/>
                <a:cs typeface="Arial"/>
              </a:rPr>
              <a:t>matériel,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079" y="229199"/>
            <a:ext cx="444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Exemples</a:t>
            </a:r>
            <a:r>
              <a:rPr sz="3600" spc="-70" dirty="0"/>
              <a:t> </a:t>
            </a:r>
            <a:r>
              <a:rPr sz="3600" spc="-5" dirty="0"/>
              <a:t>d’accidents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1680" y="7341510"/>
            <a:ext cx="4978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3269" y="1870039"/>
            <a:ext cx="7994015" cy="3980179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80"/>
              </a:spcBef>
              <a:buClr>
                <a:srgbClr val="FFFFFF"/>
              </a:buClr>
              <a:buChar char="•"/>
              <a:tabLst>
                <a:tab pos="355600" algn="l"/>
              </a:tabLst>
            </a:pPr>
            <a:r>
              <a:rPr sz="3200" spc="-5" dirty="0">
                <a:latin typeface="Arial Black"/>
                <a:cs typeface="Arial Black"/>
              </a:rPr>
              <a:t>Accident sur</a:t>
            </a:r>
            <a:r>
              <a:rPr sz="3200" spc="1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poteau</a:t>
            </a:r>
            <a:endParaRPr sz="3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FFFFFF"/>
              </a:buClr>
              <a:buChar char="•"/>
              <a:tabLst>
                <a:tab pos="355600" algn="l"/>
              </a:tabLst>
            </a:pPr>
            <a:r>
              <a:rPr sz="3200" spc="-5" dirty="0">
                <a:latin typeface="Arial Black"/>
                <a:cs typeface="Arial Black"/>
              </a:rPr>
              <a:t>Accident</a:t>
            </a:r>
            <a:r>
              <a:rPr sz="3200" dirty="0">
                <a:latin typeface="Arial Black"/>
                <a:cs typeface="Arial Black"/>
              </a:rPr>
              <a:t> </a:t>
            </a:r>
            <a:r>
              <a:rPr sz="3200" spc="-5" dirty="0">
                <a:latin typeface="Arial Black"/>
                <a:cs typeface="Arial Black"/>
              </a:rPr>
              <a:t>caténaire</a:t>
            </a:r>
            <a:endParaRPr sz="3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Clr>
                <a:srgbClr val="FFFFFF"/>
              </a:buClr>
              <a:buChar char="•"/>
              <a:tabLst>
                <a:tab pos="355600" algn="l"/>
              </a:tabLst>
            </a:pPr>
            <a:r>
              <a:rPr sz="3200" spc="-5" dirty="0">
                <a:latin typeface="Arial Black"/>
                <a:cs typeface="Arial Black"/>
              </a:rPr>
              <a:t>Accident sur </a:t>
            </a:r>
            <a:r>
              <a:rPr sz="3200" spc="10" dirty="0">
                <a:latin typeface="Arial Black"/>
                <a:cs typeface="Arial Black"/>
              </a:rPr>
              <a:t>mesure</a:t>
            </a:r>
            <a:r>
              <a:rPr sz="3200" spc="-5" dirty="0">
                <a:latin typeface="Arial Black"/>
                <a:cs typeface="Arial Black"/>
              </a:rPr>
              <a:t> BT</a:t>
            </a:r>
            <a:endParaRPr sz="3200">
              <a:latin typeface="Arial Black"/>
              <a:cs typeface="Arial Black"/>
            </a:endParaRPr>
          </a:p>
          <a:p>
            <a:pPr marL="354965" marR="5080" indent="-342900">
              <a:lnSpc>
                <a:spcPct val="117700"/>
              </a:lnSpc>
              <a:spcBef>
                <a:spcPts val="800"/>
              </a:spcBef>
              <a:buClr>
                <a:srgbClr val="FFFFFF"/>
              </a:buClr>
              <a:buChar char="•"/>
              <a:tabLst>
                <a:tab pos="355600" algn="l"/>
              </a:tabLst>
            </a:pPr>
            <a:r>
              <a:rPr sz="3200" spc="-5" dirty="0">
                <a:latin typeface="Arial Black"/>
                <a:cs typeface="Arial Black"/>
              </a:rPr>
              <a:t>Essais </a:t>
            </a:r>
            <a:r>
              <a:rPr sz="3200" dirty="0">
                <a:latin typeface="Arial Black"/>
                <a:cs typeface="Arial Black"/>
              </a:rPr>
              <a:t>de </a:t>
            </a:r>
            <a:r>
              <a:rPr sz="3200" spc="10" dirty="0">
                <a:latin typeface="Arial Black"/>
                <a:cs typeface="Arial Black"/>
              </a:rPr>
              <a:t>court-circuit </a:t>
            </a:r>
            <a:r>
              <a:rPr sz="3200" spc="-35" dirty="0">
                <a:latin typeface="Arial Black"/>
                <a:cs typeface="Arial Black"/>
              </a:rPr>
              <a:t>avec </a:t>
            </a:r>
            <a:r>
              <a:rPr sz="3200" spc="5" dirty="0">
                <a:latin typeface="Arial Black"/>
                <a:cs typeface="Arial Black"/>
              </a:rPr>
              <a:t>écran  </a:t>
            </a:r>
            <a:r>
              <a:rPr sz="3200" spc="-10" dirty="0">
                <a:latin typeface="Arial Black"/>
                <a:cs typeface="Arial Black"/>
              </a:rPr>
              <a:t>facial</a:t>
            </a:r>
            <a:endParaRPr sz="3200">
              <a:latin typeface="Arial Black"/>
              <a:cs typeface="Arial Black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Clr>
                <a:srgbClr val="FFFFFF"/>
              </a:buClr>
              <a:buChar char="•"/>
              <a:tabLst>
                <a:tab pos="355600" algn="l"/>
              </a:tabLst>
            </a:pPr>
            <a:r>
              <a:rPr sz="3200" spc="5" dirty="0">
                <a:latin typeface="Arial Black"/>
                <a:cs typeface="Arial Black"/>
              </a:rPr>
              <a:t>Brûlure</a:t>
            </a:r>
            <a:r>
              <a:rPr sz="3200" spc="-15" dirty="0">
                <a:latin typeface="Arial Black"/>
                <a:cs typeface="Arial Black"/>
              </a:rPr>
              <a:t> </a:t>
            </a:r>
            <a:r>
              <a:rPr sz="3200" dirty="0">
                <a:latin typeface="Arial Black"/>
                <a:cs typeface="Arial Black"/>
              </a:rPr>
              <a:t>main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579" y="229199"/>
            <a:ext cx="4062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Accident </a:t>
            </a:r>
            <a:r>
              <a:rPr sz="3600" dirty="0"/>
              <a:t>sur</a:t>
            </a:r>
            <a:r>
              <a:rPr sz="3600" spc="-95" dirty="0"/>
              <a:t> </a:t>
            </a:r>
            <a:r>
              <a:rPr sz="3600" spc="-5" dirty="0"/>
              <a:t>poteau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" y="1224880"/>
            <a:ext cx="4248150" cy="60477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2400" y="1224880"/>
            <a:ext cx="4272280" cy="60477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" y="1368390"/>
            <a:ext cx="8639810" cy="5400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1279" y="229199"/>
            <a:ext cx="454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Accident </a:t>
            </a:r>
            <a:r>
              <a:rPr sz="3600" dirty="0"/>
              <a:t>sur</a:t>
            </a:r>
            <a:r>
              <a:rPr sz="3600" spc="-65" dirty="0"/>
              <a:t> </a:t>
            </a:r>
            <a:r>
              <a:rPr sz="3600" spc="-5" dirty="0"/>
              <a:t>caténaire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26600" y="7348141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" y="1368390"/>
            <a:ext cx="8639810" cy="5400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1279" y="229199"/>
            <a:ext cx="454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Accident </a:t>
            </a:r>
            <a:r>
              <a:rPr sz="3600" dirty="0"/>
              <a:t>sur</a:t>
            </a:r>
            <a:r>
              <a:rPr sz="3600" spc="-65" dirty="0"/>
              <a:t> </a:t>
            </a:r>
            <a:r>
              <a:rPr sz="3600" spc="-5" dirty="0"/>
              <a:t>caténaire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01200" y="7357666"/>
            <a:ext cx="457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630"/>
              </a:lnSpc>
            </a:pPr>
            <a:fld id="{81D60167-4931-47E6-BA6A-407CBD079E47}" type="slidenum">
              <a:rPr smtClean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1148</Words>
  <Application>Microsoft Office PowerPoint</Application>
  <PresentationFormat>Personnalisé</PresentationFormat>
  <Paragraphs>332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Arial Black</vt:lpstr>
      <vt:lpstr>Calibri</vt:lpstr>
      <vt:lpstr>Symbol</vt:lpstr>
      <vt:lpstr>Times New Roman</vt:lpstr>
      <vt:lpstr>Office Theme</vt:lpstr>
      <vt:lpstr>Habilitation électrique</vt:lpstr>
      <vt:lpstr>Introduction</vt:lpstr>
      <vt:lpstr>Présentation PowerPoint</vt:lpstr>
      <vt:lpstr>Présentation PowerPoint</vt:lpstr>
      <vt:lpstr>Conditions d'attribution</vt:lpstr>
      <vt:lpstr>Exemples d’accidents</vt:lpstr>
      <vt:lpstr>Accident sur poteau</vt:lpstr>
      <vt:lpstr>Accident sur caténaire</vt:lpstr>
      <vt:lpstr>Accident sur caténaire</vt:lpstr>
      <vt:lpstr>Accident sur caténaire</vt:lpstr>
      <vt:lpstr>Accident de mesure BT</vt:lpstr>
      <vt:lpstr>Essai d'écran facial</vt:lpstr>
      <vt:lpstr>Essai d'écran facial</vt:lpstr>
      <vt:lpstr>Brûlures à la main</vt:lpstr>
      <vt:lpstr>Brûlures à la main</vt:lpstr>
      <vt:lpstr>Les dangers du courant électrique</vt:lpstr>
      <vt:lpstr>Effets du courant électrique</vt:lpstr>
      <vt:lpstr>Contacts directs / indirects ...</vt:lpstr>
      <vt:lpstr>Présentation PowerPoint</vt:lpstr>
      <vt:lpstr>Contacts directs / indirects ...</vt:lpstr>
      <vt:lpstr>Présentation PowerPoint</vt:lpstr>
      <vt:lpstr>Brûlures + Ultra-Violets</vt:lpstr>
      <vt:lpstr>Brûlures + Ultra-Violets</vt:lpstr>
      <vt:lpstr>Éviter l'accident ?</vt:lpstr>
      <vt:lpstr>Éviter l'accident ?</vt:lpstr>
      <vt:lpstr>Généralités sur l'habilitation</vt:lpstr>
      <vt:lpstr>Niveaux de tension</vt:lpstr>
      <vt:lpstr>Très basse tension</vt:lpstr>
      <vt:lpstr>Types d'opération</vt:lpstr>
      <vt:lpstr>Types d'opération</vt:lpstr>
      <vt:lpstr>Types d'opération</vt:lpstr>
      <vt:lpstr>Types d'opération</vt:lpstr>
      <vt:lpstr>Zones / voisinage</vt:lpstr>
      <vt:lpstr>Zones / voisinage</vt:lpstr>
      <vt:lpstr>Zones / voisinage : BT intérieur</vt:lpstr>
      <vt:lpstr>Zones / voisinage : BT extérieur</vt:lpstr>
      <vt:lpstr>Les différents niveaux  d'habilitation</vt:lpstr>
      <vt:lpstr>Les sigles</vt:lpstr>
      <vt:lpstr>Règles de sécurité</vt:lpstr>
      <vt:lpstr>Consignation (exemple)</vt:lpstr>
      <vt:lpstr>Consignation : première étape</vt:lpstr>
      <vt:lpstr>Consignation : deuxième étape</vt:lpstr>
      <vt:lpstr>La Vérification d'Absence de Tension</vt:lpstr>
      <vt:lpstr>Qui consigne ?</vt:lpstr>
      <vt:lpstr>Équipements de protection</vt:lpstr>
      <vt:lpstr>Équipements de protection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Habilitation électrique</dc:title>
  <dc:creator>Charles JOUBERT</dc:creator>
  <cp:lastModifiedBy>Christian</cp:lastModifiedBy>
  <cp:revision>7</cp:revision>
  <dcterms:created xsi:type="dcterms:W3CDTF">2021-01-12T08:33:17Z</dcterms:created>
  <dcterms:modified xsi:type="dcterms:W3CDTF">2021-01-28T11:15:59Z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2019-11-06T00:00:00Z</vt:filetime>
  </property>
  <property fmtid="{D5CDD505-2E9C-101B-9397-08002B2CF9AE}" pid="3" name="Creator">
    <vt:lpwstr>Impress</vt:lpwstr>
  </property>
  <property fmtid="{D5CDD505-2E9C-101B-9397-08002B2CF9AE}" pid="4" name="LastSaved">
    <vt:filetime>2019-11-06T00:00:00Z</vt:filetime>
  </property>
</Properties>
</file>