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95959"/>
    <a:srgbClr val="BFBFBF"/>
    <a:srgbClr val="A95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0" autoAdjust="0"/>
    <p:restoredTop sz="96349" autoAdjust="0"/>
  </p:normalViewPr>
  <p:slideViewPr>
    <p:cSldViewPr snapToGrid="0">
      <p:cViewPr>
        <p:scale>
          <a:sx n="100" d="100"/>
          <a:sy n="100" d="100"/>
        </p:scale>
        <p:origin x="1003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iro%20Nicolas\Documents\EPSA\STUF2019\DS_Design%20Report\02_Design%20Supports\Masse_Pr&#233;visionnelle_Optimu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iro%20Nicolas\Documents\EPSA\STUF2019\DS_Design%20Report\02_Design%20Supports\Masse_Pr&#233;visionnelle_Optimu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236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236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4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97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8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15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9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64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5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60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80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33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3A71-33E7-4794-AF52-48865E4EF773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3A71-33E7-4794-AF52-48865E4EF773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67C3-E3AC-40A8-A185-DF609116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10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EF58756-9A51-481C-BD7D-DDBD08F2B36E}"/>
              </a:ext>
            </a:extLst>
          </p:cNvPr>
          <p:cNvCxnSpPr/>
          <p:nvPr/>
        </p:nvCxnSpPr>
        <p:spPr>
          <a:xfrm>
            <a:off x="4245033" y="1249681"/>
            <a:ext cx="0" cy="4760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64877DC-3726-4EC6-A99C-A1D0D5123C40}"/>
              </a:ext>
            </a:extLst>
          </p:cNvPr>
          <p:cNvCxnSpPr>
            <a:cxnSpLocks/>
          </p:cNvCxnSpPr>
          <p:nvPr/>
        </p:nvCxnSpPr>
        <p:spPr>
          <a:xfrm flipH="1">
            <a:off x="886691" y="3541223"/>
            <a:ext cx="75036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CE65CC-26F9-42BF-AD88-3578DA793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4" y="1340862"/>
            <a:ext cx="3095086" cy="191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A0C6E8-3CD5-4055-953C-16D035158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46" y="4283829"/>
            <a:ext cx="3103278" cy="190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82FE3A-0782-4422-9F69-159F5848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5684520" cy="746516"/>
          </a:xfrm>
        </p:spPr>
        <p:txBody>
          <a:bodyPr>
            <a:normAutofit fontScale="90000"/>
          </a:bodyPr>
          <a:lstStyle/>
          <a:p>
            <a:r>
              <a:rPr lang="fr-FR" b="1" dirty="0" err="1">
                <a:latin typeface="Raleway ExtraBold" panose="020B0903030101060003" pitchFamily="34" charset="0"/>
              </a:rPr>
              <a:t>Previsionnal</a:t>
            </a:r>
            <a:r>
              <a:rPr lang="fr-FR" b="1" dirty="0">
                <a:latin typeface="Raleway ExtraBold" panose="020B0903030101060003" pitchFamily="34" charset="0"/>
              </a:rPr>
              <a:t> </a:t>
            </a:r>
            <a:r>
              <a:rPr lang="fr-FR" b="1" dirty="0" err="1">
                <a:latin typeface="Raleway ExtraBold" panose="020B0903030101060003" pitchFamily="34" charset="0"/>
              </a:rPr>
              <a:t>Expenses</a:t>
            </a:r>
            <a:endParaRPr lang="fr-FR" b="1" dirty="0">
              <a:latin typeface="Raleway ExtraBold" panose="020B0903030101060003" pitchFamily="34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1E84C165-1C64-40D7-AD54-6ECBD56E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90" y="2829253"/>
            <a:ext cx="2336531" cy="144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6A3D849-72BA-4D2D-A2E7-7850758533E6}"/>
              </a:ext>
            </a:extLst>
          </p:cNvPr>
          <p:cNvSpPr txBox="1">
            <a:spLocks/>
          </p:cNvSpPr>
          <p:nvPr/>
        </p:nvSpPr>
        <p:spPr>
          <a:xfrm>
            <a:off x="451174" y="3724463"/>
            <a:ext cx="2851612" cy="3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</a:t>
            </a:r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D92C7C3-618B-4A76-B55B-653622B4EDBB}"/>
              </a:ext>
            </a:extLst>
          </p:cNvPr>
          <p:cNvSpPr txBox="1"/>
          <p:nvPr/>
        </p:nvSpPr>
        <p:spPr>
          <a:xfrm>
            <a:off x="2610060" y="3748329"/>
            <a:ext cx="919938" cy="36021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6 810€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ZoneTexte 5">
            <a:extLst>
              <a:ext uri="{FF2B5EF4-FFF2-40B4-BE49-F238E27FC236}">
                <a16:creationId xmlns:a16="http://schemas.microsoft.com/office/drawing/2014/main" id="{8C12E51D-FFDF-4A7A-AE5F-F4CF0B0E9FDC}"/>
              </a:ext>
            </a:extLst>
          </p:cNvPr>
          <p:cNvSpPr txBox="1"/>
          <p:nvPr/>
        </p:nvSpPr>
        <p:spPr>
          <a:xfrm>
            <a:off x="7502418" y="626712"/>
            <a:ext cx="919938" cy="36021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14 680€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ZoneTexte 5">
            <a:extLst>
              <a:ext uri="{FF2B5EF4-FFF2-40B4-BE49-F238E27FC236}">
                <a16:creationId xmlns:a16="http://schemas.microsoft.com/office/drawing/2014/main" id="{50803D37-7682-4F31-866D-F1A2CA3AF14C}"/>
              </a:ext>
            </a:extLst>
          </p:cNvPr>
          <p:cNvSpPr txBox="1"/>
          <p:nvPr/>
        </p:nvSpPr>
        <p:spPr>
          <a:xfrm>
            <a:off x="3115898" y="691938"/>
            <a:ext cx="919938" cy="360212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0" u="none" strike="noStrike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12 630€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F5CF00A9-0ACD-43EA-90DE-3F8C401662DB}"/>
              </a:ext>
            </a:extLst>
          </p:cNvPr>
          <p:cNvSpPr txBox="1"/>
          <p:nvPr/>
        </p:nvSpPr>
        <p:spPr>
          <a:xfrm>
            <a:off x="7139152" y="3634388"/>
            <a:ext cx="919938" cy="3602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880</a:t>
            </a:r>
            <a:r>
              <a:rPr lang="en-US" sz="2000" b="1" i="0" u="none" strike="noStrike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 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FBFDE313-39C0-4D4D-81A9-601BB3F60BEC}"/>
              </a:ext>
            </a:extLst>
          </p:cNvPr>
          <p:cNvSpPr txBox="1">
            <a:spLocks/>
          </p:cNvSpPr>
          <p:nvPr/>
        </p:nvSpPr>
        <p:spPr>
          <a:xfrm>
            <a:off x="4960069" y="3642635"/>
            <a:ext cx="2535728" cy="441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Budget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74B2C670-02DE-4E43-B921-66D80F5D356B}"/>
              </a:ext>
            </a:extLst>
          </p:cNvPr>
          <p:cNvSpPr txBox="1">
            <a:spLocks/>
          </p:cNvSpPr>
          <p:nvPr/>
        </p:nvSpPr>
        <p:spPr>
          <a:xfrm>
            <a:off x="4347559" y="527177"/>
            <a:ext cx="3512302" cy="581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Powertrain</a:t>
            </a:r>
            <a:r>
              <a:rPr lang="fr-FR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</a:t>
            </a:r>
          </a:p>
        </p:txBody>
      </p:sp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343AD95C-599C-455F-A802-45CB7EDE6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137185"/>
              </p:ext>
            </p:extLst>
          </p:nvPr>
        </p:nvGraphicFramePr>
        <p:xfrm>
          <a:off x="6103932" y="1480275"/>
          <a:ext cx="1305494" cy="68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itre 1">
            <a:extLst>
              <a:ext uri="{FF2B5EF4-FFF2-40B4-BE49-F238E27FC236}">
                <a16:creationId xmlns:a16="http://schemas.microsoft.com/office/drawing/2014/main" id="{FFDD9910-DADF-4662-A0B2-4B0EAD5846E6}"/>
              </a:ext>
            </a:extLst>
          </p:cNvPr>
          <p:cNvSpPr txBox="1">
            <a:spLocks/>
          </p:cNvSpPr>
          <p:nvPr/>
        </p:nvSpPr>
        <p:spPr>
          <a:xfrm>
            <a:off x="227446" y="561472"/>
            <a:ext cx="4017587" cy="6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Suspension Budget</a:t>
            </a:r>
          </a:p>
        </p:txBody>
      </p:sp>
      <p:graphicFrame>
        <p:nvGraphicFramePr>
          <p:cNvPr id="23" name="Graphique 22">
            <a:extLst>
              <a:ext uri="{FF2B5EF4-FFF2-40B4-BE49-F238E27FC236}">
                <a16:creationId xmlns:a16="http://schemas.microsoft.com/office/drawing/2014/main" id="{F4D74DA5-5C60-4405-B38A-17FCB19F9506}"/>
              </a:ext>
            </a:extLst>
          </p:cNvPr>
          <p:cNvGraphicFramePr>
            <a:graphicFrameLocks/>
          </p:cNvGraphicFramePr>
          <p:nvPr/>
        </p:nvGraphicFramePr>
        <p:xfrm>
          <a:off x="2868188" y="2683121"/>
          <a:ext cx="2753689" cy="1652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ZoneTexte 5">
            <a:extLst>
              <a:ext uri="{FF2B5EF4-FFF2-40B4-BE49-F238E27FC236}">
                <a16:creationId xmlns:a16="http://schemas.microsoft.com/office/drawing/2014/main" id="{EACD6116-8D7F-44E8-B6BD-2154484AF650}"/>
              </a:ext>
            </a:extLst>
          </p:cNvPr>
          <p:cNvSpPr txBox="1"/>
          <p:nvPr/>
        </p:nvSpPr>
        <p:spPr>
          <a:xfrm>
            <a:off x="3785063" y="2425405"/>
            <a:ext cx="919938" cy="36021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0" u="none" strike="noStrike" dirty="0" smtClean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46 400€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1FC44C0F-342C-4266-90C2-6BB15B53203F}"/>
              </a:ext>
            </a:extLst>
          </p:cNvPr>
          <p:cNvSpPr/>
          <p:nvPr/>
        </p:nvSpPr>
        <p:spPr>
          <a:xfrm>
            <a:off x="5370137" y="4430271"/>
            <a:ext cx="358775" cy="174305"/>
          </a:xfrm>
          <a:prstGeom prst="wedgeRectCallout">
            <a:avLst>
              <a:gd name="adj1" fmla="val 51915"/>
              <a:gd name="adj2" fmla="val 10855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Crash box</a:t>
            </a:r>
          </a:p>
          <a:p>
            <a:pPr algn="ctr"/>
            <a:r>
              <a:rPr lang="fr-FR" sz="500" dirty="0">
                <a:solidFill>
                  <a:srgbClr val="595959"/>
                </a:solidFill>
              </a:rPr>
              <a:t>28%</a:t>
            </a:r>
          </a:p>
        </p:txBody>
      </p:sp>
      <p:sp>
        <p:nvSpPr>
          <p:cNvPr id="29" name="Bulle narrative : rectangle 28">
            <a:extLst>
              <a:ext uri="{FF2B5EF4-FFF2-40B4-BE49-F238E27FC236}">
                <a16:creationId xmlns:a16="http://schemas.microsoft.com/office/drawing/2014/main" id="{2CFB2F84-62E4-4D42-8A79-8F4A448DF793}"/>
              </a:ext>
            </a:extLst>
          </p:cNvPr>
          <p:cNvSpPr/>
          <p:nvPr/>
        </p:nvSpPr>
        <p:spPr>
          <a:xfrm>
            <a:off x="6290625" y="6268242"/>
            <a:ext cx="256235" cy="184167"/>
          </a:xfrm>
          <a:prstGeom prst="wedgeRectCallout">
            <a:avLst>
              <a:gd name="adj1" fmla="val 28113"/>
              <a:gd name="adj2" fmla="val -12818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Paint</a:t>
            </a:r>
          </a:p>
          <a:p>
            <a:pPr algn="ctr"/>
            <a:r>
              <a:rPr lang="fr-FR" sz="500" dirty="0">
                <a:solidFill>
                  <a:srgbClr val="595959"/>
                </a:solidFill>
              </a:rPr>
              <a:t>38%</a:t>
            </a:r>
          </a:p>
        </p:txBody>
      </p: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0083F2B6-3B35-4239-8661-FC2140FAD412}"/>
              </a:ext>
            </a:extLst>
          </p:cNvPr>
          <p:cNvSpPr/>
          <p:nvPr/>
        </p:nvSpPr>
        <p:spPr>
          <a:xfrm>
            <a:off x="7376401" y="4560989"/>
            <a:ext cx="466922" cy="174305"/>
          </a:xfrm>
          <a:prstGeom prst="wedgeRectCallout">
            <a:avLst>
              <a:gd name="adj1" fmla="val -74901"/>
              <a:gd name="adj2" fmla="val 108554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Frame </a:t>
            </a:r>
            <a:r>
              <a:rPr lang="fr-FR" sz="500" dirty="0" err="1">
                <a:solidFill>
                  <a:srgbClr val="595959"/>
                </a:solidFill>
              </a:rPr>
              <a:t>bending</a:t>
            </a:r>
            <a:endParaRPr lang="fr-FR" sz="500" dirty="0">
              <a:solidFill>
                <a:srgbClr val="595959"/>
              </a:solidFill>
            </a:endParaRPr>
          </a:p>
          <a:p>
            <a:pPr algn="ctr"/>
            <a:r>
              <a:rPr lang="fr-FR" sz="500" dirty="0">
                <a:solidFill>
                  <a:srgbClr val="595959"/>
                </a:solidFill>
              </a:rPr>
              <a:t>34%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484AA16-179D-440D-B89F-4990D0B7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46" y="1352448"/>
            <a:ext cx="3053194" cy="18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Bulle narrative : rectangle 30">
            <a:extLst>
              <a:ext uri="{FF2B5EF4-FFF2-40B4-BE49-F238E27FC236}">
                <a16:creationId xmlns:a16="http://schemas.microsoft.com/office/drawing/2014/main" id="{0124F64C-877B-4369-AF1D-F8532BD1025F}"/>
              </a:ext>
            </a:extLst>
          </p:cNvPr>
          <p:cNvSpPr/>
          <p:nvPr/>
        </p:nvSpPr>
        <p:spPr>
          <a:xfrm>
            <a:off x="7212368" y="1505241"/>
            <a:ext cx="650163" cy="174696"/>
          </a:xfrm>
          <a:prstGeom prst="wedgeRectCallout">
            <a:avLst>
              <a:gd name="adj1" fmla="val -57168"/>
              <a:gd name="adj2" fmla="val 113107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Engine &amp; </a:t>
            </a:r>
            <a:r>
              <a:rPr lang="fr-FR" sz="500" dirty="0" err="1">
                <a:solidFill>
                  <a:srgbClr val="595959"/>
                </a:solidFill>
              </a:rPr>
              <a:t>accessories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33%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D42E2C49-8690-4DA9-9A21-B0B240ACA1F0}"/>
              </a:ext>
            </a:extLst>
          </p:cNvPr>
          <p:cNvSpPr/>
          <p:nvPr/>
        </p:nvSpPr>
        <p:spPr>
          <a:xfrm>
            <a:off x="7139152" y="2903646"/>
            <a:ext cx="821208" cy="201225"/>
          </a:xfrm>
          <a:prstGeom prst="wedgeRectCallout">
            <a:avLst>
              <a:gd name="adj1" fmla="val -72176"/>
              <a:gd name="adj2" fmla="val -11152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Secondary</a:t>
            </a:r>
            <a:r>
              <a:rPr lang="fr-FR" sz="500" dirty="0">
                <a:solidFill>
                  <a:srgbClr val="595959"/>
                </a:solidFill>
              </a:rPr>
              <a:t> </a:t>
            </a:r>
            <a:r>
              <a:rPr lang="fr-FR" sz="500" dirty="0" err="1">
                <a:solidFill>
                  <a:srgbClr val="595959"/>
                </a:solidFill>
              </a:rPr>
              <a:t>drivetrain</a:t>
            </a:r>
            <a:r>
              <a:rPr lang="fr-FR" sz="500" dirty="0">
                <a:solidFill>
                  <a:srgbClr val="595959"/>
                </a:solidFill>
              </a:rPr>
              <a:t> system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29%</a:t>
            </a: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E90080DD-D9AF-49ED-A076-C5B36EF4FA49}"/>
              </a:ext>
            </a:extLst>
          </p:cNvPr>
          <p:cNvSpPr/>
          <p:nvPr/>
        </p:nvSpPr>
        <p:spPr>
          <a:xfrm>
            <a:off x="6331431" y="1145344"/>
            <a:ext cx="465383" cy="193522"/>
          </a:xfrm>
          <a:prstGeom prst="wedgeRectCallout">
            <a:avLst>
              <a:gd name="adj1" fmla="val -46935"/>
              <a:gd name="adj2" fmla="val 100744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Cooling</a:t>
            </a:r>
            <a:r>
              <a:rPr lang="fr-FR" sz="500" dirty="0">
                <a:solidFill>
                  <a:srgbClr val="595959"/>
                </a:solidFill>
              </a:rPr>
              <a:t> system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4%</a:t>
            </a:r>
          </a:p>
        </p:txBody>
      </p:sp>
      <p:sp>
        <p:nvSpPr>
          <p:cNvPr id="35" name="Bulle narrative : rectangle 34">
            <a:extLst>
              <a:ext uri="{FF2B5EF4-FFF2-40B4-BE49-F238E27FC236}">
                <a16:creationId xmlns:a16="http://schemas.microsoft.com/office/drawing/2014/main" id="{1D5C7067-6743-4FC9-9427-790DC5B0B324}"/>
              </a:ext>
            </a:extLst>
          </p:cNvPr>
          <p:cNvSpPr/>
          <p:nvPr/>
        </p:nvSpPr>
        <p:spPr>
          <a:xfrm>
            <a:off x="5804688" y="1144418"/>
            <a:ext cx="406375" cy="210525"/>
          </a:xfrm>
          <a:prstGeom prst="wedgeRectCallout">
            <a:avLst>
              <a:gd name="adj1" fmla="val 15249"/>
              <a:gd name="adj2" fmla="val 121000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Fuel </a:t>
            </a:r>
            <a:r>
              <a:rPr lang="fr-FR" sz="500" dirty="0" smtClean="0">
                <a:solidFill>
                  <a:srgbClr val="595959"/>
                </a:solidFill>
              </a:rPr>
              <a:t>system </a:t>
            </a:r>
            <a:r>
              <a:rPr lang="fr-FR" sz="500" dirty="0">
                <a:solidFill>
                  <a:srgbClr val="595959"/>
                </a:solidFill>
              </a:rPr>
              <a:t>4%</a:t>
            </a:r>
          </a:p>
        </p:txBody>
      </p:sp>
      <p:sp>
        <p:nvSpPr>
          <p:cNvPr id="36" name="Bulle narrative : rectangle 35">
            <a:extLst>
              <a:ext uri="{FF2B5EF4-FFF2-40B4-BE49-F238E27FC236}">
                <a16:creationId xmlns:a16="http://schemas.microsoft.com/office/drawing/2014/main" id="{9632ED13-D233-406D-AEFE-02D3C1BE667B}"/>
              </a:ext>
            </a:extLst>
          </p:cNvPr>
          <p:cNvSpPr/>
          <p:nvPr/>
        </p:nvSpPr>
        <p:spPr>
          <a:xfrm>
            <a:off x="5195777" y="1474690"/>
            <a:ext cx="488743" cy="174696"/>
          </a:xfrm>
          <a:prstGeom prst="wedgeRectCallout">
            <a:avLst>
              <a:gd name="adj1" fmla="val 82325"/>
              <a:gd name="adj2" fmla="val 3734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Intake</a:t>
            </a:r>
            <a:r>
              <a:rPr lang="fr-FR" sz="500" dirty="0" smtClean="0">
                <a:solidFill>
                  <a:srgbClr val="595959"/>
                </a:solidFill>
              </a:rPr>
              <a:t> system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5%</a:t>
            </a:r>
          </a:p>
        </p:txBody>
      </p:sp>
      <p:sp>
        <p:nvSpPr>
          <p:cNvPr id="37" name="Bulle narrative : rectangle 36">
            <a:extLst>
              <a:ext uri="{FF2B5EF4-FFF2-40B4-BE49-F238E27FC236}">
                <a16:creationId xmlns:a16="http://schemas.microsoft.com/office/drawing/2014/main" id="{1BF8225B-FCE2-414A-822A-DD821944A73A}"/>
              </a:ext>
            </a:extLst>
          </p:cNvPr>
          <p:cNvSpPr/>
          <p:nvPr/>
        </p:nvSpPr>
        <p:spPr>
          <a:xfrm>
            <a:off x="1692889" y="3270047"/>
            <a:ext cx="385988" cy="193986"/>
          </a:xfrm>
          <a:prstGeom prst="wedgeRectCallout">
            <a:avLst>
              <a:gd name="adj1" fmla="val 28107"/>
              <a:gd name="adj2" fmla="val -108379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Dampers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28%</a:t>
            </a:r>
          </a:p>
        </p:txBody>
      </p:sp>
      <p:sp>
        <p:nvSpPr>
          <p:cNvPr id="40" name="Bulle narrative : rectangle 39">
            <a:extLst>
              <a:ext uri="{FF2B5EF4-FFF2-40B4-BE49-F238E27FC236}">
                <a16:creationId xmlns:a16="http://schemas.microsoft.com/office/drawing/2014/main" id="{1A8DD437-20C4-47E9-AA57-D93FD18B4690}"/>
              </a:ext>
            </a:extLst>
          </p:cNvPr>
          <p:cNvSpPr/>
          <p:nvPr/>
        </p:nvSpPr>
        <p:spPr>
          <a:xfrm>
            <a:off x="5016857" y="2760642"/>
            <a:ext cx="486999" cy="177926"/>
          </a:xfrm>
          <a:prstGeom prst="wedgeRectCallout">
            <a:avLst>
              <a:gd name="adj1" fmla="val 82503"/>
              <a:gd name="adj2" fmla="val -40808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Exhaust</a:t>
            </a:r>
            <a:r>
              <a:rPr lang="fr-FR" sz="500" dirty="0" smtClean="0">
                <a:solidFill>
                  <a:srgbClr val="595959"/>
                </a:solidFill>
              </a:rPr>
              <a:t> system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25%</a:t>
            </a:r>
          </a:p>
        </p:txBody>
      </p:sp>
      <p:sp>
        <p:nvSpPr>
          <p:cNvPr id="41" name="Bulle narrative : rectangle 40">
            <a:extLst>
              <a:ext uri="{FF2B5EF4-FFF2-40B4-BE49-F238E27FC236}">
                <a16:creationId xmlns:a16="http://schemas.microsoft.com/office/drawing/2014/main" id="{D0E18B9B-095F-456E-BD42-73E250F25602}"/>
              </a:ext>
            </a:extLst>
          </p:cNvPr>
          <p:cNvSpPr/>
          <p:nvPr/>
        </p:nvSpPr>
        <p:spPr>
          <a:xfrm>
            <a:off x="3195772" y="2174235"/>
            <a:ext cx="347516" cy="267446"/>
          </a:xfrm>
          <a:prstGeom prst="wedgeRectCallout">
            <a:avLst>
              <a:gd name="adj1" fmla="val -86494"/>
              <a:gd name="adj2" fmla="val -29519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Wheels</a:t>
            </a:r>
            <a:r>
              <a:rPr lang="fr-FR" sz="500" dirty="0">
                <a:solidFill>
                  <a:srgbClr val="595959"/>
                </a:solidFill>
              </a:rPr>
              <a:t> and </a:t>
            </a:r>
            <a:r>
              <a:rPr lang="fr-FR" sz="500" dirty="0" smtClean="0">
                <a:solidFill>
                  <a:srgbClr val="595959"/>
                </a:solidFill>
              </a:rPr>
              <a:t>Tires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40%</a:t>
            </a:r>
          </a:p>
        </p:txBody>
      </p:sp>
      <p:sp>
        <p:nvSpPr>
          <p:cNvPr id="42" name="Bulle narrative : rectangle 41">
            <a:extLst>
              <a:ext uri="{FF2B5EF4-FFF2-40B4-BE49-F238E27FC236}">
                <a16:creationId xmlns:a16="http://schemas.microsoft.com/office/drawing/2014/main" id="{67CA9900-3E13-44A2-849F-54D350260FDC}"/>
              </a:ext>
            </a:extLst>
          </p:cNvPr>
          <p:cNvSpPr/>
          <p:nvPr/>
        </p:nvSpPr>
        <p:spPr>
          <a:xfrm>
            <a:off x="715651" y="2307958"/>
            <a:ext cx="439082" cy="169449"/>
          </a:xfrm>
          <a:prstGeom prst="wedgeRectCallout">
            <a:avLst>
              <a:gd name="adj1" fmla="val 81076"/>
              <a:gd name="adj2" fmla="val -25819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Brake</a:t>
            </a:r>
            <a:r>
              <a:rPr lang="fr-FR" sz="500" dirty="0">
                <a:solidFill>
                  <a:srgbClr val="595959"/>
                </a:solidFill>
              </a:rPr>
              <a:t> system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19%</a:t>
            </a:r>
          </a:p>
        </p:txBody>
      </p:sp>
      <p:sp>
        <p:nvSpPr>
          <p:cNvPr id="44" name="Bulle narrative : rectangle 43">
            <a:extLst>
              <a:ext uri="{FF2B5EF4-FFF2-40B4-BE49-F238E27FC236}">
                <a16:creationId xmlns:a16="http://schemas.microsoft.com/office/drawing/2014/main" id="{921B2170-B71B-4809-ACF9-E09DFB0FC138}"/>
              </a:ext>
            </a:extLst>
          </p:cNvPr>
          <p:cNvSpPr/>
          <p:nvPr/>
        </p:nvSpPr>
        <p:spPr>
          <a:xfrm>
            <a:off x="1279240" y="1226518"/>
            <a:ext cx="597740" cy="169449"/>
          </a:xfrm>
          <a:prstGeom prst="wedgeRectCallout">
            <a:avLst>
              <a:gd name="adj1" fmla="val 44541"/>
              <a:gd name="adj2" fmla="val 10721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Steering</a:t>
            </a:r>
            <a:r>
              <a:rPr lang="fr-FR" sz="500" dirty="0" smtClean="0">
                <a:solidFill>
                  <a:srgbClr val="595959"/>
                </a:solidFill>
              </a:rPr>
              <a:t> system 13</a:t>
            </a:r>
            <a:r>
              <a:rPr lang="fr-FR" sz="500" dirty="0">
                <a:solidFill>
                  <a:srgbClr val="595959"/>
                </a:solidFill>
              </a:rPr>
              <a:t>%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02AD931F-2F3B-46C9-89B4-A6926A64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6" y="4373120"/>
            <a:ext cx="3061620" cy="189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C5199CD8-20D2-4442-A0C3-4F0A53A180BF}"/>
              </a:ext>
            </a:extLst>
          </p:cNvPr>
          <p:cNvSpPr/>
          <p:nvPr/>
        </p:nvSpPr>
        <p:spPr>
          <a:xfrm>
            <a:off x="2955270" y="4634204"/>
            <a:ext cx="414260" cy="256628"/>
          </a:xfrm>
          <a:prstGeom prst="wedgeRectCallout">
            <a:avLst>
              <a:gd name="adj1" fmla="val -82515"/>
              <a:gd name="adj2" fmla="val -1682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Other</a:t>
            </a:r>
            <a:r>
              <a:rPr lang="fr-FR" sz="500" dirty="0">
                <a:solidFill>
                  <a:srgbClr val="595959"/>
                </a:solidFill>
              </a:rPr>
              <a:t> (ECU, Battery…)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24%</a:t>
            </a:r>
          </a:p>
        </p:txBody>
      </p:sp>
      <p:sp>
        <p:nvSpPr>
          <p:cNvPr id="49" name="Bulle narrative : rectangle 48">
            <a:extLst>
              <a:ext uri="{FF2B5EF4-FFF2-40B4-BE49-F238E27FC236}">
                <a16:creationId xmlns:a16="http://schemas.microsoft.com/office/drawing/2014/main" id="{1D376B9F-CC0D-4BC9-9EA5-53B166521211}"/>
              </a:ext>
            </a:extLst>
          </p:cNvPr>
          <p:cNvSpPr/>
          <p:nvPr/>
        </p:nvSpPr>
        <p:spPr>
          <a:xfrm>
            <a:off x="880792" y="5483450"/>
            <a:ext cx="347516" cy="171225"/>
          </a:xfrm>
          <a:prstGeom prst="wedgeRectCallout">
            <a:avLst>
              <a:gd name="adj1" fmla="val 79786"/>
              <a:gd name="adj2" fmla="val -29611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electronic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30%</a:t>
            </a:r>
          </a:p>
        </p:txBody>
      </p:sp>
      <p:sp>
        <p:nvSpPr>
          <p:cNvPr id="50" name="Bulle narrative : rectangle 49">
            <a:extLst>
              <a:ext uri="{FF2B5EF4-FFF2-40B4-BE49-F238E27FC236}">
                <a16:creationId xmlns:a16="http://schemas.microsoft.com/office/drawing/2014/main" id="{BC0D9CBE-A897-4998-BD28-E5683B2415C4}"/>
              </a:ext>
            </a:extLst>
          </p:cNvPr>
          <p:cNvSpPr/>
          <p:nvPr/>
        </p:nvSpPr>
        <p:spPr>
          <a:xfrm>
            <a:off x="2955270" y="5847194"/>
            <a:ext cx="347516" cy="248329"/>
          </a:xfrm>
          <a:prstGeom prst="wedgeRectCallout">
            <a:avLst>
              <a:gd name="adj1" fmla="val -84667"/>
              <a:gd name="adj2" fmla="val -28332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Gear</a:t>
            </a:r>
            <a:r>
              <a:rPr lang="fr-FR" sz="500" dirty="0">
                <a:solidFill>
                  <a:srgbClr val="595959"/>
                </a:solidFill>
              </a:rPr>
              <a:t> Shift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25%</a:t>
            </a:r>
          </a:p>
        </p:txBody>
      </p:sp>
      <p:sp>
        <p:nvSpPr>
          <p:cNvPr id="51" name="Bulle narrative : rectangle 50">
            <a:extLst>
              <a:ext uri="{FF2B5EF4-FFF2-40B4-BE49-F238E27FC236}">
                <a16:creationId xmlns:a16="http://schemas.microsoft.com/office/drawing/2014/main" id="{A36BAA29-BF44-40CE-9532-1BA726BBEB18}"/>
              </a:ext>
            </a:extLst>
          </p:cNvPr>
          <p:cNvSpPr/>
          <p:nvPr/>
        </p:nvSpPr>
        <p:spPr>
          <a:xfrm>
            <a:off x="1469478" y="4183348"/>
            <a:ext cx="369051" cy="248329"/>
          </a:xfrm>
          <a:prstGeom prst="wedgeRectCallout">
            <a:avLst>
              <a:gd name="adj1" fmla="val 33191"/>
              <a:gd name="adj2" fmla="val 10591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Data acquisition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14%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EA1E43-8A16-43DD-BC4E-45EEC0FD8E40}"/>
              </a:ext>
            </a:extLst>
          </p:cNvPr>
          <p:cNvSpPr txBox="1"/>
          <p:nvPr/>
        </p:nvSpPr>
        <p:spPr>
          <a:xfrm>
            <a:off x="4444857" y="3213262"/>
            <a:ext cx="220454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33%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B09C8E3-0CDE-44AF-AA6A-D16F3F4446BA}"/>
              </a:ext>
            </a:extLst>
          </p:cNvPr>
          <p:cNvSpPr txBox="1"/>
          <p:nvPr/>
        </p:nvSpPr>
        <p:spPr>
          <a:xfrm>
            <a:off x="4572000" y="3725956"/>
            <a:ext cx="182902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2%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3540DBF-BE34-43AA-8A9C-4C8C76904D3C}"/>
              </a:ext>
            </a:extLst>
          </p:cNvPr>
          <p:cNvSpPr txBox="1"/>
          <p:nvPr/>
        </p:nvSpPr>
        <p:spPr>
          <a:xfrm>
            <a:off x="4306226" y="3911057"/>
            <a:ext cx="220454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15%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E4E3CF8-1EE8-4ED3-B757-7E51EA68B40A}"/>
              </a:ext>
            </a:extLst>
          </p:cNvPr>
          <p:cNvSpPr txBox="1"/>
          <p:nvPr/>
        </p:nvSpPr>
        <p:spPr>
          <a:xfrm>
            <a:off x="3762756" y="3614032"/>
            <a:ext cx="220454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28%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7AD9055-A96F-4963-BC87-BE38594035F9}"/>
              </a:ext>
            </a:extLst>
          </p:cNvPr>
          <p:cNvSpPr txBox="1"/>
          <p:nvPr/>
        </p:nvSpPr>
        <p:spPr>
          <a:xfrm>
            <a:off x="3705316" y="3209439"/>
            <a:ext cx="526975" cy="221018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600" b="1" dirty="0" err="1">
                <a:solidFill>
                  <a:schemeClr val="bg1"/>
                </a:solidFill>
              </a:rPr>
              <a:t>Miscellaneous</a:t>
            </a:r>
            <a:r>
              <a:rPr lang="fr-FR" sz="600" b="1" dirty="0">
                <a:solidFill>
                  <a:schemeClr val="bg1"/>
                </a:solidFill>
              </a:rPr>
              <a:t/>
            </a:r>
            <a:br>
              <a:rPr lang="fr-FR" sz="600" b="1" dirty="0">
                <a:solidFill>
                  <a:schemeClr val="bg1"/>
                </a:solidFill>
              </a:rPr>
            </a:br>
            <a:r>
              <a:rPr lang="fr-FR" sz="600" b="1" dirty="0">
                <a:solidFill>
                  <a:schemeClr val="bg1"/>
                </a:solidFill>
              </a:rPr>
              <a:t>22%</a:t>
            </a:r>
          </a:p>
        </p:txBody>
      </p:sp>
      <p:sp>
        <p:nvSpPr>
          <p:cNvPr id="43" name="ZoneTexte 5">
            <a:extLst>
              <a:ext uri="{FF2B5EF4-FFF2-40B4-BE49-F238E27FC236}">
                <a16:creationId xmlns:a16="http://schemas.microsoft.com/office/drawing/2014/main" id="{EACD6116-8D7F-44E8-B6BD-2154484AF650}"/>
              </a:ext>
            </a:extLst>
          </p:cNvPr>
          <p:cNvSpPr txBox="1"/>
          <p:nvPr/>
        </p:nvSpPr>
        <p:spPr>
          <a:xfrm>
            <a:off x="3310427" y="4951478"/>
            <a:ext cx="1892992" cy="53197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0" u="none" strike="noStrike" dirty="0" smtClean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Financial provisions:</a:t>
            </a:r>
            <a:br>
              <a:rPr lang="en-US" sz="2000" b="1" i="0" u="none" strike="noStrike" dirty="0" smtClean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</a:br>
            <a:r>
              <a:rPr lang="en-US" sz="2000" b="1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5 </a:t>
            </a:r>
            <a:r>
              <a:rPr lang="en-US" sz="2000" b="1" dirty="0" smtClean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400€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64877DC-3726-4EC6-A99C-A1D0D5123C40}"/>
              </a:ext>
            </a:extLst>
          </p:cNvPr>
          <p:cNvCxnSpPr>
            <a:cxnSpLocks/>
          </p:cNvCxnSpPr>
          <p:nvPr/>
        </p:nvCxnSpPr>
        <p:spPr>
          <a:xfrm flipH="1">
            <a:off x="886691" y="3541223"/>
            <a:ext cx="75036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EF58756-9A51-481C-BD7D-DDBD08F2B36E}"/>
              </a:ext>
            </a:extLst>
          </p:cNvPr>
          <p:cNvCxnSpPr/>
          <p:nvPr/>
        </p:nvCxnSpPr>
        <p:spPr>
          <a:xfrm>
            <a:off x="4245033" y="1249681"/>
            <a:ext cx="0" cy="4760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10">
            <a:extLst>
              <a:ext uri="{FF2B5EF4-FFF2-40B4-BE49-F238E27FC236}">
                <a16:creationId xmlns:a16="http://schemas.microsoft.com/office/drawing/2014/main" id="{C3741A40-3C7B-4E52-ACFA-59E8F4764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8" y="1339479"/>
            <a:ext cx="3113353" cy="191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87E023D-6A8C-4E03-8CBE-867AAB280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23" y="2830835"/>
            <a:ext cx="2326298" cy="143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74AC4FE-4E2A-4315-A4A1-A7A4F6E47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660" y="1352610"/>
            <a:ext cx="3076847" cy="189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FC9CE23-15B9-4BBA-A2E9-26EC5EEC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92" y="4381356"/>
            <a:ext cx="3072820" cy="189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BFA729-25EB-42D5-84F6-EAF68C4D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50" y="4286535"/>
            <a:ext cx="3110974" cy="19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82FE3A-0782-4422-9F69-159F5848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5728912" cy="746516"/>
          </a:xfrm>
        </p:spPr>
        <p:txBody>
          <a:bodyPr>
            <a:normAutofit/>
          </a:bodyPr>
          <a:lstStyle/>
          <a:p>
            <a:r>
              <a:rPr lang="fr-FR" b="1" dirty="0" err="1" smtClean="0">
                <a:latin typeface="Raleway ExtraBold" panose="020B0903030101060003" pitchFamily="34" charset="0"/>
              </a:rPr>
              <a:t>Overview</a:t>
            </a:r>
            <a:r>
              <a:rPr lang="fr-FR" b="1" dirty="0" smtClean="0">
                <a:latin typeface="Raleway ExtraBold" panose="020B0903030101060003" pitchFamily="34" charset="0"/>
              </a:rPr>
              <a:t> </a:t>
            </a:r>
            <a:r>
              <a:rPr lang="fr-FR" b="1" dirty="0" err="1" smtClean="0">
                <a:latin typeface="Raleway ExtraBold" panose="020B0903030101060003" pitchFamily="34" charset="0"/>
              </a:rPr>
              <a:t>Expenses</a:t>
            </a:r>
            <a:endParaRPr lang="fr-FR" b="1" dirty="0">
              <a:latin typeface="Raleway ExtraBold" panose="020B0903030101060003" pitchFamily="34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6A3D849-72BA-4D2D-A2E7-7850758533E6}"/>
              </a:ext>
            </a:extLst>
          </p:cNvPr>
          <p:cNvSpPr txBox="1">
            <a:spLocks/>
          </p:cNvSpPr>
          <p:nvPr/>
        </p:nvSpPr>
        <p:spPr>
          <a:xfrm>
            <a:off x="451174" y="3724463"/>
            <a:ext cx="2851612" cy="39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</a:t>
            </a:r>
            <a:r>
              <a:rPr lang="fr-F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D92C7C3-618B-4A76-B55B-653622B4EDBB}"/>
              </a:ext>
            </a:extLst>
          </p:cNvPr>
          <p:cNvSpPr txBox="1"/>
          <p:nvPr/>
        </p:nvSpPr>
        <p:spPr>
          <a:xfrm>
            <a:off x="2610060" y="3748329"/>
            <a:ext cx="919938" cy="36021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6 893€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ZoneTexte 5">
            <a:extLst>
              <a:ext uri="{FF2B5EF4-FFF2-40B4-BE49-F238E27FC236}">
                <a16:creationId xmlns:a16="http://schemas.microsoft.com/office/drawing/2014/main" id="{8C12E51D-FFDF-4A7A-AE5F-F4CF0B0E9FDC}"/>
              </a:ext>
            </a:extLst>
          </p:cNvPr>
          <p:cNvSpPr txBox="1"/>
          <p:nvPr/>
        </p:nvSpPr>
        <p:spPr>
          <a:xfrm>
            <a:off x="7502418" y="626712"/>
            <a:ext cx="919938" cy="36021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14 046€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ZoneTexte 5">
            <a:extLst>
              <a:ext uri="{FF2B5EF4-FFF2-40B4-BE49-F238E27FC236}">
                <a16:creationId xmlns:a16="http://schemas.microsoft.com/office/drawing/2014/main" id="{50803D37-7682-4F31-866D-F1A2CA3AF14C}"/>
              </a:ext>
            </a:extLst>
          </p:cNvPr>
          <p:cNvSpPr txBox="1"/>
          <p:nvPr/>
        </p:nvSpPr>
        <p:spPr>
          <a:xfrm>
            <a:off x="3115898" y="691938"/>
            <a:ext cx="919938" cy="360212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0" u="none" strike="noStrike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19 480€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F5CF00A9-0ACD-43EA-90DE-3F8C401662DB}"/>
              </a:ext>
            </a:extLst>
          </p:cNvPr>
          <p:cNvSpPr txBox="1"/>
          <p:nvPr/>
        </p:nvSpPr>
        <p:spPr>
          <a:xfrm>
            <a:off x="7139152" y="3634388"/>
            <a:ext cx="919938" cy="3602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2 005</a:t>
            </a:r>
            <a:r>
              <a:rPr lang="en-US" sz="2000" b="1" i="0" u="none" strike="noStrike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 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FBFDE313-39C0-4D4D-81A9-601BB3F60BEC}"/>
              </a:ext>
            </a:extLst>
          </p:cNvPr>
          <p:cNvSpPr txBox="1">
            <a:spLocks/>
          </p:cNvSpPr>
          <p:nvPr/>
        </p:nvSpPr>
        <p:spPr>
          <a:xfrm>
            <a:off x="4960069" y="3642635"/>
            <a:ext cx="2535728" cy="441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Budget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74B2C670-02DE-4E43-B921-66D80F5D356B}"/>
              </a:ext>
            </a:extLst>
          </p:cNvPr>
          <p:cNvSpPr txBox="1">
            <a:spLocks/>
          </p:cNvSpPr>
          <p:nvPr/>
        </p:nvSpPr>
        <p:spPr>
          <a:xfrm>
            <a:off x="4347559" y="527177"/>
            <a:ext cx="3512302" cy="581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Powertrain</a:t>
            </a:r>
            <a:r>
              <a:rPr lang="fr-FR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</a:t>
            </a:r>
          </a:p>
        </p:txBody>
      </p:sp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343AD95C-599C-455F-A802-45CB7EDE6745}"/>
              </a:ext>
            </a:extLst>
          </p:cNvPr>
          <p:cNvGraphicFramePr>
            <a:graphicFrameLocks/>
          </p:cNvGraphicFramePr>
          <p:nvPr/>
        </p:nvGraphicFramePr>
        <p:xfrm>
          <a:off x="6103932" y="1480275"/>
          <a:ext cx="1305494" cy="68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Titre 1">
            <a:extLst>
              <a:ext uri="{FF2B5EF4-FFF2-40B4-BE49-F238E27FC236}">
                <a16:creationId xmlns:a16="http://schemas.microsoft.com/office/drawing/2014/main" id="{FFDD9910-DADF-4662-A0B2-4B0EAD5846E6}"/>
              </a:ext>
            </a:extLst>
          </p:cNvPr>
          <p:cNvSpPr txBox="1">
            <a:spLocks/>
          </p:cNvSpPr>
          <p:nvPr/>
        </p:nvSpPr>
        <p:spPr>
          <a:xfrm>
            <a:off x="227446" y="561472"/>
            <a:ext cx="4017587" cy="6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Suspension Budget</a:t>
            </a:r>
          </a:p>
        </p:txBody>
      </p:sp>
      <p:graphicFrame>
        <p:nvGraphicFramePr>
          <p:cNvPr id="23" name="Graphique 22">
            <a:extLst>
              <a:ext uri="{FF2B5EF4-FFF2-40B4-BE49-F238E27FC236}">
                <a16:creationId xmlns:a16="http://schemas.microsoft.com/office/drawing/2014/main" id="{F4D74DA5-5C60-4405-B38A-17FCB19F9506}"/>
              </a:ext>
            </a:extLst>
          </p:cNvPr>
          <p:cNvGraphicFramePr>
            <a:graphicFrameLocks/>
          </p:cNvGraphicFramePr>
          <p:nvPr/>
        </p:nvGraphicFramePr>
        <p:xfrm>
          <a:off x="2868188" y="2683121"/>
          <a:ext cx="2753689" cy="1652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4" name="ZoneTexte 5">
            <a:extLst>
              <a:ext uri="{FF2B5EF4-FFF2-40B4-BE49-F238E27FC236}">
                <a16:creationId xmlns:a16="http://schemas.microsoft.com/office/drawing/2014/main" id="{EACD6116-8D7F-44E8-B6BD-2154484AF650}"/>
              </a:ext>
            </a:extLst>
          </p:cNvPr>
          <p:cNvSpPr txBox="1"/>
          <p:nvPr/>
        </p:nvSpPr>
        <p:spPr>
          <a:xfrm>
            <a:off x="3785063" y="2425405"/>
            <a:ext cx="919938" cy="36021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0" u="none" strike="noStrike" dirty="0">
                <a:solidFill>
                  <a:schemeClr val="bg1"/>
                </a:solidFill>
                <a:latin typeface="Bahnschrift Condensed" panose="020B0502040204020203" pitchFamily="34" charset="0"/>
                <a:cs typeface="Calibri"/>
              </a:rPr>
              <a:t>52 418€</a:t>
            </a:r>
            <a:endParaRPr lang="fr-FR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1FC44C0F-342C-4266-90C2-6BB15B53203F}"/>
              </a:ext>
            </a:extLst>
          </p:cNvPr>
          <p:cNvSpPr/>
          <p:nvPr/>
        </p:nvSpPr>
        <p:spPr>
          <a:xfrm>
            <a:off x="5370137" y="4430271"/>
            <a:ext cx="358775" cy="174305"/>
          </a:xfrm>
          <a:prstGeom prst="wedgeRectCallout">
            <a:avLst>
              <a:gd name="adj1" fmla="val 50588"/>
              <a:gd name="adj2" fmla="val 10855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Bodywork</a:t>
            </a:r>
            <a:r>
              <a:rPr lang="fr-FR" sz="500" dirty="0">
                <a:solidFill>
                  <a:srgbClr val="595959"/>
                </a:solidFill>
              </a:rPr>
              <a:t> 26%</a:t>
            </a:r>
          </a:p>
        </p:txBody>
      </p:sp>
      <p:sp>
        <p:nvSpPr>
          <p:cNvPr id="29" name="Bulle narrative : rectangle 28">
            <a:extLst>
              <a:ext uri="{FF2B5EF4-FFF2-40B4-BE49-F238E27FC236}">
                <a16:creationId xmlns:a16="http://schemas.microsoft.com/office/drawing/2014/main" id="{2CFB2F84-62E4-4D42-8A79-8F4A448DF793}"/>
              </a:ext>
            </a:extLst>
          </p:cNvPr>
          <p:cNvSpPr/>
          <p:nvPr/>
        </p:nvSpPr>
        <p:spPr>
          <a:xfrm>
            <a:off x="5429498" y="5879274"/>
            <a:ext cx="256235" cy="184167"/>
          </a:xfrm>
          <a:prstGeom prst="wedgeRectCallout">
            <a:avLst>
              <a:gd name="adj1" fmla="val 57851"/>
              <a:gd name="adj2" fmla="val -99740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Paint</a:t>
            </a:r>
          </a:p>
          <a:p>
            <a:pPr algn="ctr"/>
            <a:r>
              <a:rPr lang="fr-FR" sz="500" dirty="0">
                <a:solidFill>
                  <a:srgbClr val="595959"/>
                </a:solidFill>
              </a:rPr>
              <a:t>22%</a:t>
            </a:r>
          </a:p>
        </p:txBody>
      </p: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0083F2B6-3B35-4239-8661-FC2140FAD412}"/>
              </a:ext>
            </a:extLst>
          </p:cNvPr>
          <p:cNvSpPr/>
          <p:nvPr/>
        </p:nvSpPr>
        <p:spPr>
          <a:xfrm>
            <a:off x="7262336" y="4516661"/>
            <a:ext cx="466922" cy="174305"/>
          </a:xfrm>
          <a:prstGeom prst="wedgeRectCallout">
            <a:avLst>
              <a:gd name="adj1" fmla="val -59601"/>
              <a:gd name="adj2" fmla="val 94893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Rigidity</a:t>
            </a:r>
            <a:r>
              <a:rPr lang="fr-FR" sz="500" dirty="0">
                <a:solidFill>
                  <a:srgbClr val="595959"/>
                </a:solidFill>
              </a:rPr>
              <a:t> tests</a:t>
            </a:r>
          </a:p>
          <a:p>
            <a:pPr algn="ctr"/>
            <a:r>
              <a:rPr lang="fr-FR" sz="500" dirty="0">
                <a:solidFill>
                  <a:srgbClr val="595959"/>
                </a:solidFill>
              </a:rPr>
              <a:t>26%</a:t>
            </a:r>
          </a:p>
        </p:txBody>
      </p:sp>
      <p:sp>
        <p:nvSpPr>
          <p:cNvPr id="31" name="Bulle narrative : rectangle 30">
            <a:extLst>
              <a:ext uri="{FF2B5EF4-FFF2-40B4-BE49-F238E27FC236}">
                <a16:creationId xmlns:a16="http://schemas.microsoft.com/office/drawing/2014/main" id="{0124F64C-877B-4369-AF1D-F8532BD1025F}"/>
              </a:ext>
            </a:extLst>
          </p:cNvPr>
          <p:cNvSpPr/>
          <p:nvPr/>
        </p:nvSpPr>
        <p:spPr>
          <a:xfrm>
            <a:off x="7139152" y="1403711"/>
            <a:ext cx="772832" cy="173701"/>
          </a:xfrm>
          <a:prstGeom prst="wedgeRectCallout">
            <a:avLst>
              <a:gd name="adj1" fmla="val -57168"/>
              <a:gd name="adj2" fmla="val 113107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Engine </a:t>
            </a:r>
            <a:r>
              <a:rPr lang="fr-FR" sz="500" dirty="0" smtClean="0">
                <a:solidFill>
                  <a:srgbClr val="595959"/>
                </a:solidFill>
              </a:rPr>
              <a:t>&amp; </a:t>
            </a:r>
            <a:r>
              <a:rPr lang="fr-FR" sz="500" dirty="0" err="1" smtClean="0">
                <a:solidFill>
                  <a:srgbClr val="595959"/>
                </a:solidFill>
              </a:rPr>
              <a:t>accessories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28%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D42E2C49-8690-4DA9-9A21-B0B240ACA1F0}"/>
              </a:ext>
            </a:extLst>
          </p:cNvPr>
          <p:cNvSpPr/>
          <p:nvPr/>
        </p:nvSpPr>
        <p:spPr>
          <a:xfrm>
            <a:off x="7139152" y="2903646"/>
            <a:ext cx="812356" cy="199107"/>
          </a:xfrm>
          <a:prstGeom prst="wedgeRectCallout">
            <a:avLst>
              <a:gd name="adj1" fmla="val -70939"/>
              <a:gd name="adj2" fmla="val -56594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Secondary</a:t>
            </a:r>
            <a:r>
              <a:rPr lang="fr-FR" sz="500" dirty="0">
                <a:solidFill>
                  <a:srgbClr val="595959"/>
                </a:solidFill>
              </a:rPr>
              <a:t> </a:t>
            </a:r>
            <a:r>
              <a:rPr lang="fr-FR" sz="500" dirty="0" err="1" smtClean="0">
                <a:solidFill>
                  <a:srgbClr val="595959"/>
                </a:solidFill>
              </a:rPr>
              <a:t>drivetrain</a:t>
            </a:r>
            <a:r>
              <a:rPr lang="fr-FR" sz="500" dirty="0" smtClean="0">
                <a:solidFill>
                  <a:srgbClr val="595959"/>
                </a:solidFill>
              </a:rPr>
              <a:t> system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29%</a:t>
            </a: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E90080DD-D9AF-49ED-A076-C5B36EF4FA49}"/>
              </a:ext>
            </a:extLst>
          </p:cNvPr>
          <p:cNvSpPr/>
          <p:nvPr/>
        </p:nvSpPr>
        <p:spPr>
          <a:xfrm>
            <a:off x="5500424" y="1326618"/>
            <a:ext cx="526244" cy="143097"/>
          </a:xfrm>
          <a:prstGeom prst="wedgeRectCallout">
            <a:avLst>
              <a:gd name="adj1" fmla="val 24528"/>
              <a:gd name="adj2" fmla="val 155129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Cooling</a:t>
            </a:r>
            <a:r>
              <a:rPr lang="fr-FR" sz="500" dirty="0">
                <a:solidFill>
                  <a:srgbClr val="595959"/>
                </a:solidFill>
              </a:rPr>
              <a:t> system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4%</a:t>
            </a:r>
          </a:p>
        </p:txBody>
      </p:sp>
      <p:sp>
        <p:nvSpPr>
          <p:cNvPr id="35" name="Bulle narrative : rectangle 34">
            <a:extLst>
              <a:ext uri="{FF2B5EF4-FFF2-40B4-BE49-F238E27FC236}">
                <a16:creationId xmlns:a16="http://schemas.microsoft.com/office/drawing/2014/main" id="{1D5C7067-6743-4FC9-9427-790DC5B0B324}"/>
              </a:ext>
            </a:extLst>
          </p:cNvPr>
          <p:cNvSpPr/>
          <p:nvPr/>
        </p:nvSpPr>
        <p:spPr>
          <a:xfrm>
            <a:off x="5187281" y="1547636"/>
            <a:ext cx="458499" cy="151416"/>
          </a:xfrm>
          <a:prstGeom prst="wedgeRectCallout">
            <a:avLst>
              <a:gd name="adj1" fmla="val 56866"/>
              <a:gd name="adj2" fmla="val 151381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smtClean="0">
                <a:solidFill>
                  <a:srgbClr val="595959"/>
                </a:solidFill>
              </a:rPr>
              <a:t>Fuel system 7</a:t>
            </a:r>
            <a:r>
              <a:rPr lang="fr-FR" sz="500" dirty="0">
                <a:solidFill>
                  <a:srgbClr val="595959"/>
                </a:solidFill>
              </a:rPr>
              <a:t>%</a:t>
            </a:r>
          </a:p>
        </p:txBody>
      </p:sp>
      <p:sp>
        <p:nvSpPr>
          <p:cNvPr id="36" name="Bulle narrative : rectangle 35">
            <a:extLst>
              <a:ext uri="{FF2B5EF4-FFF2-40B4-BE49-F238E27FC236}">
                <a16:creationId xmlns:a16="http://schemas.microsoft.com/office/drawing/2014/main" id="{9632ED13-D233-406D-AEFE-02D3C1BE667B}"/>
              </a:ext>
            </a:extLst>
          </p:cNvPr>
          <p:cNvSpPr/>
          <p:nvPr/>
        </p:nvSpPr>
        <p:spPr>
          <a:xfrm>
            <a:off x="4828079" y="1927554"/>
            <a:ext cx="457167" cy="174696"/>
          </a:xfrm>
          <a:prstGeom prst="wedgeRectCallout">
            <a:avLst>
              <a:gd name="adj1" fmla="val 111625"/>
              <a:gd name="adj2" fmla="val -1790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Intake</a:t>
            </a:r>
            <a:r>
              <a:rPr lang="fr-FR" sz="500" dirty="0" smtClean="0">
                <a:solidFill>
                  <a:srgbClr val="595959"/>
                </a:solidFill>
              </a:rPr>
              <a:t> system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≈0%</a:t>
            </a:r>
          </a:p>
        </p:txBody>
      </p:sp>
      <p:sp>
        <p:nvSpPr>
          <p:cNvPr id="37" name="Bulle narrative : rectangle 36">
            <a:extLst>
              <a:ext uri="{FF2B5EF4-FFF2-40B4-BE49-F238E27FC236}">
                <a16:creationId xmlns:a16="http://schemas.microsoft.com/office/drawing/2014/main" id="{1BF8225B-FCE2-414A-822A-DD821944A73A}"/>
              </a:ext>
            </a:extLst>
          </p:cNvPr>
          <p:cNvSpPr/>
          <p:nvPr/>
        </p:nvSpPr>
        <p:spPr>
          <a:xfrm>
            <a:off x="1692889" y="3270047"/>
            <a:ext cx="385988" cy="193986"/>
          </a:xfrm>
          <a:prstGeom prst="wedgeRectCallout">
            <a:avLst>
              <a:gd name="adj1" fmla="val 28107"/>
              <a:gd name="adj2" fmla="val -108379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Dampers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20%</a:t>
            </a:r>
          </a:p>
        </p:txBody>
      </p:sp>
      <p:sp>
        <p:nvSpPr>
          <p:cNvPr id="40" name="Bulle narrative : rectangle 39">
            <a:extLst>
              <a:ext uri="{FF2B5EF4-FFF2-40B4-BE49-F238E27FC236}">
                <a16:creationId xmlns:a16="http://schemas.microsoft.com/office/drawing/2014/main" id="{1A8DD437-20C4-47E9-AA57-D93FD18B4690}"/>
              </a:ext>
            </a:extLst>
          </p:cNvPr>
          <p:cNvSpPr/>
          <p:nvPr/>
        </p:nvSpPr>
        <p:spPr>
          <a:xfrm>
            <a:off x="5108163" y="2760092"/>
            <a:ext cx="490841" cy="177926"/>
          </a:xfrm>
          <a:prstGeom prst="wedgeRectCallout">
            <a:avLst>
              <a:gd name="adj1" fmla="val 82503"/>
              <a:gd name="adj2" fmla="val -40808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Exhaust</a:t>
            </a:r>
            <a:r>
              <a:rPr lang="fr-FR" sz="500" dirty="0" smtClean="0">
                <a:solidFill>
                  <a:srgbClr val="595959"/>
                </a:solidFill>
              </a:rPr>
              <a:t> system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24%</a:t>
            </a:r>
          </a:p>
        </p:txBody>
      </p:sp>
      <p:sp>
        <p:nvSpPr>
          <p:cNvPr id="41" name="Bulle narrative : rectangle 40">
            <a:extLst>
              <a:ext uri="{FF2B5EF4-FFF2-40B4-BE49-F238E27FC236}">
                <a16:creationId xmlns:a16="http://schemas.microsoft.com/office/drawing/2014/main" id="{D0E18B9B-095F-456E-BD42-73E250F25602}"/>
              </a:ext>
            </a:extLst>
          </p:cNvPr>
          <p:cNvSpPr/>
          <p:nvPr/>
        </p:nvSpPr>
        <p:spPr>
          <a:xfrm>
            <a:off x="3195772" y="2174235"/>
            <a:ext cx="347516" cy="267446"/>
          </a:xfrm>
          <a:prstGeom prst="wedgeRectCallout">
            <a:avLst>
              <a:gd name="adj1" fmla="val -86494"/>
              <a:gd name="adj2" fmla="val -29519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Wheels</a:t>
            </a:r>
            <a:r>
              <a:rPr lang="fr-FR" sz="500" dirty="0">
                <a:solidFill>
                  <a:srgbClr val="595959"/>
                </a:solidFill>
              </a:rPr>
              <a:t> and </a:t>
            </a:r>
            <a:r>
              <a:rPr lang="fr-FR" sz="500" dirty="0" smtClean="0">
                <a:solidFill>
                  <a:srgbClr val="595959"/>
                </a:solidFill>
              </a:rPr>
              <a:t>Tires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49%</a:t>
            </a:r>
          </a:p>
        </p:txBody>
      </p:sp>
      <p:sp>
        <p:nvSpPr>
          <p:cNvPr id="42" name="Bulle narrative : rectangle 41">
            <a:extLst>
              <a:ext uri="{FF2B5EF4-FFF2-40B4-BE49-F238E27FC236}">
                <a16:creationId xmlns:a16="http://schemas.microsoft.com/office/drawing/2014/main" id="{67CA9900-3E13-44A2-849F-54D350260FDC}"/>
              </a:ext>
            </a:extLst>
          </p:cNvPr>
          <p:cNvSpPr/>
          <p:nvPr/>
        </p:nvSpPr>
        <p:spPr>
          <a:xfrm>
            <a:off x="725523" y="2429445"/>
            <a:ext cx="439082" cy="169449"/>
          </a:xfrm>
          <a:prstGeom prst="wedgeRectCallout">
            <a:avLst>
              <a:gd name="adj1" fmla="val 81076"/>
              <a:gd name="adj2" fmla="val -25819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Brake</a:t>
            </a:r>
            <a:r>
              <a:rPr lang="fr-FR" sz="500" dirty="0">
                <a:solidFill>
                  <a:srgbClr val="595959"/>
                </a:solidFill>
              </a:rPr>
              <a:t> system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5%</a:t>
            </a:r>
          </a:p>
        </p:txBody>
      </p:sp>
      <p:sp>
        <p:nvSpPr>
          <p:cNvPr id="44" name="Bulle narrative : rectangle 43">
            <a:extLst>
              <a:ext uri="{FF2B5EF4-FFF2-40B4-BE49-F238E27FC236}">
                <a16:creationId xmlns:a16="http://schemas.microsoft.com/office/drawing/2014/main" id="{921B2170-B71B-4809-ACF9-E09DFB0FC138}"/>
              </a:ext>
            </a:extLst>
          </p:cNvPr>
          <p:cNvSpPr/>
          <p:nvPr/>
        </p:nvSpPr>
        <p:spPr>
          <a:xfrm>
            <a:off x="1481137" y="1255559"/>
            <a:ext cx="309455" cy="169449"/>
          </a:xfrm>
          <a:prstGeom prst="wedgeRectCallout">
            <a:avLst>
              <a:gd name="adj1" fmla="val 44541"/>
              <a:gd name="adj2" fmla="val 10721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A_arms</a:t>
            </a:r>
            <a:r>
              <a:rPr lang="fr-FR" sz="500" dirty="0" smtClean="0">
                <a:solidFill>
                  <a:srgbClr val="595959"/>
                </a:solidFill>
              </a:rPr>
              <a:t> 12</a:t>
            </a:r>
            <a:r>
              <a:rPr lang="fr-FR" sz="500" dirty="0">
                <a:solidFill>
                  <a:srgbClr val="595959"/>
                </a:solidFill>
              </a:rPr>
              <a:t>%</a:t>
            </a: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C5199CD8-20D2-4442-A0C3-4F0A53A180BF}"/>
              </a:ext>
            </a:extLst>
          </p:cNvPr>
          <p:cNvSpPr/>
          <p:nvPr/>
        </p:nvSpPr>
        <p:spPr>
          <a:xfrm>
            <a:off x="2955270" y="4634204"/>
            <a:ext cx="414260" cy="256628"/>
          </a:xfrm>
          <a:prstGeom prst="wedgeRectCallout">
            <a:avLst>
              <a:gd name="adj1" fmla="val -82515"/>
              <a:gd name="adj2" fmla="val -16825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Other</a:t>
            </a:r>
            <a:r>
              <a:rPr lang="fr-FR" sz="500" dirty="0">
                <a:solidFill>
                  <a:srgbClr val="595959"/>
                </a:solidFill>
              </a:rPr>
              <a:t> (ECU, Battery…)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20%</a:t>
            </a:r>
          </a:p>
        </p:txBody>
      </p:sp>
      <p:sp>
        <p:nvSpPr>
          <p:cNvPr id="49" name="Bulle narrative : rectangle 48">
            <a:extLst>
              <a:ext uri="{FF2B5EF4-FFF2-40B4-BE49-F238E27FC236}">
                <a16:creationId xmlns:a16="http://schemas.microsoft.com/office/drawing/2014/main" id="{1D376B9F-CC0D-4BC9-9EA5-53B166521211}"/>
              </a:ext>
            </a:extLst>
          </p:cNvPr>
          <p:cNvSpPr/>
          <p:nvPr/>
        </p:nvSpPr>
        <p:spPr>
          <a:xfrm>
            <a:off x="1399109" y="4259046"/>
            <a:ext cx="577908" cy="171225"/>
          </a:xfrm>
          <a:prstGeom prst="wedgeRectCallout">
            <a:avLst>
              <a:gd name="adj1" fmla="val 35932"/>
              <a:gd name="adj2" fmla="val 95554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Miscellaneous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8%</a:t>
            </a:r>
          </a:p>
        </p:txBody>
      </p:sp>
      <p:sp>
        <p:nvSpPr>
          <p:cNvPr id="50" name="Bulle narrative : rectangle 49">
            <a:extLst>
              <a:ext uri="{FF2B5EF4-FFF2-40B4-BE49-F238E27FC236}">
                <a16:creationId xmlns:a16="http://schemas.microsoft.com/office/drawing/2014/main" id="{BC0D9CBE-A897-4998-BD28-E5683B2415C4}"/>
              </a:ext>
            </a:extLst>
          </p:cNvPr>
          <p:cNvSpPr/>
          <p:nvPr/>
        </p:nvSpPr>
        <p:spPr>
          <a:xfrm>
            <a:off x="2955270" y="5847194"/>
            <a:ext cx="347516" cy="248329"/>
          </a:xfrm>
          <a:prstGeom prst="wedgeRectCallout">
            <a:avLst>
              <a:gd name="adj1" fmla="val -84667"/>
              <a:gd name="adj2" fmla="val -28332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Gear</a:t>
            </a:r>
            <a:r>
              <a:rPr lang="fr-FR" sz="500" dirty="0">
                <a:solidFill>
                  <a:srgbClr val="595959"/>
                </a:solidFill>
              </a:rPr>
              <a:t> Shift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39%</a:t>
            </a:r>
          </a:p>
        </p:txBody>
      </p:sp>
      <p:sp>
        <p:nvSpPr>
          <p:cNvPr id="51" name="Bulle narrative : rectangle 50">
            <a:extLst>
              <a:ext uri="{FF2B5EF4-FFF2-40B4-BE49-F238E27FC236}">
                <a16:creationId xmlns:a16="http://schemas.microsoft.com/office/drawing/2014/main" id="{A36BAA29-BF44-40CE-9532-1BA726BBEB18}"/>
              </a:ext>
            </a:extLst>
          </p:cNvPr>
          <p:cNvSpPr/>
          <p:nvPr/>
        </p:nvSpPr>
        <p:spPr>
          <a:xfrm>
            <a:off x="795554" y="5034320"/>
            <a:ext cx="369051" cy="248329"/>
          </a:xfrm>
          <a:prstGeom prst="wedgeRectCallout">
            <a:avLst>
              <a:gd name="adj1" fmla="val 88681"/>
              <a:gd name="adj2" fmla="val 21531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Data acquisition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22%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EA1E43-8A16-43DD-BC4E-45EEC0FD8E40}"/>
              </a:ext>
            </a:extLst>
          </p:cNvPr>
          <p:cNvSpPr txBox="1"/>
          <p:nvPr/>
        </p:nvSpPr>
        <p:spPr>
          <a:xfrm>
            <a:off x="4444857" y="3213262"/>
            <a:ext cx="220454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27%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B09C8E3-0CDE-44AF-AA6A-D16F3F4446BA}"/>
              </a:ext>
            </a:extLst>
          </p:cNvPr>
          <p:cNvSpPr txBox="1"/>
          <p:nvPr/>
        </p:nvSpPr>
        <p:spPr>
          <a:xfrm>
            <a:off x="4688734" y="3611815"/>
            <a:ext cx="185923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4%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3540DBF-BE34-43AA-8A9C-4C8C76904D3C}"/>
              </a:ext>
            </a:extLst>
          </p:cNvPr>
          <p:cNvSpPr txBox="1"/>
          <p:nvPr/>
        </p:nvSpPr>
        <p:spPr>
          <a:xfrm>
            <a:off x="4461773" y="3826366"/>
            <a:ext cx="220454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13%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E4E3CF8-1EE8-4ED3-B757-7E51EA68B40A}"/>
              </a:ext>
            </a:extLst>
          </p:cNvPr>
          <p:cNvSpPr txBox="1"/>
          <p:nvPr/>
        </p:nvSpPr>
        <p:spPr>
          <a:xfrm>
            <a:off x="3904821" y="3686629"/>
            <a:ext cx="220454" cy="128685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r>
              <a:rPr lang="fr-FR" sz="600" b="1" dirty="0">
                <a:solidFill>
                  <a:schemeClr val="bg1"/>
                </a:solidFill>
              </a:rPr>
              <a:t>37%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7AD9055-A96F-4963-BC87-BE38594035F9}"/>
              </a:ext>
            </a:extLst>
          </p:cNvPr>
          <p:cNvSpPr txBox="1"/>
          <p:nvPr/>
        </p:nvSpPr>
        <p:spPr>
          <a:xfrm>
            <a:off x="3734904" y="3112253"/>
            <a:ext cx="549962" cy="221018"/>
          </a:xfrm>
          <a:prstGeom prst="rect">
            <a:avLst/>
          </a:prstGeom>
          <a:pattFill prst="pct10">
            <a:fgClr>
              <a:schemeClr val="tx1">
                <a:lumMod val="65000"/>
                <a:lumOff val="35000"/>
              </a:schemeClr>
            </a:fgClr>
            <a:bgClr>
              <a:srgbClr val="404040"/>
            </a:bgClr>
          </a:pattFill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600" b="1" dirty="0" err="1" smtClean="0">
                <a:solidFill>
                  <a:schemeClr val="bg1"/>
                </a:solidFill>
              </a:rPr>
              <a:t>Miscellaneous</a:t>
            </a:r>
            <a:r>
              <a:rPr lang="fr-FR" sz="600" b="1" dirty="0">
                <a:solidFill>
                  <a:schemeClr val="bg1"/>
                </a:solidFill>
              </a:rPr>
              <a:t/>
            </a:r>
            <a:br>
              <a:rPr lang="fr-FR" sz="600" b="1" dirty="0">
                <a:solidFill>
                  <a:schemeClr val="bg1"/>
                </a:solidFill>
              </a:rPr>
            </a:br>
            <a:r>
              <a:rPr lang="fr-FR" sz="600" b="1" dirty="0">
                <a:solidFill>
                  <a:schemeClr val="bg1"/>
                </a:solidFill>
              </a:rPr>
              <a:t>19%</a:t>
            </a:r>
          </a:p>
        </p:txBody>
      </p:sp>
      <p:sp>
        <p:nvSpPr>
          <p:cNvPr id="52" name="Bulle narrative : rectangle 51">
            <a:extLst>
              <a:ext uri="{FF2B5EF4-FFF2-40B4-BE49-F238E27FC236}">
                <a16:creationId xmlns:a16="http://schemas.microsoft.com/office/drawing/2014/main" id="{28EBE7DE-B3AA-44F1-923B-4B8047D9A06A}"/>
              </a:ext>
            </a:extLst>
          </p:cNvPr>
          <p:cNvSpPr/>
          <p:nvPr/>
        </p:nvSpPr>
        <p:spPr>
          <a:xfrm>
            <a:off x="6994328" y="6008370"/>
            <a:ext cx="466922" cy="174305"/>
          </a:xfrm>
          <a:prstGeom prst="wedgeRectCallout">
            <a:avLst>
              <a:gd name="adj1" fmla="val -38181"/>
              <a:gd name="adj2" fmla="val -126421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>
                <a:solidFill>
                  <a:srgbClr val="595959"/>
                </a:solidFill>
              </a:rPr>
              <a:t>Frame</a:t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26%</a:t>
            </a:r>
          </a:p>
        </p:txBody>
      </p:sp>
      <p:sp>
        <p:nvSpPr>
          <p:cNvPr id="53" name="Bulle narrative : rectangle 52">
            <a:extLst>
              <a:ext uri="{FF2B5EF4-FFF2-40B4-BE49-F238E27FC236}">
                <a16:creationId xmlns:a16="http://schemas.microsoft.com/office/drawing/2014/main" id="{6D3F04E9-D4E4-4DE6-BF2F-5D376D328102}"/>
              </a:ext>
            </a:extLst>
          </p:cNvPr>
          <p:cNvSpPr/>
          <p:nvPr/>
        </p:nvSpPr>
        <p:spPr>
          <a:xfrm>
            <a:off x="1345373" y="6147802"/>
            <a:ext cx="347516" cy="171225"/>
          </a:xfrm>
          <a:prstGeom prst="wedgeRectCallout">
            <a:avLst>
              <a:gd name="adj1" fmla="val 52377"/>
              <a:gd name="adj2" fmla="val -96366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E</a:t>
            </a:r>
            <a:r>
              <a:rPr lang="fr-FR" sz="500" dirty="0" err="1" smtClean="0">
                <a:solidFill>
                  <a:srgbClr val="595959"/>
                </a:solidFill>
              </a:rPr>
              <a:t>lectronic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11%</a:t>
            </a:r>
          </a:p>
        </p:txBody>
      </p:sp>
      <p:sp>
        <p:nvSpPr>
          <p:cNvPr id="54" name="Bulle narrative : rectangle 53">
            <a:extLst>
              <a:ext uri="{FF2B5EF4-FFF2-40B4-BE49-F238E27FC236}">
                <a16:creationId xmlns:a16="http://schemas.microsoft.com/office/drawing/2014/main" id="{D334769A-398B-4C37-9CD7-6B40BE7EFFB2}"/>
              </a:ext>
            </a:extLst>
          </p:cNvPr>
          <p:cNvSpPr/>
          <p:nvPr/>
        </p:nvSpPr>
        <p:spPr>
          <a:xfrm>
            <a:off x="642192" y="1999926"/>
            <a:ext cx="541465" cy="169449"/>
          </a:xfrm>
          <a:prstGeom prst="wedgeRectCallout">
            <a:avLst>
              <a:gd name="adj1" fmla="val 79991"/>
              <a:gd name="adj2" fmla="val -20198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Steering</a:t>
            </a:r>
            <a:r>
              <a:rPr lang="fr-FR" sz="500" dirty="0" smtClean="0">
                <a:solidFill>
                  <a:srgbClr val="595959"/>
                </a:solidFill>
              </a:rPr>
              <a:t> system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12%</a:t>
            </a:r>
          </a:p>
        </p:txBody>
      </p:sp>
      <p:sp>
        <p:nvSpPr>
          <p:cNvPr id="55" name="Bulle narrative : rectangle 54">
            <a:extLst>
              <a:ext uri="{FF2B5EF4-FFF2-40B4-BE49-F238E27FC236}">
                <a16:creationId xmlns:a16="http://schemas.microsoft.com/office/drawing/2014/main" id="{F1FBC7B8-EA1F-4BA5-9CDB-F5FDCB5A1343}"/>
              </a:ext>
            </a:extLst>
          </p:cNvPr>
          <p:cNvSpPr/>
          <p:nvPr/>
        </p:nvSpPr>
        <p:spPr>
          <a:xfrm>
            <a:off x="1912110" y="1139984"/>
            <a:ext cx="459919" cy="169449"/>
          </a:xfrm>
          <a:prstGeom prst="wedgeRectCallout">
            <a:avLst>
              <a:gd name="adj1" fmla="val 2988"/>
              <a:gd name="adj2" fmla="val 118457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 smtClean="0">
                <a:solidFill>
                  <a:srgbClr val="595959"/>
                </a:solidFill>
              </a:rPr>
              <a:t>Miscellaneous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2%</a:t>
            </a:r>
          </a:p>
        </p:txBody>
      </p:sp>
      <p:sp>
        <p:nvSpPr>
          <p:cNvPr id="56" name="Bulle narrative : rectangle 55">
            <a:extLst>
              <a:ext uri="{FF2B5EF4-FFF2-40B4-BE49-F238E27FC236}">
                <a16:creationId xmlns:a16="http://schemas.microsoft.com/office/drawing/2014/main" id="{D81C5FCA-5775-40DF-875D-50E9F6E5AAFD}"/>
              </a:ext>
            </a:extLst>
          </p:cNvPr>
          <p:cNvSpPr/>
          <p:nvPr/>
        </p:nvSpPr>
        <p:spPr>
          <a:xfrm>
            <a:off x="6081861" y="1207205"/>
            <a:ext cx="581437" cy="145390"/>
          </a:xfrm>
          <a:prstGeom prst="wedgeRectCallout">
            <a:avLst>
              <a:gd name="adj1" fmla="val -9864"/>
              <a:gd name="adj2" fmla="val 114968"/>
            </a:avLst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fr-FR" sz="500" dirty="0" err="1">
                <a:solidFill>
                  <a:srgbClr val="595959"/>
                </a:solidFill>
              </a:rPr>
              <a:t>Miscellaneous</a:t>
            </a:r>
            <a:r>
              <a:rPr lang="fr-FR" sz="500" dirty="0">
                <a:solidFill>
                  <a:srgbClr val="595959"/>
                </a:solidFill>
              </a:rPr>
              <a:t/>
            </a:r>
            <a:br>
              <a:rPr lang="fr-FR" sz="500" dirty="0">
                <a:solidFill>
                  <a:srgbClr val="595959"/>
                </a:solidFill>
              </a:rPr>
            </a:br>
            <a:r>
              <a:rPr lang="fr-FR" sz="500" dirty="0">
                <a:solidFill>
                  <a:srgbClr val="595959"/>
                </a:solidFill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175623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170</Words>
  <Application>Microsoft Office PowerPoint</Application>
  <PresentationFormat>Affichage à l'écran (4:3)</PresentationFormat>
  <Paragraphs>75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Raleway ExtraBold</vt:lpstr>
      <vt:lpstr>Thème Office</vt:lpstr>
      <vt:lpstr>Previsionnal Expenses</vt:lpstr>
      <vt:lpstr>Overview Expenses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Aurélien</cp:lastModifiedBy>
  <cp:revision>45</cp:revision>
  <cp:lastPrinted>2019-06-26T13:34:09Z</cp:lastPrinted>
  <dcterms:created xsi:type="dcterms:W3CDTF">2019-06-09T19:05:37Z</dcterms:created>
  <dcterms:modified xsi:type="dcterms:W3CDTF">2019-07-05T17:24:48Z</dcterms:modified>
</cp:coreProperties>
</file>