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1pPr>
    <a:lvl2pPr marL="323156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2pPr>
    <a:lvl3pPr marL="646312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3pPr>
    <a:lvl4pPr marL="969467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4pPr>
    <a:lvl5pPr marL="129262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5pPr>
    <a:lvl6pPr marL="1615779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6pPr>
    <a:lvl7pPr marL="1938934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7pPr>
    <a:lvl8pPr marL="2262090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8pPr>
    <a:lvl9pPr marL="2585245" algn="l" defTabSz="323156" rtl="0" eaLnBrk="1" latinLnBrk="0" hangingPunct="1">
      <a:defRPr sz="12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60" d="100"/>
          <a:sy n="60" d="100"/>
        </p:scale>
        <p:origin x="81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ptimus_2019\STUF2019\CR%20-%20Cost%20Report\Preparation%20oral\3_Financial%20and%20production%20risk%20management\margin%20vs%20volu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Margin</a:t>
            </a:r>
            <a:r>
              <a:rPr lang="fr-FR" baseline="0"/>
              <a:t> vs Volume analysis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Company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Feuil1!$B$2:$B$3</c:f>
              <c:numCache>
                <c:formatCode>General</c:formatCode>
                <c:ptCount val="2"/>
                <c:pt idx="0">
                  <c:v>5000</c:v>
                </c:pt>
                <c:pt idx="1">
                  <c:v>10000</c:v>
                </c:pt>
              </c:numCache>
            </c:numRef>
          </c:xVal>
          <c:yVal>
            <c:numRef>
              <c:f>Feuil1!$C$2:$C$3</c:f>
              <c:numCache>
                <c:formatCode>General</c:formatCode>
                <c:ptCount val="2"/>
                <c:pt idx="0">
                  <c:v>-5</c:v>
                </c:pt>
                <c:pt idx="1">
                  <c:v>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CC-4BB7-8FFF-41E75D50C0B2}"/>
            </c:ext>
          </c:extLst>
        </c:ser>
        <c:ser>
          <c:idx val="1"/>
          <c:order val="1"/>
          <c:tx>
            <c:strRef>
              <c:f>Feuil1!$D$1</c:f>
              <c:strCache>
                <c:ptCount val="1"/>
                <c:pt idx="0">
                  <c:v>Company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Feuil1!$B$2:$B$3</c:f>
              <c:numCache>
                <c:formatCode>General</c:formatCode>
                <c:ptCount val="2"/>
                <c:pt idx="0">
                  <c:v>5000</c:v>
                </c:pt>
                <c:pt idx="1">
                  <c:v>10000</c:v>
                </c:pt>
              </c:numCache>
            </c:numRef>
          </c:xVal>
          <c:yVal>
            <c:numRef>
              <c:f>Feuil1!$D$2:$D$3</c:f>
              <c:numCache>
                <c:formatCode>General</c:formatCode>
                <c:ptCount val="2"/>
                <c:pt idx="0">
                  <c:v>-2</c:v>
                </c:pt>
                <c:pt idx="1">
                  <c:v>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0CC-4BB7-8FFF-41E75D50C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32808"/>
        <c:axId val="362333792"/>
      </c:scatterChart>
      <c:valAx>
        <c:axId val="362332808"/>
        <c:scaling>
          <c:orientation val="minMax"/>
          <c:min val="4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Volume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2333792"/>
        <c:crosses val="autoZero"/>
        <c:crossBetween val="midCat"/>
      </c:valAx>
      <c:valAx>
        <c:axId val="36233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Margin per product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2332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2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90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23/07/2019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7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" y="16823"/>
            <a:ext cx="15119346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fr-FR" sz="5400" b="1" spc="601" dirty="0" smtClean="0">
                <a:solidFill>
                  <a:schemeClr val="bg1"/>
                </a:solidFill>
                <a:latin typeface="Raleway" panose="020B0503030101060003" pitchFamily="34" charset="0"/>
              </a:rPr>
              <a:t>Financial and production</a:t>
            </a:r>
            <a:br>
              <a:rPr lang="fr-FR" sz="5400" b="1" spc="601" dirty="0" smtClean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fr-FR" sz="5400" b="1" spc="601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risk</a:t>
            </a:r>
            <a:r>
              <a:rPr lang="fr-FR" sz="5400" b="1" spc="601" dirty="0" smtClean="0">
                <a:solidFill>
                  <a:schemeClr val="bg1"/>
                </a:solidFill>
                <a:latin typeface="Raleway" panose="020B0503030101060003" pitchFamily="34" charset="0"/>
              </a:rPr>
              <a:t> management</a:t>
            </a:r>
            <a:endParaRPr lang="fr-FR" sz="5400" b="1" spc="60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97" y="1794579"/>
            <a:ext cx="6563162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Mass production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0280" y="2676143"/>
            <a:ext cx="6919783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Diagrams </a:t>
            </a:r>
            <a:r>
              <a:rPr lang="en-US" dirty="0" smtClean="0"/>
              <a:t>to represent </a:t>
            </a:r>
            <a:r>
              <a:rPr lang="en-US" dirty="0" smtClean="0"/>
              <a:t>volume analysis for mass production in industry.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24" y="403937"/>
            <a:ext cx="3302752" cy="724065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7848599" y="1794579"/>
            <a:ext cx="7270751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75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50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3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09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387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649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424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198" indent="0" algn="ctr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None/>
              <a:defRPr sz="24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Risk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management in the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project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7848599" y="2676143"/>
            <a:ext cx="7270751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below e</a:t>
            </a:r>
            <a:r>
              <a:rPr lang="en-US" dirty="0" smtClean="0"/>
              <a:t>xamples of financial and production risk the team have been dealing with this year.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6" y="3211498"/>
            <a:ext cx="4971314" cy="3499079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9001685" y="3254985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Financial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risk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9001685" y="6027320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Production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risk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98136417-2C21-49F1-9AFF-F0040EBA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60829"/>
              </p:ext>
            </p:extLst>
          </p:nvPr>
        </p:nvGraphicFramePr>
        <p:xfrm>
          <a:off x="-1" y="6858000"/>
          <a:ext cx="6562165" cy="374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7848599" y="4135002"/>
            <a:ext cx="6750049" cy="185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</a:t>
            </a:r>
            <a:r>
              <a:rPr lang="en-US" dirty="0" err="1" smtClean="0"/>
              <a:t>mportant</a:t>
            </a:r>
            <a:r>
              <a:rPr lang="en-US" dirty="0" smtClean="0"/>
              <a:t> to have financial provision in case of a major issue.</a:t>
            </a:r>
            <a:endParaRPr lang="en-US" dirty="0" smtClean="0"/>
          </a:p>
          <a:p>
            <a:endParaRPr lang="en-US" dirty="0"/>
          </a:p>
          <a:p>
            <a:r>
              <a:rPr lang="en-GB" b="1" dirty="0" smtClean="0"/>
              <a:t>Example</a:t>
            </a:r>
            <a:r>
              <a:rPr lang="en-GB" dirty="0" smtClean="0"/>
              <a:t>: Supply </a:t>
            </a:r>
            <a:r>
              <a:rPr lang="en-GB" dirty="0"/>
              <a:t>of wheels’ </a:t>
            </a:r>
            <a:r>
              <a:rPr lang="en-GB" dirty="0" smtClean="0"/>
              <a:t>bearings.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Delay of delivery due to absence of stock </a:t>
            </a:r>
            <a:endParaRPr lang="fr-FR" dirty="0"/>
          </a:p>
          <a:p>
            <a:pPr marL="608906" lvl="1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en-GB" dirty="0" smtClean="0"/>
              <a:t>Initially </a:t>
            </a:r>
            <a:r>
              <a:rPr lang="en-GB" dirty="0"/>
              <a:t>planned on </a:t>
            </a:r>
            <a:r>
              <a:rPr lang="en-GB" dirty="0" smtClean="0"/>
              <a:t>March</a:t>
            </a:r>
            <a:endParaRPr lang="fr-FR" dirty="0"/>
          </a:p>
          <a:p>
            <a:pPr marL="608906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Delivery </a:t>
            </a:r>
            <a:r>
              <a:rPr lang="en-GB" dirty="0"/>
              <a:t>delayed to the beginning of June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To respect the roll-out deadline, wheels bearings supplied with the budget</a:t>
            </a:r>
            <a:endParaRPr lang="fr-FR" dirty="0"/>
          </a:p>
          <a:p>
            <a:pPr marL="608906" lvl="1" indent="-285750">
              <a:buFont typeface="Arial" panose="020B0604020202020204" pitchFamily="34" charset="0"/>
              <a:buChar char="•"/>
            </a:pPr>
            <a:r>
              <a:rPr lang="en-GB" dirty="0"/>
              <a:t>Diminution of the financial provision</a:t>
            </a:r>
            <a:endParaRPr lang="fr-FR" dirty="0"/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7848599" y="6883400"/>
            <a:ext cx="6845301" cy="107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</a:t>
            </a:r>
            <a:r>
              <a:rPr lang="en-GB" dirty="0" smtClean="0"/>
              <a:t>: </a:t>
            </a:r>
            <a:r>
              <a:rPr lang="fr-FR" dirty="0" err="1" smtClean="0"/>
              <a:t>Fire</a:t>
            </a:r>
            <a:r>
              <a:rPr lang="fr-FR" dirty="0" smtClean="0"/>
              <a:t> in one of the workshops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partner</a:t>
            </a:r>
            <a:r>
              <a:rPr lang="fr-FR" dirty="0" smtClean="0"/>
              <a:t> </a:t>
            </a:r>
            <a:r>
              <a:rPr lang="fr-FR" dirty="0" err="1" smtClean="0"/>
              <a:t>Boisard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en-GB" dirty="0"/>
              <a:t>A fire destroyed the workshops of our partner during the manufacturing of the uprights and hubs. </a:t>
            </a:r>
            <a:r>
              <a:rPr lang="en-GB" dirty="0"/>
              <a:t>The team reacted quickly to move the production to another partner and to the university workshop</a:t>
            </a:r>
            <a:r>
              <a:rPr lang="en-GB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23" name="Imag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72" y="7800831"/>
            <a:ext cx="4766387" cy="27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128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Financial and production 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13</cp:revision>
  <dcterms:created xsi:type="dcterms:W3CDTF">2019-07-14T15:34:42Z</dcterms:created>
  <dcterms:modified xsi:type="dcterms:W3CDTF">2019-07-22T22:50:34Z</dcterms:modified>
</cp:coreProperties>
</file>