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</p:spPr>
        <p:txBody>
          <a:bodyPr anchor="b"/>
          <a:lstStyle>
            <a:lvl1pPr algn="ctr">
              <a:defRPr sz="44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86" indent="0" algn="ctr">
              <a:buNone/>
              <a:defRPr sz="1499"/>
            </a:lvl2pPr>
            <a:lvl3pPr marL="685771" indent="0" algn="ctr">
              <a:buNone/>
              <a:defRPr sz="1351"/>
            </a:lvl3pPr>
            <a:lvl4pPr marL="1028657" indent="0" algn="ctr">
              <a:buNone/>
              <a:defRPr sz="1200"/>
            </a:lvl4pPr>
            <a:lvl5pPr marL="1371543" indent="0" algn="ctr">
              <a:buNone/>
              <a:defRPr sz="1200"/>
            </a:lvl5pPr>
            <a:lvl6pPr marL="1714428" indent="0" algn="ctr">
              <a:buNone/>
              <a:defRPr sz="1200"/>
            </a:lvl6pPr>
            <a:lvl7pPr marL="2057314" indent="0" algn="ctr">
              <a:buNone/>
              <a:defRPr sz="1200"/>
            </a:lvl7pPr>
            <a:lvl8pPr marL="2400200" indent="0" algn="ctr">
              <a:buNone/>
              <a:defRPr sz="1200"/>
            </a:lvl8pPr>
            <a:lvl9pPr marL="2743085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97D309-ED7C-4986-B4AB-F0B7E2C0F0C3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2595EBDE-EA14-42AD-B6D4-28E23E64C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99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97D309-ED7C-4986-B4AB-F0B7E2C0F0C3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2595EBDE-EA14-42AD-B6D4-28E23E64C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37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97D309-ED7C-4986-B4AB-F0B7E2C0F0C3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2595EBDE-EA14-42AD-B6D4-28E23E64C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3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36" y="26371"/>
            <a:ext cx="4164122" cy="617686"/>
          </a:xfrm>
          <a:prstGeom prst="rect">
            <a:avLst/>
          </a:prstGeom>
        </p:spPr>
        <p:txBody>
          <a:bodyPr/>
          <a:lstStyle>
            <a:lvl1pPr>
              <a:defRPr sz="2799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9" y="1741336"/>
            <a:ext cx="5915025" cy="7180944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6C55357-3137-48FE-843C-5A55F7653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88" y="914400"/>
            <a:ext cx="4768850" cy="617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3448049C-D795-4B14-84DD-67326E497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534" y="9629777"/>
            <a:ext cx="1826438" cy="249856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CEFC6284-250F-4907-B375-72E551864A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15781" y="9629777"/>
            <a:ext cx="1826438" cy="249856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</a:t>
            </a:r>
          </a:p>
        </p:txBody>
      </p:sp>
      <p:sp>
        <p:nvSpPr>
          <p:cNvPr id="14" name="Espace réservé du texte 11">
            <a:extLst>
              <a:ext uri="{FF2B5EF4-FFF2-40B4-BE49-F238E27FC236}">
                <a16:creationId xmlns:a16="http://schemas.microsoft.com/office/drawing/2014/main" id="{22C3B2F0-EA96-4946-896B-FCABD3FED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1562" y="9629777"/>
            <a:ext cx="1826438" cy="249856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</a:t>
            </a:r>
          </a:p>
        </p:txBody>
      </p:sp>
    </p:spTree>
    <p:extLst>
      <p:ext uri="{BB962C8B-B14F-4D97-AF65-F5344CB8AC3E}">
        <p14:creationId xmlns:p14="http://schemas.microsoft.com/office/powerpoint/2010/main" val="251136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  <a:prstGeom prst="rect">
            <a:avLst/>
          </a:prstGeom>
        </p:spPr>
        <p:txBody>
          <a:bodyPr anchor="b"/>
          <a:lstStyle>
            <a:lvl1pPr>
              <a:defRPr sz="44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7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97D309-ED7C-4986-B4AB-F0B7E2C0F0C3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2595EBDE-EA14-42AD-B6D4-28E23E64C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1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97D309-ED7C-4986-B4AB-F0B7E2C0F0C3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2595EBDE-EA14-42AD-B6D4-28E23E64C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32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6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8"/>
            <a:ext cx="2901255" cy="1190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3"/>
            <a:ext cx="2901255" cy="5322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8"/>
            <a:ext cx="2915543" cy="1190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3"/>
            <a:ext cx="2915543" cy="5322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97D309-ED7C-4986-B4AB-F0B7E2C0F0C3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2595EBDE-EA14-42AD-B6D4-28E23E64C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73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97D309-ED7C-4986-B4AB-F0B7E2C0F0C3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2595EBDE-EA14-42AD-B6D4-28E23E64C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79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97D309-ED7C-4986-B4AB-F0B7E2C0F0C3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2595EBDE-EA14-42AD-B6D4-28E23E64C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94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</p:spPr>
        <p:txBody>
          <a:bodyPr anchor="b"/>
          <a:lstStyle>
            <a:lvl1pPr>
              <a:defRPr sz="240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4"/>
            <a:ext cx="3471863" cy="7039681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97D309-ED7C-4986-B4AB-F0B7E2C0F0C3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2595EBDE-EA14-42AD-B6D4-28E23E64C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48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</p:spPr>
        <p:txBody>
          <a:bodyPr anchor="b"/>
          <a:lstStyle>
            <a:lvl1pPr>
              <a:defRPr sz="240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4"/>
            <a:ext cx="3471863" cy="703968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1"/>
            </a:lvl1pPr>
            <a:lvl2pPr marL="342886" indent="0">
              <a:buNone/>
              <a:defRPr sz="2100"/>
            </a:lvl2pPr>
            <a:lvl3pPr marL="685771" indent="0">
              <a:buNone/>
              <a:defRPr sz="1800"/>
            </a:lvl3pPr>
            <a:lvl4pPr marL="1028657" indent="0">
              <a:buNone/>
              <a:defRPr sz="1499"/>
            </a:lvl4pPr>
            <a:lvl5pPr marL="1371543" indent="0">
              <a:buNone/>
              <a:defRPr sz="1499"/>
            </a:lvl5pPr>
            <a:lvl6pPr marL="1714428" indent="0">
              <a:buNone/>
              <a:defRPr sz="1499"/>
            </a:lvl6pPr>
            <a:lvl7pPr marL="2057314" indent="0">
              <a:buNone/>
              <a:defRPr sz="1499"/>
            </a:lvl7pPr>
            <a:lvl8pPr marL="2400200" indent="0">
              <a:buNone/>
              <a:defRPr sz="1499"/>
            </a:lvl8pPr>
            <a:lvl9pPr marL="2743085" indent="0">
              <a:buNone/>
              <a:defRPr sz="149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97D309-ED7C-4986-B4AB-F0B7E2C0F0C3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2595EBDE-EA14-42AD-B6D4-28E23E64C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38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C0AD8E-C0FF-429A-B93A-6FD503339951}"/>
              </a:ext>
            </a:extLst>
          </p:cNvPr>
          <p:cNvSpPr/>
          <p:nvPr/>
        </p:nvSpPr>
        <p:spPr>
          <a:xfrm>
            <a:off x="-1" y="0"/>
            <a:ext cx="6899766" cy="74791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2"/>
          </a:p>
        </p:txBody>
      </p:sp>
      <p:pic>
        <p:nvPicPr>
          <p:cNvPr id="11" name="Image 10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941EEBB0-C582-4640-9389-E61B16DAC6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05" y="64573"/>
            <a:ext cx="2258981" cy="6006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8EA6C99-BD15-4105-91DD-CFA412399927}"/>
              </a:ext>
            </a:extLst>
          </p:cNvPr>
          <p:cNvSpPr/>
          <p:nvPr userDrawn="1"/>
        </p:nvSpPr>
        <p:spPr>
          <a:xfrm>
            <a:off x="-17486" y="9605553"/>
            <a:ext cx="6952361" cy="30044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2" dirty="0"/>
          </a:p>
        </p:txBody>
      </p:sp>
    </p:spTree>
    <p:extLst>
      <p:ext uri="{BB962C8B-B14F-4D97-AF65-F5344CB8AC3E}">
        <p14:creationId xmlns:p14="http://schemas.microsoft.com/office/powerpoint/2010/main" val="46945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7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3" indent="-171443" algn="l" defTabSz="68577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9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4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0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986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71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57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3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28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1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7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3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8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4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85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88" y="1183989"/>
            <a:ext cx="4793262" cy="716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Règles de travail</a:t>
            </a:r>
          </a:p>
        </p:txBody>
      </p:sp>
      <p:pic>
        <p:nvPicPr>
          <p:cNvPr id="11" name="Image 10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BE525207-5531-47BA-AA1B-A8C278847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05" y="64573"/>
            <a:ext cx="2258981" cy="600627"/>
          </a:xfrm>
          <a:prstGeom prst="rect">
            <a:avLst/>
          </a:prstGeom>
        </p:spPr>
      </p:pic>
      <p:sp>
        <p:nvSpPr>
          <p:cNvPr id="2" name="Triangle isocèle 1">
            <a:extLst>
              <a:ext uri="{FF2B5EF4-FFF2-40B4-BE49-F238E27FC236}">
                <a16:creationId xmlns:a16="http://schemas.microsoft.com/office/drawing/2014/main" id="{5CAD2609-4483-45F4-A955-754CE43D3955}"/>
              </a:ext>
            </a:extLst>
          </p:cNvPr>
          <p:cNvSpPr/>
          <p:nvPr/>
        </p:nvSpPr>
        <p:spPr>
          <a:xfrm rot="5400000">
            <a:off x="143893" y="1372320"/>
            <a:ext cx="424542" cy="3396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FFDBEDE7-AAFF-4C1A-9CA6-CE6BDCDF805E}"/>
              </a:ext>
            </a:extLst>
          </p:cNvPr>
          <p:cNvSpPr/>
          <p:nvPr/>
        </p:nvSpPr>
        <p:spPr>
          <a:xfrm rot="5400000">
            <a:off x="135117" y="5242776"/>
            <a:ext cx="424542" cy="3396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6C54383-78A8-4277-BCF0-760B50C6E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15" y="1885902"/>
            <a:ext cx="711621" cy="71162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826385B-73B0-47C9-989D-BB01307B6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79" y="2955509"/>
            <a:ext cx="577155" cy="57715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C1B9DCB-7B18-4BD1-9EEC-790416DDE8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98" y="5740255"/>
            <a:ext cx="711621" cy="71162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3FEF363-0F52-4D92-BEC1-8E81E409ED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143" y="6981139"/>
            <a:ext cx="521736" cy="52173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A2E765D-1E9E-4E80-9E0C-8C16B0DCDF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987" y="7004402"/>
            <a:ext cx="502720" cy="502720"/>
          </a:xfrm>
          <a:prstGeom prst="rect">
            <a:avLst/>
          </a:prstGeom>
        </p:spPr>
      </p:pic>
      <p:sp>
        <p:nvSpPr>
          <p:cNvPr id="26" name="Sous-titre 2">
            <a:extLst>
              <a:ext uri="{FF2B5EF4-FFF2-40B4-BE49-F238E27FC236}">
                <a16:creationId xmlns:a16="http://schemas.microsoft.com/office/drawing/2014/main" id="{1736D0D7-654C-4E85-9DF5-8A2CC276A8F5}"/>
              </a:ext>
            </a:extLst>
          </p:cNvPr>
          <p:cNvSpPr txBox="1">
            <a:spLocks/>
          </p:cNvSpPr>
          <p:nvPr/>
        </p:nvSpPr>
        <p:spPr>
          <a:xfrm>
            <a:off x="-35719" y="9582486"/>
            <a:ext cx="1377874" cy="362891"/>
          </a:xfrm>
          <a:prstGeom prst="rect">
            <a:avLst/>
          </a:prstGeom>
        </p:spPr>
        <p:txBody>
          <a:bodyPr vert="horz" lIns="162561" tIns="81282" rIns="162561" bIns="8128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v1.0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9EEEE3-2970-4C1A-BA66-D7886DC823BD}"/>
              </a:ext>
            </a:extLst>
          </p:cNvPr>
          <p:cNvSpPr/>
          <p:nvPr/>
        </p:nvSpPr>
        <p:spPr>
          <a:xfrm>
            <a:off x="2704698" y="9598251"/>
            <a:ext cx="1535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Date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27/02/2020</a:t>
            </a:r>
            <a:endParaRPr lang="fr-FR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0A29A6-31A8-404F-9AB9-12403F8FA4C0}"/>
              </a:ext>
            </a:extLst>
          </p:cNvPr>
          <p:cNvSpPr/>
          <p:nvPr/>
        </p:nvSpPr>
        <p:spPr>
          <a:xfrm>
            <a:off x="5315658" y="9598250"/>
            <a:ext cx="15359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Responsable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CMI</a:t>
            </a:r>
            <a:endParaRPr lang="fr-FR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855F7F-507A-4A81-8041-D2CDED2C465A}"/>
              </a:ext>
            </a:extLst>
          </p:cNvPr>
          <p:cNvSpPr/>
          <p:nvPr/>
        </p:nvSpPr>
        <p:spPr>
          <a:xfrm>
            <a:off x="651162" y="5032370"/>
            <a:ext cx="50624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Règles de sécurité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774FC3-554A-48F5-964D-D68C47A7C4AB}"/>
              </a:ext>
            </a:extLst>
          </p:cNvPr>
          <p:cNvSpPr/>
          <p:nvPr/>
        </p:nvSpPr>
        <p:spPr>
          <a:xfrm>
            <a:off x="339634" y="6002943"/>
            <a:ext cx="52418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38" indent="-285738">
              <a:buFont typeface="Wingdings" panose="05000000000000000000" pitchFamily="2" charset="2"/>
              <a:buChar char="§"/>
            </a:pPr>
            <a:r>
              <a:rPr lang="fr-FR" dirty="0"/>
              <a:t>Ne pas travailler si vous êtes seul</a:t>
            </a:r>
          </a:p>
          <a:p>
            <a:endParaRPr lang="fr-FR" dirty="0"/>
          </a:p>
          <a:p>
            <a:pPr marL="285738" indent="-285738">
              <a:buFont typeface="Wingdings" panose="05000000000000000000" pitchFamily="2" charset="2"/>
              <a:buChar char="§"/>
            </a:pPr>
            <a:r>
              <a:rPr lang="fr-FR" dirty="0"/>
              <a:t>Toujours porter les combinaisons et chaussures de sécurité</a:t>
            </a:r>
          </a:p>
          <a:p>
            <a:endParaRPr lang="fr-FR" dirty="0"/>
          </a:p>
          <a:p>
            <a:pPr marL="285738" indent="-285738">
              <a:buFont typeface="Wingdings" panose="05000000000000000000" pitchFamily="2" charset="2"/>
              <a:buChar char="§"/>
            </a:pPr>
            <a:r>
              <a:rPr lang="fr-FR" dirty="0"/>
              <a:t>Quand vous utilisez les machines, porter des lunettes de sécurité et des gants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FFE928-25ED-45FD-BD0E-3C63B0F43680}"/>
              </a:ext>
            </a:extLst>
          </p:cNvPr>
          <p:cNvSpPr/>
          <p:nvPr/>
        </p:nvSpPr>
        <p:spPr>
          <a:xfrm>
            <a:off x="347388" y="2171554"/>
            <a:ext cx="53662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38" indent="-285738">
              <a:buFont typeface="Wingdings" panose="05000000000000000000" pitchFamily="2" charset="2"/>
              <a:buChar char="§"/>
            </a:pPr>
            <a:r>
              <a:rPr lang="fr-FR" dirty="0"/>
              <a:t>Toujours nettoyer après avoir travaillé</a:t>
            </a:r>
          </a:p>
          <a:p>
            <a:endParaRPr lang="fr-FR" dirty="0"/>
          </a:p>
          <a:p>
            <a:pPr marL="285738" indent="-285738">
              <a:buFont typeface="Wingdings" panose="05000000000000000000" pitchFamily="2" charset="2"/>
              <a:buChar char="§"/>
            </a:pPr>
            <a:r>
              <a:rPr lang="fr-FR" dirty="0"/>
              <a:t>Ranger les outils là où vous les avez trouvé</a:t>
            </a:r>
          </a:p>
          <a:p>
            <a:endParaRPr lang="fr-FR" dirty="0"/>
          </a:p>
          <a:p>
            <a:pPr marL="285738" indent="-285738">
              <a:buFont typeface="Wingdings" panose="05000000000000000000" pitchFamily="2" charset="2"/>
              <a:buChar char="§"/>
            </a:pPr>
            <a:r>
              <a:rPr lang="fr-FR" dirty="0"/>
              <a:t>Laisser des messages écrits à propos de votre travail ou des pièces si nécessaire</a:t>
            </a:r>
          </a:p>
          <a:p>
            <a:pPr marL="285738" indent="-285738">
              <a:buFont typeface="Wingdings" panose="05000000000000000000" pitchFamily="2" charset="2"/>
              <a:buChar char="§"/>
            </a:pPr>
            <a:endParaRPr lang="fr-FR" dirty="0"/>
          </a:p>
          <a:p>
            <a:pPr marL="285738" indent="-285738">
              <a:buFont typeface="Wingdings" panose="05000000000000000000" pitchFamily="2" charset="2"/>
              <a:buChar char="§"/>
            </a:pPr>
            <a:r>
              <a:rPr lang="fr-FR" dirty="0"/>
              <a:t>Définir un Responsable pour le Journal d’Intégration en début de séance, pour qu’il le remplisse en fin de séance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6FACE89-5938-4D1E-9AEC-7D76F6DDBF17}"/>
              </a:ext>
            </a:extLst>
          </p:cNvPr>
          <p:cNvSpPr txBox="1"/>
          <p:nvPr/>
        </p:nvSpPr>
        <p:spPr>
          <a:xfrm>
            <a:off x="43480" y="82077"/>
            <a:ext cx="437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Plateforme de ISYPRO </a:t>
            </a:r>
          </a:p>
          <a:p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(Lycée Emile </a:t>
            </a: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Bejuit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- Bron) </a:t>
            </a:r>
          </a:p>
        </p:txBody>
      </p:sp>
    </p:spTree>
    <p:extLst>
      <p:ext uri="{BB962C8B-B14F-4D97-AF65-F5344CB8AC3E}">
        <p14:creationId xmlns:p14="http://schemas.microsoft.com/office/powerpoint/2010/main" val="206644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EE9016C-F1BA-468F-94A7-97135D50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35" y="109471"/>
            <a:ext cx="4164122" cy="617686"/>
          </a:xfrm>
        </p:spPr>
        <p:txBody>
          <a:bodyPr/>
          <a:lstStyle/>
          <a:p>
            <a:r>
              <a:rPr lang="fr-FR" sz="1800" b="1" dirty="0">
                <a:latin typeface="Raleway" panose="020B0503030101060003" pitchFamily="34" charset="0"/>
              </a:rPr>
              <a:t>Plateforme de ISYPRO </a:t>
            </a:r>
            <a:br>
              <a:rPr lang="fr-FR" sz="1800" b="1" dirty="0">
                <a:latin typeface="Raleway" panose="020B0503030101060003" pitchFamily="34" charset="0"/>
              </a:rPr>
            </a:br>
            <a:r>
              <a:rPr lang="fr-FR" sz="1800" b="1" dirty="0">
                <a:latin typeface="Raleway" panose="020B0503030101060003" pitchFamily="34" charset="0"/>
              </a:rPr>
              <a:t>(Lycée Emile </a:t>
            </a:r>
            <a:r>
              <a:rPr lang="fr-FR" sz="1800" b="1" dirty="0" err="1">
                <a:latin typeface="Raleway" panose="020B0503030101060003" pitchFamily="34" charset="0"/>
              </a:rPr>
              <a:t>Bejuit</a:t>
            </a:r>
            <a:r>
              <a:rPr lang="fr-FR" sz="1800" b="1" dirty="0">
                <a:latin typeface="Raleway" panose="020B0503030101060003" pitchFamily="34" charset="0"/>
              </a:rPr>
              <a:t> - Bron) </a:t>
            </a:r>
            <a:br>
              <a:rPr lang="fr-FR" sz="1800" b="1" dirty="0">
                <a:latin typeface="Raleway" panose="020B0503030101060003" pitchFamily="34" charset="0"/>
              </a:rPr>
            </a:br>
            <a:r>
              <a:rPr lang="fr-FR" sz="1800" b="1" dirty="0">
                <a:latin typeface="Raleway" panose="020B0503030101060003" pitchFamily="34" charset="0"/>
              </a:rPr>
              <a:t>c</a:t>
            </a:r>
            <a:endParaRPr lang="fr-FR" sz="1800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3D2D7D8-54E3-4A88-9E35-E0DBFB39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870809"/>
            <a:ext cx="4909716" cy="718094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Remplir le kit à l’aide de la fiche, rangée dans la pochette plastifiée de la boite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Peser chaque pièce du kit (pour la visserie, peser le lot) avant de la ranger dans le kit et indiquer la masse sur la fiche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Ranger la fiche et la boite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Mettre à jour régulièrement la Fiche du Kit et son contenu, en indiquant la date et le trigramme</a:t>
            </a:r>
          </a:p>
          <a:p>
            <a:endParaRPr lang="fr-FR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71BCE565-4BD7-4A29-B58E-68814328A19B}"/>
              </a:ext>
            </a:extLst>
          </p:cNvPr>
          <p:cNvSpPr txBox="1">
            <a:spLocks/>
          </p:cNvSpPr>
          <p:nvPr/>
        </p:nvSpPr>
        <p:spPr>
          <a:xfrm>
            <a:off x="749784" y="983721"/>
            <a:ext cx="4793262" cy="716073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Kit de montage</a:t>
            </a:r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19FD4CC0-E577-41EF-8F63-999660638AD2}"/>
              </a:ext>
            </a:extLst>
          </p:cNvPr>
          <p:cNvSpPr/>
          <p:nvPr/>
        </p:nvSpPr>
        <p:spPr>
          <a:xfrm rot="5400000">
            <a:off x="249090" y="1172053"/>
            <a:ext cx="424542" cy="3396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54B13ECF-96C0-41C1-93A9-3F475A5FA032}"/>
              </a:ext>
            </a:extLst>
          </p:cNvPr>
          <p:cNvSpPr txBox="1">
            <a:spLocks/>
          </p:cNvSpPr>
          <p:nvPr/>
        </p:nvSpPr>
        <p:spPr>
          <a:xfrm>
            <a:off x="-35719" y="9582486"/>
            <a:ext cx="1377874" cy="362891"/>
          </a:xfrm>
          <a:prstGeom prst="rect">
            <a:avLst/>
          </a:prstGeom>
        </p:spPr>
        <p:txBody>
          <a:bodyPr vert="horz" lIns="162561" tIns="81282" rIns="162561" bIns="8128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v1.0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A34ED5-CC01-4D2F-8C77-9FF21D5AA334}"/>
              </a:ext>
            </a:extLst>
          </p:cNvPr>
          <p:cNvSpPr/>
          <p:nvPr/>
        </p:nvSpPr>
        <p:spPr>
          <a:xfrm>
            <a:off x="2704698" y="9598251"/>
            <a:ext cx="1535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Date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27/02/2020</a:t>
            </a:r>
            <a:endParaRPr lang="fr-FR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DDCAC1-4F69-40A5-A0FB-6F1627A8BB1D}"/>
              </a:ext>
            </a:extLst>
          </p:cNvPr>
          <p:cNvSpPr/>
          <p:nvPr/>
        </p:nvSpPr>
        <p:spPr>
          <a:xfrm>
            <a:off x="5315658" y="9598250"/>
            <a:ext cx="15359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Responsable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CMI</a:t>
            </a:r>
            <a:endParaRPr lang="fr-FR" sz="1200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A510B9D-07DB-455D-AE82-CA47B5ED5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683" y="1658220"/>
            <a:ext cx="937067" cy="93706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8F91B17-5C20-4815-AA53-CCBADEA18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53" y="3576268"/>
            <a:ext cx="937067" cy="93706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77AF8D8-E03C-4393-BC51-93A026458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53" y="5461281"/>
            <a:ext cx="937067" cy="93706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A2BFD66-24E4-453A-8D92-1B6F8119A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53" y="7140381"/>
            <a:ext cx="937067" cy="93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3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33EE393F-43C1-4595-95DE-1A481CC28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868495"/>
              </p:ext>
            </p:extLst>
          </p:nvPr>
        </p:nvGraphicFramePr>
        <p:xfrm>
          <a:off x="471488" y="1842826"/>
          <a:ext cx="5915024" cy="5608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7512">
                  <a:extLst>
                    <a:ext uri="{9D8B030D-6E8A-4147-A177-3AD203B41FA5}">
                      <a16:colId xmlns:a16="http://schemas.microsoft.com/office/drawing/2014/main" val="2306016535"/>
                    </a:ext>
                  </a:extLst>
                </a:gridCol>
                <a:gridCol w="2957512">
                  <a:extLst>
                    <a:ext uri="{9D8B030D-6E8A-4147-A177-3AD203B41FA5}">
                      <a16:colId xmlns:a16="http://schemas.microsoft.com/office/drawing/2014/main" val="4164537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kern="1200" dirty="0">
                          <a:effectLst/>
                        </a:rPr>
                        <a:t>Taille de vis</a:t>
                      </a:r>
                      <a:endParaRPr lang="fr-FR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Clé</a:t>
                      </a:r>
                      <a:endParaRPr lang="fr-FR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9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4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7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5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6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3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1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4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78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3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10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01719"/>
                  </a:ext>
                </a:extLst>
              </a:tr>
            </a:tbl>
          </a:graphicData>
        </a:graphic>
      </p:graphicFrame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B285527-7AE5-46FD-BD15-E19AE8895B59}"/>
              </a:ext>
            </a:extLst>
          </p:cNvPr>
          <p:cNvSpPr txBox="1">
            <a:spLocks/>
          </p:cNvSpPr>
          <p:nvPr/>
        </p:nvSpPr>
        <p:spPr>
          <a:xfrm>
            <a:off x="749784" y="1077395"/>
            <a:ext cx="4793262" cy="57042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Association Vis/Clé</a:t>
            </a:r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761DDDF0-B938-4341-9C02-B260D4289654}"/>
              </a:ext>
            </a:extLst>
          </p:cNvPr>
          <p:cNvSpPr/>
          <p:nvPr/>
        </p:nvSpPr>
        <p:spPr>
          <a:xfrm rot="5400000">
            <a:off x="249090" y="1172053"/>
            <a:ext cx="424542" cy="3396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itre 5">
            <a:extLst>
              <a:ext uri="{FF2B5EF4-FFF2-40B4-BE49-F238E27FC236}">
                <a16:creationId xmlns:a16="http://schemas.microsoft.com/office/drawing/2014/main" id="{A1612F2E-1D8D-4617-83D9-F0CE3834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0" y="78010"/>
            <a:ext cx="3826888" cy="657202"/>
          </a:xfrm>
        </p:spPr>
        <p:txBody>
          <a:bodyPr/>
          <a:lstStyle/>
          <a:p>
            <a:r>
              <a:rPr lang="fr-FR" sz="1800" b="1" dirty="0">
                <a:latin typeface="Raleway" panose="020B0503030101060003" pitchFamily="34" charset="0"/>
              </a:rPr>
              <a:t>Plateforme de ISYPRO </a:t>
            </a:r>
            <a:br>
              <a:rPr lang="fr-FR" sz="1800" b="1" dirty="0">
                <a:latin typeface="Raleway" panose="020B0503030101060003" pitchFamily="34" charset="0"/>
              </a:rPr>
            </a:br>
            <a:r>
              <a:rPr lang="fr-FR" sz="1800" b="1" dirty="0">
                <a:latin typeface="Raleway" panose="020B0503030101060003" pitchFamily="34" charset="0"/>
              </a:rPr>
              <a:t>(Lycée Emile </a:t>
            </a:r>
            <a:r>
              <a:rPr lang="fr-FR" sz="1800" b="1" dirty="0" err="1">
                <a:latin typeface="Raleway" panose="020B0503030101060003" pitchFamily="34" charset="0"/>
              </a:rPr>
              <a:t>Bejuit</a:t>
            </a:r>
            <a:r>
              <a:rPr lang="fr-FR" sz="1800" b="1" dirty="0">
                <a:latin typeface="Raleway" panose="020B0503030101060003" pitchFamily="34" charset="0"/>
              </a:rPr>
              <a:t> - Bron) </a:t>
            </a:r>
            <a:endParaRPr lang="fr-FR" sz="1800" dirty="0"/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EB361E77-7496-4340-B906-F942DB3B9AAC}"/>
              </a:ext>
            </a:extLst>
          </p:cNvPr>
          <p:cNvSpPr txBox="1">
            <a:spLocks/>
          </p:cNvSpPr>
          <p:nvPr/>
        </p:nvSpPr>
        <p:spPr>
          <a:xfrm>
            <a:off x="-35719" y="9582486"/>
            <a:ext cx="1377874" cy="362891"/>
          </a:xfrm>
          <a:prstGeom prst="rect">
            <a:avLst/>
          </a:prstGeom>
        </p:spPr>
        <p:txBody>
          <a:bodyPr vert="horz" lIns="162561" tIns="81282" rIns="162561" bIns="8128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v1.0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680882-99C6-42FB-B971-C12EA8A846D2}"/>
              </a:ext>
            </a:extLst>
          </p:cNvPr>
          <p:cNvSpPr/>
          <p:nvPr/>
        </p:nvSpPr>
        <p:spPr>
          <a:xfrm>
            <a:off x="2704698" y="9598251"/>
            <a:ext cx="1535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Date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27/02/2020</a:t>
            </a:r>
            <a:endParaRPr lang="fr-FR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00C38-3947-4CF2-A5E8-EE51CF6C6599}"/>
              </a:ext>
            </a:extLst>
          </p:cNvPr>
          <p:cNvSpPr/>
          <p:nvPr/>
        </p:nvSpPr>
        <p:spPr>
          <a:xfrm>
            <a:off x="5315658" y="9598250"/>
            <a:ext cx="15359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Responsable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CMI</a:t>
            </a:r>
            <a:endParaRPr lang="fr-FR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583815-4F5C-4F88-94C5-AA15A73F90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4" t="18099" r="1024" b="14919"/>
          <a:stretch/>
        </p:blipFill>
        <p:spPr bwMode="auto">
          <a:xfrm>
            <a:off x="1836891" y="7646158"/>
            <a:ext cx="3545268" cy="181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94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33EE393F-43C1-4595-95DE-1A481CC28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146090"/>
              </p:ext>
            </p:extLst>
          </p:nvPr>
        </p:nvGraphicFramePr>
        <p:xfrm>
          <a:off x="515185" y="2042672"/>
          <a:ext cx="5915024" cy="3230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7512">
                  <a:extLst>
                    <a:ext uri="{9D8B030D-6E8A-4147-A177-3AD203B41FA5}">
                      <a16:colId xmlns:a16="http://schemas.microsoft.com/office/drawing/2014/main" val="2306016535"/>
                    </a:ext>
                  </a:extLst>
                </a:gridCol>
                <a:gridCol w="2957512">
                  <a:extLst>
                    <a:ext uri="{9D8B030D-6E8A-4147-A177-3AD203B41FA5}">
                      <a16:colId xmlns:a16="http://schemas.microsoft.com/office/drawing/2014/main" val="4164537878"/>
                    </a:ext>
                  </a:extLst>
                </a:gridCol>
              </a:tblGrid>
              <a:tr h="207314">
                <a:tc>
                  <a:txBody>
                    <a:bodyPr/>
                    <a:lstStyle/>
                    <a:p>
                      <a:pPr algn="ctr"/>
                      <a:r>
                        <a:rPr lang="fr-FR" sz="2400" kern="1200" dirty="0">
                          <a:effectLst/>
                        </a:rPr>
                        <a:t>Taille de vis (A)</a:t>
                      </a:r>
                      <a:endParaRPr lang="fr-FR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Clé </a:t>
                      </a:r>
                      <a:r>
                        <a:rPr lang="fr-FR" sz="2400" dirty="0" err="1"/>
                        <a:t>allen</a:t>
                      </a:r>
                      <a:r>
                        <a:rPr lang="fr-FR" sz="2400" dirty="0"/>
                        <a:t> (B)</a:t>
                      </a:r>
                      <a:endParaRPr lang="fr-FR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95098"/>
                  </a:ext>
                </a:extLst>
              </a:tr>
              <a:tr h="179673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42051"/>
                  </a:ext>
                </a:extLst>
              </a:tr>
              <a:tr h="179673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72661"/>
                  </a:ext>
                </a:extLst>
              </a:tr>
              <a:tr h="179673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56421"/>
                  </a:ext>
                </a:extLst>
              </a:tr>
              <a:tr h="179673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616465"/>
                  </a:ext>
                </a:extLst>
              </a:tr>
              <a:tr h="179673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19748"/>
                  </a:ext>
                </a:extLst>
              </a:tr>
              <a:tr h="179673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40962"/>
                  </a:ext>
                </a:extLst>
              </a:tr>
              <a:tr h="179673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787937"/>
                  </a:ext>
                </a:extLst>
              </a:tr>
            </a:tbl>
          </a:graphicData>
        </a:graphic>
      </p:graphicFrame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B285527-7AE5-46FD-BD15-E19AE8895B59}"/>
              </a:ext>
            </a:extLst>
          </p:cNvPr>
          <p:cNvSpPr txBox="1">
            <a:spLocks/>
          </p:cNvSpPr>
          <p:nvPr/>
        </p:nvSpPr>
        <p:spPr>
          <a:xfrm>
            <a:off x="749784" y="1077395"/>
            <a:ext cx="4793262" cy="57042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Association Vis/Clé </a:t>
            </a:r>
            <a:r>
              <a:rPr lang="fr-F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allen</a:t>
            </a:r>
            <a:endParaRPr lang="fr-F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761DDDF0-B938-4341-9C02-B260D4289654}"/>
              </a:ext>
            </a:extLst>
          </p:cNvPr>
          <p:cNvSpPr/>
          <p:nvPr/>
        </p:nvSpPr>
        <p:spPr>
          <a:xfrm rot="5400000">
            <a:off x="249090" y="1172053"/>
            <a:ext cx="424542" cy="3396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itre 5">
            <a:extLst>
              <a:ext uri="{FF2B5EF4-FFF2-40B4-BE49-F238E27FC236}">
                <a16:creationId xmlns:a16="http://schemas.microsoft.com/office/drawing/2014/main" id="{A1612F2E-1D8D-4617-83D9-F0CE3834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0" y="78010"/>
            <a:ext cx="3826888" cy="657202"/>
          </a:xfrm>
        </p:spPr>
        <p:txBody>
          <a:bodyPr/>
          <a:lstStyle/>
          <a:p>
            <a:r>
              <a:rPr lang="fr-FR" sz="1800" b="1" dirty="0">
                <a:latin typeface="Raleway" panose="020B0503030101060003" pitchFamily="34" charset="0"/>
              </a:rPr>
              <a:t>Plateforme de ISYPRO </a:t>
            </a:r>
            <a:br>
              <a:rPr lang="fr-FR" sz="1800" b="1" dirty="0">
                <a:latin typeface="Raleway" panose="020B0503030101060003" pitchFamily="34" charset="0"/>
              </a:rPr>
            </a:br>
            <a:r>
              <a:rPr lang="fr-FR" sz="1800" b="1" dirty="0">
                <a:latin typeface="Raleway" panose="020B0503030101060003" pitchFamily="34" charset="0"/>
              </a:rPr>
              <a:t>(Lycée Emile </a:t>
            </a:r>
            <a:r>
              <a:rPr lang="fr-FR" sz="1800" b="1" dirty="0" err="1">
                <a:latin typeface="Raleway" panose="020B0503030101060003" pitchFamily="34" charset="0"/>
              </a:rPr>
              <a:t>Bejuit</a:t>
            </a:r>
            <a:r>
              <a:rPr lang="fr-FR" sz="1800" b="1" dirty="0">
                <a:latin typeface="Raleway" panose="020B0503030101060003" pitchFamily="34" charset="0"/>
              </a:rPr>
              <a:t> - Bron) </a:t>
            </a:r>
            <a:endParaRPr lang="fr-FR" sz="1800" dirty="0"/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EB361E77-7496-4340-B906-F942DB3B9AAC}"/>
              </a:ext>
            </a:extLst>
          </p:cNvPr>
          <p:cNvSpPr txBox="1">
            <a:spLocks/>
          </p:cNvSpPr>
          <p:nvPr/>
        </p:nvSpPr>
        <p:spPr>
          <a:xfrm>
            <a:off x="-35719" y="9582486"/>
            <a:ext cx="1377874" cy="362891"/>
          </a:xfrm>
          <a:prstGeom prst="rect">
            <a:avLst/>
          </a:prstGeom>
        </p:spPr>
        <p:txBody>
          <a:bodyPr vert="horz" lIns="162561" tIns="81282" rIns="162561" bIns="8128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v1.0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680882-99C6-42FB-B971-C12EA8A846D2}"/>
              </a:ext>
            </a:extLst>
          </p:cNvPr>
          <p:cNvSpPr/>
          <p:nvPr/>
        </p:nvSpPr>
        <p:spPr>
          <a:xfrm>
            <a:off x="2704698" y="9598251"/>
            <a:ext cx="1535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Date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27/02/2020</a:t>
            </a:r>
            <a:endParaRPr lang="fr-FR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00C38-3947-4CF2-A5E8-EE51CF6C6599}"/>
              </a:ext>
            </a:extLst>
          </p:cNvPr>
          <p:cNvSpPr/>
          <p:nvPr/>
        </p:nvSpPr>
        <p:spPr>
          <a:xfrm>
            <a:off x="5315658" y="9598250"/>
            <a:ext cx="15359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Responsable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CMI</a:t>
            </a:r>
            <a:endParaRPr lang="fr-FR" sz="12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A8E3AFF-8354-465B-9651-A1852A7F0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1480"/>
          <a:stretch/>
        </p:blipFill>
        <p:spPr>
          <a:xfrm>
            <a:off x="1084332" y="6951961"/>
            <a:ext cx="4566142" cy="23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9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33EE393F-43C1-4595-95DE-1A481CC28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095008"/>
              </p:ext>
            </p:extLst>
          </p:nvPr>
        </p:nvGraphicFramePr>
        <p:xfrm>
          <a:off x="515185" y="1743073"/>
          <a:ext cx="5915024" cy="765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8756">
                  <a:extLst>
                    <a:ext uri="{9D8B030D-6E8A-4147-A177-3AD203B41FA5}">
                      <a16:colId xmlns:a16="http://schemas.microsoft.com/office/drawing/2014/main" val="2306016535"/>
                    </a:ext>
                  </a:extLst>
                </a:gridCol>
                <a:gridCol w="2286746">
                  <a:extLst>
                    <a:ext uri="{9D8B030D-6E8A-4147-A177-3AD203B41FA5}">
                      <a16:colId xmlns:a16="http://schemas.microsoft.com/office/drawing/2014/main" val="3188170393"/>
                    </a:ext>
                  </a:extLst>
                </a:gridCol>
                <a:gridCol w="849664">
                  <a:extLst>
                    <a:ext uri="{9D8B030D-6E8A-4147-A177-3AD203B41FA5}">
                      <a16:colId xmlns:a16="http://schemas.microsoft.com/office/drawing/2014/main" val="2503890578"/>
                    </a:ext>
                  </a:extLst>
                </a:gridCol>
                <a:gridCol w="1299858">
                  <a:extLst>
                    <a:ext uri="{9D8B030D-6E8A-4147-A177-3AD203B41FA5}">
                      <a16:colId xmlns:a16="http://schemas.microsoft.com/office/drawing/2014/main" val="4164537878"/>
                    </a:ext>
                  </a:extLst>
                </a:gridCol>
              </a:tblGrid>
              <a:tr h="332033">
                <a:tc>
                  <a:txBody>
                    <a:bodyPr/>
                    <a:lstStyle/>
                    <a:p>
                      <a:pPr algn="ctr"/>
                      <a:r>
                        <a:rPr lang="fr-FR" sz="1600" b="1" kern="1200" dirty="0">
                          <a:effectLst/>
                        </a:rPr>
                        <a:t>Département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Demandeur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95098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42051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72661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56421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616465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19748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40962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787937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72398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39028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4156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03199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163342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10902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638078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74831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04298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69626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069422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08123"/>
                  </a:ext>
                </a:extLst>
              </a:tr>
              <a:tr h="35970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227744"/>
                  </a:ext>
                </a:extLst>
              </a:tr>
            </a:tbl>
          </a:graphicData>
        </a:graphic>
      </p:graphicFrame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B285527-7AE5-46FD-BD15-E19AE8895B59}"/>
              </a:ext>
            </a:extLst>
          </p:cNvPr>
          <p:cNvSpPr txBox="1">
            <a:spLocks/>
          </p:cNvSpPr>
          <p:nvPr/>
        </p:nvSpPr>
        <p:spPr>
          <a:xfrm>
            <a:off x="749784" y="1129599"/>
            <a:ext cx="4793262" cy="57042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Commande à faire</a:t>
            </a:r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761DDDF0-B938-4341-9C02-B260D4289654}"/>
              </a:ext>
            </a:extLst>
          </p:cNvPr>
          <p:cNvSpPr/>
          <p:nvPr/>
        </p:nvSpPr>
        <p:spPr>
          <a:xfrm rot="5400000">
            <a:off x="249090" y="1172053"/>
            <a:ext cx="424542" cy="3396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itre 5">
            <a:extLst>
              <a:ext uri="{FF2B5EF4-FFF2-40B4-BE49-F238E27FC236}">
                <a16:creationId xmlns:a16="http://schemas.microsoft.com/office/drawing/2014/main" id="{A1612F2E-1D8D-4617-83D9-F0CE3834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0" y="78010"/>
            <a:ext cx="3826888" cy="657202"/>
          </a:xfrm>
        </p:spPr>
        <p:txBody>
          <a:bodyPr/>
          <a:lstStyle/>
          <a:p>
            <a:r>
              <a:rPr lang="fr-FR" sz="1800" b="1" dirty="0">
                <a:latin typeface="Raleway" panose="020B0503030101060003" pitchFamily="34" charset="0"/>
              </a:rPr>
              <a:t>Plateforme de ISYPRO </a:t>
            </a:r>
            <a:br>
              <a:rPr lang="fr-FR" sz="1800" b="1" dirty="0">
                <a:latin typeface="Raleway" panose="020B0503030101060003" pitchFamily="34" charset="0"/>
              </a:rPr>
            </a:br>
            <a:r>
              <a:rPr lang="fr-FR" sz="1800" b="1" dirty="0">
                <a:latin typeface="Raleway" panose="020B0503030101060003" pitchFamily="34" charset="0"/>
              </a:rPr>
              <a:t>(Lycée Emile </a:t>
            </a:r>
            <a:r>
              <a:rPr lang="fr-FR" sz="1800" b="1" dirty="0" err="1">
                <a:latin typeface="Raleway" panose="020B0503030101060003" pitchFamily="34" charset="0"/>
              </a:rPr>
              <a:t>Bejuit</a:t>
            </a:r>
            <a:r>
              <a:rPr lang="fr-FR" sz="1800" b="1" dirty="0">
                <a:latin typeface="Raleway" panose="020B0503030101060003" pitchFamily="34" charset="0"/>
              </a:rPr>
              <a:t> - Bron) </a:t>
            </a:r>
            <a:endParaRPr lang="fr-FR" sz="1800" dirty="0"/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EB361E77-7496-4340-B906-F942DB3B9AAC}"/>
              </a:ext>
            </a:extLst>
          </p:cNvPr>
          <p:cNvSpPr txBox="1">
            <a:spLocks/>
          </p:cNvSpPr>
          <p:nvPr/>
        </p:nvSpPr>
        <p:spPr>
          <a:xfrm>
            <a:off x="-35719" y="9582486"/>
            <a:ext cx="1377874" cy="362891"/>
          </a:xfrm>
          <a:prstGeom prst="rect">
            <a:avLst/>
          </a:prstGeom>
        </p:spPr>
        <p:txBody>
          <a:bodyPr vert="horz" lIns="162561" tIns="81282" rIns="162561" bIns="8128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v1.0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680882-99C6-42FB-B971-C12EA8A846D2}"/>
              </a:ext>
            </a:extLst>
          </p:cNvPr>
          <p:cNvSpPr/>
          <p:nvPr/>
        </p:nvSpPr>
        <p:spPr>
          <a:xfrm>
            <a:off x="2704698" y="9598251"/>
            <a:ext cx="1535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Date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27/02/2020</a:t>
            </a:r>
            <a:endParaRPr lang="fr-FR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00C38-3947-4CF2-A5E8-EE51CF6C6599}"/>
              </a:ext>
            </a:extLst>
          </p:cNvPr>
          <p:cNvSpPr/>
          <p:nvPr/>
        </p:nvSpPr>
        <p:spPr>
          <a:xfrm>
            <a:off x="5315658" y="9598250"/>
            <a:ext cx="15359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Responsable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CMI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097177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294</Words>
  <Application>Microsoft Office PowerPoint</Application>
  <PresentationFormat>Format A4 (210 x 297 mm)</PresentationFormat>
  <Paragraphs>100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Raleway</vt:lpstr>
      <vt:lpstr>Wingdings</vt:lpstr>
      <vt:lpstr>Thème Office</vt:lpstr>
      <vt:lpstr>Présentation PowerPoint</vt:lpstr>
      <vt:lpstr>Plateforme de ISYPRO  (Lycée Emile Bejuit - Bron)  c</vt:lpstr>
      <vt:lpstr>Plateforme de ISYPRO  (Lycée Emile Bejuit - Bron) </vt:lpstr>
      <vt:lpstr>Plateforme de ISYPRO  (Lycée Emile Bejuit - Bron) </vt:lpstr>
      <vt:lpstr>Plateforme de ISYPRO  (Lycée Emile Bejuit - Bron)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Calixthe Matteï</dc:creator>
  <cp:lastModifiedBy>Calixthe Matteï</cp:lastModifiedBy>
  <cp:revision>13</cp:revision>
  <dcterms:created xsi:type="dcterms:W3CDTF">2020-02-27T08:20:43Z</dcterms:created>
  <dcterms:modified xsi:type="dcterms:W3CDTF">2020-03-06T13:48:11Z</dcterms:modified>
</cp:coreProperties>
</file>