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2" autoAdjust="0"/>
    <p:restoredTop sz="94660"/>
  </p:normalViewPr>
  <p:slideViewPr>
    <p:cSldViewPr snapToGrid="0">
      <p:cViewPr varScale="1">
        <p:scale>
          <a:sx n="36" d="100"/>
          <a:sy n="36" d="100"/>
        </p:scale>
        <p:origin x="158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12/11/2018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5193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12/11/2018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505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96DFF08F-DC6B-4601-B491-B0F83F6DD2DA}" type="datetimeFigureOut">
              <a:rPr lang="en-US" smtClean="0"/>
              <a:t>12/11/2018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318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12/11/2018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257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12/11/2018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5604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12/11/2018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359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12/11/2018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621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12/11/2018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042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12/11/2018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503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12/11/2018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491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12/11/2018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557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12/11/2018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7583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894311" y="4555719"/>
            <a:ext cx="10258855" cy="690049"/>
          </a:xfrm>
        </p:spPr>
        <p:txBody>
          <a:bodyPr>
            <a:normAutofit/>
          </a:bodyPr>
          <a:lstStyle/>
          <a:p>
            <a:r>
              <a:rPr lang="fr-FR" sz="3600" b="1" dirty="0" smtClean="0">
                <a:latin typeface="Century Gothic" panose="020B0502020202020204" pitchFamily="34" charset="0"/>
              </a:rPr>
              <a:t>Quizz #1</a:t>
            </a:r>
            <a:endParaRPr lang="fr-FR" sz="3600" b="1" dirty="0">
              <a:latin typeface="Century Gothic" panose="020B0502020202020204" pitchFamily="34" charset="0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5656" y="2181525"/>
            <a:ext cx="7616167" cy="1602502"/>
          </a:xfrm>
          <a:prstGeom prst="rect">
            <a:avLst/>
          </a:prstGeom>
        </p:spPr>
      </p:pic>
      <p:sp>
        <p:nvSpPr>
          <p:cNvPr id="5" name="Sous-titre 2"/>
          <p:cNvSpPr txBox="1">
            <a:spLocks/>
          </p:cNvSpPr>
          <p:nvPr/>
        </p:nvSpPr>
        <p:spPr>
          <a:xfrm>
            <a:off x="986553" y="5393919"/>
            <a:ext cx="10258855" cy="6900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3200" dirty="0" smtClean="0">
                <a:latin typeface="Century Gothic" panose="020B0502020202020204" pitchFamily="34" charset="0"/>
              </a:rPr>
              <a:t>Mardi 27 Novembre 2018</a:t>
            </a:r>
            <a:endParaRPr lang="fr-FR" sz="32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5735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2622645" y="380429"/>
            <a:ext cx="7026681" cy="1508760"/>
          </a:xfrm>
        </p:spPr>
        <p:txBody>
          <a:bodyPr/>
          <a:lstStyle/>
          <a:p>
            <a:r>
              <a:rPr lang="fr-FR" b="1" dirty="0" smtClean="0">
                <a:latin typeface="Century Gothic" panose="020B0502020202020204" pitchFamily="34" charset="0"/>
              </a:rPr>
              <a:t>Question #9</a:t>
            </a:r>
            <a:endParaRPr lang="fr-FR" b="1" dirty="0">
              <a:latin typeface="Century Gothic" panose="020B0502020202020204" pitchFamily="34" charset="0"/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51" y="6340411"/>
            <a:ext cx="1957505" cy="411874"/>
          </a:xfrm>
          <a:prstGeom prst="rect">
            <a:avLst/>
          </a:prstGeom>
        </p:spPr>
      </p:pic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dirty="0" smtClean="0"/>
              <a:t>On the </a:t>
            </a:r>
            <a:r>
              <a:rPr lang="fr-FR" sz="2400" dirty="0" err="1" smtClean="0"/>
              <a:t>red</a:t>
            </a:r>
            <a:r>
              <a:rPr lang="fr-FR" sz="2400" dirty="0" smtClean="0"/>
              <a:t> dot, the section </a:t>
            </a:r>
            <a:r>
              <a:rPr lang="fr-FR" sz="2400" dirty="0" err="1" smtClean="0"/>
              <a:t>is</a:t>
            </a:r>
            <a:r>
              <a:rPr lang="fr-FR" sz="2400" dirty="0" smtClean="0"/>
              <a:t> a  </a:t>
            </a:r>
            <a:r>
              <a:rPr lang="fr-FR" sz="2400" dirty="0" err="1" smtClean="0"/>
              <a:t>oval</a:t>
            </a:r>
            <a:r>
              <a:rPr lang="fr-FR" sz="2400" dirty="0" smtClean="0"/>
              <a:t> </a:t>
            </a:r>
            <a:r>
              <a:rPr lang="fr-FR" sz="2400" dirty="0" err="1" smtClean="0"/>
              <a:t>shape</a:t>
            </a:r>
            <a:r>
              <a:rPr lang="fr-FR" sz="2400" dirty="0" smtClean="0"/>
              <a:t> </a:t>
            </a:r>
            <a:r>
              <a:rPr lang="fr-FR" sz="2400" dirty="0" err="1" smtClean="0"/>
              <a:t>with</a:t>
            </a:r>
            <a:r>
              <a:rPr lang="fr-FR" sz="2400" dirty="0" smtClean="0"/>
              <a:t> :</a:t>
            </a:r>
          </a:p>
          <a:p>
            <a:pPr marL="0" indent="0">
              <a:buNone/>
            </a:pPr>
            <a:r>
              <a:rPr lang="fr-FR" sz="2400" dirty="0" smtClean="0"/>
              <a:t>a= 40mm</a:t>
            </a:r>
          </a:p>
          <a:p>
            <a:pPr marL="0" indent="0">
              <a:buNone/>
            </a:pPr>
            <a:r>
              <a:rPr lang="fr-FR" sz="2400" dirty="0"/>
              <a:t>b</a:t>
            </a:r>
            <a:r>
              <a:rPr lang="fr-FR" sz="2400" dirty="0" smtClean="0"/>
              <a:t>= 23mm</a:t>
            </a:r>
          </a:p>
          <a:p>
            <a:pPr marL="0" indent="0">
              <a:buNone/>
            </a:pPr>
            <a:endParaRPr lang="fr-FR" sz="2400" dirty="0" smtClean="0"/>
          </a:p>
          <a:p>
            <a:pPr marL="0" indent="0">
              <a:buNone/>
            </a:pPr>
            <a:endParaRPr lang="fr-FR" sz="2400" dirty="0"/>
          </a:p>
        </p:txBody>
      </p:sp>
      <p:sp>
        <p:nvSpPr>
          <p:cNvPr id="26" name="Rectangle 25"/>
          <p:cNvSpPr/>
          <p:nvPr/>
        </p:nvSpPr>
        <p:spPr>
          <a:xfrm>
            <a:off x="356126" y="4732952"/>
            <a:ext cx="896724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/>
              <a:t>  This design is compliant with the rules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 </a:t>
            </a:r>
            <a:r>
              <a:rPr lang="en-US" sz="2400" dirty="0" smtClean="0"/>
              <a:t> This design is not compliant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 </a:t>
            </a:r>
            <a:r>
              <a:rPr lang="en-US" sz="2400" dirty="0" smtClean="0"/>
              <a:t> An oval shape is not permitted downwards of the restrictor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 </a:t>
            </a:r>
            <a:r>
              <a:rPr lang="en-US" sz="2400" dirty="0" smtClean="0"/>
              <a:t> Such design would be valid without turbocharger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0658" y="2759494"/>
            <a:ext cx="6481342" cy="2726906"/>
          </a:xfrm>
          <a:prstGeom prst="rect">
            <a:avLst/>
          </a:prstGeom>
        </p:spPr>
      </p:pic>
      <p:sp>
        <p:nvSpPr>
          <p:cNvPr id="5" name="Ellipse 4"/>
          <p:cNvSpPr/>
          <p:nvPr/>
        </p:nvSpPr>
        <p:spPr>
          <a:xfrm>
            <a:off x="8382000" y="3735664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9512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2622645" y="380429"/>
            <a:ext cx="7026681" cy="1508760"/>
          </a:xfrm>
        </p:spPr>
        <p:txBody>
          <a:bodyPr/>
          <a:lstStyle/>
          <a:p>
            <a:r>
              <a:rPr lang="fr-FR" b="1" dirty="0" smtClean="0">
                <a:latin typeface="Century Gothic" panose="020B0502020202020204" pitchFamily="34" charset="0"/>
              </a:rPr>
              <a:t>Question #10</a:t>
            </a:r>
            <a:endParaRPr lang="fr-FR" b="1" dirty="0">
              <a:latin typeface="Century Gothic" panose="020B0502020202020204" pitchFamily="34" charset="0"/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51" y="6340411"/>
            <a:ext cx="1957505" cy="411874"/>
          </a:xfrm>
          <a:prstGeom prst="rect">
            <a:avLst/>
          </a:prstGeom>
        </p:spPr>
      </p:pic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dirty="0" smtClean="0"/>
              <a:t>A team </a:t>
            </a:r>
            <a:r>
              <a:rPr lang="fr-FR" sz="2400" dirty="0" err="1" smtClean="0"/>
              <a:t>oil</a:t>
            </a:r>
            <a:r>
              <a:rPr lang="fr-FR" sz="2400" dirty="0" smtClean="0"/>
              <a:t> system </a:t>
            </a:r>
            <a:r>
              <a:rPr lang="fr-FR" sz="2400" dirty="0" err="1" smtClean="0"/>
              <a:t>contains</a:t>
            </a:r>
            <a:r>
              <a:rPr lang="fr-FR" sz="2400" dirty="0" smtClean="0"/>
              <a:t> 6L. The </a:t>
            </a:r>
            <a:r>
              <a:rPr lang="fr-FR" sz="2400" dirty="0" err="1" smtClean="0"/>
              <a:t>fluid</a:t>
            </a:r>
            <a:r>
              <a:rPr lang="fr-FR" sz="2400" dirty="0" smtClean="0"/>
              <a:t> </a:t>
            </a:r>
            <a:r>
              <a:rPr lang="fr-FR" sz="2400" dirty="0" err="1" smtClean="0"/>
              <a:t>recuperator</a:t>
            </a:r>
            <a:r>
              <a:rPr lang="fr-FR" sz="2400" dirty="0" smtClean="0"/>
              <a:t> minimum volume </a:t>
            </a:r>
            <a:r>
              <a:rPr lang="fr-FR" sz="2400" dirty="0" err="1" smtClean="0"/>
              <a:t>is</a:t>
            </a:r>
            <a:r>
              <a:rPr lang="fr-FR" sz="2400" dirty="0" smtClean="0"/>
              <a:t> :</a:t>
            </a:r>
          </a:p>
          <a:p>
            <a:pPr marL="0" indent="0">
              <a:buNone/>
            </a:pPr>
            <a:endParaRPr lang="fr-FR" sz="2400" dirty="0" smtClean="0"/>
          </a:p>
          <a:p>
            <a:pPr marL="0" indent="0">
              <a:buNone/>
            </a:pPr>
            <a:endParaRPr lang="fr-FR" sz="2400" dirty="0"/>
          </a:p>
        </p:txBody>
      </p:sp>
      <p:sp>
        <p:nvSpPr>
          <p:cNvPr id="26" name="Rectangle 25"/>
          <p:cNvSpPr/>
          <p:nvPr/>
        </p:nvSpPr>
        <p:spPr>
          <a:xfrm>
            <a:off x="682085" y="3329970"/>
            <a:ext cx="896724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/>
              <a:t>  50mm*80mm*200mm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/>
              <a:t> </a:t>
            </a:r>
            <a:r>
              <a:rPr lang="en-US" sz="2400" smtClean="0"/>
              <a:t> 50mm*80mm*300mm</a:t>
            </a:r>
            <a:endParaRPr lang="en-US" sz="24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 </a:t>
            </a:r>
            <a:r>
              <a:rPr lang="en-US" sz="2400" dirty="0" smtClean="0"/>
              <a:t> 10mm*400mm*20mm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 </a:t>
            </a:r>
            <a:r>
              <a:rPr lang="en-US" sz="2400" dirty="0" smtClean="0"/>
              <a:t> 10mm*400mm*30mm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87268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2622645" y="380429"/>
            <a:ext cx="7026681" cy="1508760"/>
          </a:xfrm>
        </p:spPr>
        <p:txBody>
          <a:bodyPr/>
          <a:lstStyle/>
          <a:p>
            <a:r>
              <a:rPr lang="fr-FR" b="1" dirty="0" smtClean="0">
                <a:latin typeface="Century Gothic" panose="020B0502020202020204" pitchFamily="34" charset="0"/>
              </a:rPr>
              <a:t>Question #1</a:t>
            </a:r>
            <a:endParaRPr lang="fr-FR" b="1" dirty="0">
              <a:latin typeface="Century Gothic" panose="020B0502020202020204" pitchFamily="34" charset="0"/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51" y="6340411"/>
            <a:ext cx="1957505" cy="411874"/>
          </a:xfrm>
          <a:prstGeom prst="rect">
            <a:avLst/>
          </a:prstGeom>
        </p:spPr>
      </p:pic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 team want to use Aluminum for all parts of the primary structure, excepted for the main hoop. The main hoop shall be made in 30CrNiMo8+ QT.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 It’s forbidden by the rules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 Aluminum can’t meet T3.2 requirements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 The use of 30CrNiMo8+ QT need additional testing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 The front hoop must be steel</a:t>
            </a:r>
          </a:p>
          <a:p>
            <a:pPr>
              <a:buFont typeface="Wingdings" panose="05000000000000000000" pitchFamily="2" charset="2"/>
              <a:buChar char="q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1166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2622645" y="380429"/>
            <a:ext cx="7026681" cy="1508760"/>
          </a:xfrm>
        </p:spPr>
        <p:txBody>
          <a:bodyPr/>
          <a:lstStyle/>
          <a:p>
            <a:r>
              <a:rPr lang="fr-FR" b="1" dirty="0" smtClean="0">
                <a:latin typeface="Century Gothic" panose="020B0502020202020204" pitchFamily="34" charset="0"/>
              </a:rPr>
              <a:t>Question #2</a:t>
            </a:r>
            <a:endParaRPr lang="fr-FR" b="1" dirty="0">
              <a:latin typeface="Century Gothic" panose="020B0502020202020204" pitchFamily="34" charset="0"/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51" y="6340411"/>
            <a:ext cx="1957505" cy="411874"/>
          </a:xfrm>
          <a:prstGeom prst="rect">
            <a:avLst/>
          </a:prstGeom>
        </p:spPr>
      </p:pic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smtClean="0"/>
              <a:t>The design </a:t>
            </a:r>
            <a:r>
              <a:rPr lang="fr-FR" dirty="0" err="1" smtClean="0"/>
              <a:t>below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a </a:t>
            </a:r>
            <a:r>
              <a:rPr lang="fr-FR" dirty="0" err="1" smtClean="0"/>
              <a:t>bottom</a:t>
            </a:r>
            <a:r>
              <a:rPr lang="fr-FR" dirty="0" smtClean="0"/>
              <a:t> </a:t>
            </a:r>
            <a:r>
              <a:rPr lang="fr-FR" dirty="0" err="1" smtClean="0"/>
              <a:t>view</a:t>
            </a:r>
            <a:r>
              <a:rPr lang="fr-FR" dirty="0" smtClean="0"/>
              <a:t> of the </a:t>
            </a:r>
            <a:r>
              <a:rPr lang="fr-FR" dirty="0" err="1" smtClean="0"/>
              <a:t>floor</a:t>
            </a:r>
            <a:r>
              <a:rPr lang="fr-FR" dirty="0" smtClean="0"/>
              <a:t> pan. </a:t>
            </a:r>
            <a:endParaRPr lang="fr-FR" dirty="0"/>
          </a:p>
        </p:txBody>
      </p:sp>
      <p:sp>
        <p:nvSpPr>
          <p:cNvPr id="3" name="Trapèze 2"/>
          <p:cNvSpPr/>
          <p:nvPr/>
        </p:nvSpPr>
        <p:spPr>
          <a:xfrm rot="5400000">
            <a:off x="886263" y="3049468"/>
            <a:ext cx="2579372" cy="2538338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3723614" y="3686380"/>
            <a:ext cx="1288539" cy="12894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5398903" y="3686380"/>
            <a:ext cx="1466717" cy="12894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" name="Connecteur droit avec flèche 12"/>
          <p:cNvCxnSpPr/>
          <p:nvPr/>
        </p:nvCxnSpPr>
        <p:spPr>
          <a:xfrm flipV="1">
            <a:off x="3479382" y="4346575"/>
            <a:ext cx="209968" cy="3004"/>
          </a:xfrm>
          <a:prstGeom prst="straightConnector1">
            <a:avLst/>
          </a:prstGeom>
          <a:ln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/>
        </p:nvCxnSpPr>
        <p:spPr>
          <a:xfrm flipV="1">
            <a:off x="5071815" y="4343571"/>
            <a:ext cx="267426" cy="3004"/>
          </a:xfrm>
          <a:prstGeom prst="straightConnector1">
            <a:avLst/>
          </a:prstGeom>
          <a:ln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ZoneTexte 17"/>
          <p:cNvSpPr txBox="1"/>
          <p:nvPr/>
        </p:nvSpPr>
        <p:spPr>
          <a:xfrm>
            <a:off x="4863126" y="4318637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4mm</a:t>
            </a:r>
            <a:endParaRPr lang="fr-FR" dirty="0"/>
          </a:p>
        </p:txBody>
      </p:sp>
      <p:cxnSp>
        <p:nvCxnSpPr>
          <p:cNvPr id="22" name="Connecteur droit 21"/>
          <p:cNvCxnSpPr/>
          <p:nvPr/>
        </p:nvCxnSpPr>
        <p:spPr>
          <a:xfrm>
            <a:off x="6917662" y="3649301"/>
            <a:ext cx="15240" cy="1388540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>
            <a:off x="3471762" y="3636849"/>
            <a:ext cx="15240" cy="1388540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/>
          <p:cNvSpPr txBox="1"/>
          <p:nvPr/>
        </p:nvSpPr>
        <p:spPr>
          <a:xfrm>
            <a:off x="3241965" y="4331119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2mm</a:t>
            </a:r>
            <a:endParaRPr lang="fr-FR" dirty="0"/>
          </a:p>
        </p:txBody>
      </p:sp>
      <p:sp>
        <p:nvSpPr>
          <p:cNvPr id="24" name="ZoneTexte 23"/>
          <p:cNvSpPr txBox="1"/>
          <p:nvPr/>
        </p:nvSpPr>
        <p:spPr>
          <a:xfrm>
            <a:off x="3241964" y="3206272"/>
            <a:ext cx="1242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Front </a:t>
            </a:r>
            <a:r>
              <a:rPr lang="fr-FR" dirty="0" err="1" smtClean="0"/>
              <a:t>hoop</a:t>
            </a:r>
            <a:endParaRPr lang="fr-FR" dirty="0"/>
          </a:p>
        </p:txBody>
      </p:sp>
      <p:sp>
        <p:nvSpPr>
          <p:cNvPr id="25" name="ZoneTexte 24"/>
          <p:cNvSpPr txBox="1"/>
          <p:nvPr/>
        </p:nvSpPr>
        <p:spPr>
          <a:xfrm>
            <a:off x="6877292" y="3279969"/>
            <a:ext cx="1648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Front </a:t>
            </a:r>
            <a:r>
              <a:rPr lang="fr-FR" dirty="0" err="1" smtClean="0"/>
              <a:t>Bulkhead</a:t>
            </a:r>
            <a:endParaRPr lang="fr-FR" dirty="0"/>
          </a:p>
        </p:txBody>
      </p:sp>
      <p:sp>
        <p:nvSpPr>
          <p:cNvPr id="26" name="Rectangle 25"/>
          <p:cNvSpPr/>
          <p:nvPr/>
        </p:nvSpPr>
        <p:spPr>
          <a:xfrm>
            <a:off x="5707380" y="5173231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smtClean="0"/>
              <a:t> This design is compliant with the rules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smtClean="0"/>
              <a:t> This design implies that the floor pan is made for Aluminum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 This design is not compliant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smtClean="0"/>
              <a:t> This design can be compliant if there is a steel tube between the first two front plates.</a:t>
            </a:r>
          </a:p>
          <a:p>
            <a:pPr>
              <a:buFont typeface="Wingdings" panose="05000000000000000000" pitchFamily="2" charset="2"/>
              <a:buChar char="q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09566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2622645" y="380429"/>
            <a:ext cx="7026681" cy="1508760"/>
          </a:xfrm>
        </p:spPr>
        <p:txBody>
          <a:bodyPr/>
          <a:lstStyle/>
          <a:p>
            <a:r>
              <a:rPr lang="fr-FR" b="1" dirty="0" smtClean="0">
                <a:latin typeface="Century Gothic" panose="020B0502020202020204" pitchFamily="34" charset="0"/>
              </a:rPr>
              <a:t>Question #3</a:t>
            </a:r>
            <a:endParaRPr lang="fr-FR" b="1" dirty="0">
              <a:latin typeface="Century Gothic" panose="020B0502020202020204" pitchFamily="34" charset="0"/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51" y="6340411"/>
            <a:ext cx="1957505" cy="411874"/>
          </a:xfrm>
          <a:prstGeom prst="rect">
            <a:avLst/>
          </a:prstGeom>
        </p:spPr>
      </p:pic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dirty="0" err="1" smtClean="0"/>
              <a:t>Titanium</a:t>
            </a:r>
            <a:r>
              <a:rPr lang="fr-FR" sz="2400" dirty="0" smtClean="0"/>
              <a:t> </a:t>
            </a:r>
            <a:r>
              <a:rPr lang="fr-FR" sz="2400" dirty="0" err="1" smtClean="0"/>
              <a:t>wheel</a:t>
            </a:r>
            <a:r>
              <a:rPr lang="fr-FR" sz="2400" dirty="0" smtClean="0"/>
              <a:t> </a:t>
            </a:r>
            <a:r>
              <a:rPr lang="fr-FR" sz="2400" dirty="0" err="1" smtClean="0"/>
              <a:t>nuts</a:t>
            </a:r>
            <a:r>
              <a:rPr lang="fr-FR" sz="2400" dirty="0" smtClean="0"/>
              <a:t> </a:t>
            </a:r>
            <a:r>
              <a:rPr lang="fr-FR" sz="2400" dirty="0" err="1" smtClean="0"/>
              <a:t>may</a:t>
            </a:r>
            <a:r>
              <a:rPr lang="fr-FR" sz="2400" dirty="0" smtClean="0"/>
              <a:t> </a:t>
            </a:r>
            <a:r>
              <a:rPr lang="fr-FR" sz="2400" dirty="0" err="1" smtClean="0"/>
              <a:t>be</a:t>
            </a:r>
            <a:r>
              <a:rPr lang="fr-FR" sz="2400" dirty="0" smtClean="0"/>
              <a:t> </a:t>
            </a:r>
            <a:r>
              <a:rPr lang="fr-FR" sz="2400" dirty="0" err="1" smtClean="0"/>
              <a:t>used</a:t>
            </a:r>
            <a:r>
              <a:rPr lang="fr-FR" sz="2400" dirty="0" smtClean="0"/>
              <a:t> …</a:t>
            </a:r>
            <a:endParaRPr lang="fr-FR" sz="2400" dirty="0"/>
          </a:p>
        </p:txBody>
      </p:sp>
      <p:sp>
        <p:nvSpPr>
          <p:cNvPr id="26" name="Rectangle 25"/>
          <p:cNvSpPr/>
          <p:nvPr/>
        </p:nvSpPr>
        <p:spPr>
          <a:xfrm>
            <a:off x="1666321" y="2990470"/>
            <a:ext cx="7595665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 </a:t>
            </a:r>
            <a:r>
              <a:rPr lang="en-US" sz="2400" dirty="0" smtClean="0"/>
              <a:t>   Only with titanium studs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 </a:t>
            </a:r>
            <a:r>
              <a:rPr lang="en-US" sz="2400" dirty="0" smtClean="0"/>
              <a:t>   With both steel or titanium studs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/>
              <a:t>    If anodized and in pristine condition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 </a:t>
            </a:r>
            <a:r>
              <a:rPr lang="en-US" sz="2400" dirty="0" smtClean="0"/>
              <a:t>   Titanium wheel nuts can’t be used</a:t>
            </a:r>
          </a:p>
          <a:p>
            <a:pPr>
              <a:buFont typeface="Wingdings" panose="05000000000000000000" pitchFamily="2" charset="2"/>
              <a:buChar char="q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57293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2622645" y="380429"/>
            <a:ext cx="7026681" cy="1508760"/>
          </a:xfrm>
        </p:spPr>
        <p:txBody>
          <a:bodyPr/>
          <a:lstStyle/>
          <a:p>
            <a:r>
              <a:rPr lang="fr-FR" b="1" dirty="0" smtClean="0">
                <a:latin typeface="Century Gothic" panose="020B0502020202020204" pitchFamily="34" charset="0"/>
              </a:rPr>
              <a:t>Question #4</a:t>
            </a:r>
            <a:endParaRPr lang="fr-FR" b="1" dirty="0">
              <a:latin typeface="Century Gothic" panose="020B0502020202020204" pitchFamily="34" charset="0"/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51" y="6340411"/>
            <a:ext cx="1957505" cy="411874"/>
          </a:xfrm>
          <a:prstGeom prst="rect">
            <a:avLst/>
          </a:prstGeom>
        </p:spPr>
      </p:pic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dirty="0" smtClean="0"/>
              <a:t>A team as made the </a:t>
            </a:r>
            <a:r>
              <a:rPr lang="fr-FR" sz="2400" dirty="0" err="1" smtClean="0"/>
              <a:t>followind</a:t>
            </a:r>
            <a:r>
              <a:rPr lang="fr-FR" sz="2400" dirty="0" smtClean="0"/>
              <a:t> design </a:t>
            </a:r>
            <a:r>
              <a:rPr lang="fr-FR" sz="2400" dirty="0" err="1" smtClean="0"/>
              <a:t>choices</a:t>
            </a:r>
            <a:r>
              <a:rPr lang="fr-FR" sz="2400" dirty="0" smtClean="0"/>
              <a:t> :</a:t>
            </a:r>
          </a:p>
          <a:p>
            <a:pPr marL="0" indent="0">
              <a:buNone/>
            </a:pPr>
            <a:r>
              <a:rPr lang="fr-FR" sz="2400" dirty="0" smtClean="0"/>
              <a:t>Front </a:t>
            </a:r>
            <a:r>
              <a:rPr lang="fr-FR" sz="2400" dirty="0" err="1" smtClean="0"/>
              <a:t>track</a:t>
            </a:r>
            <a:r>
              <a:rPr lang="fr-FR" sz="2400" dirty="0" smtClean="0"/>
              <a:t> : 1100mm</a:t>
            </a:r>
          </a:p>
          <a:p>
            <a:pPr marL="0" indent="0">
              <a:buNone/>
            </a:pPr>
            <a:r>
              <a:rPr lang="fr-FR" sz="2400" dirty="0" err="1" smtClean="0"/>
              <a:t>Rear</a:t>
            </a:r>
            <a:r>
              <a:rPr lang="fr-FR" sz="2400" dirty="0" smtClean="0"/>
              <a:t> </a:t>
            </a:r>
            <a:r>
              <a:rPr lang="fr-FR" sz="2400" dirty="0" err="1" smtClean="0"/>
              <a:t>track</a:t>
            </a:r>
            <a:r>
              <a:rPr lang="fr-FR" sz="2400" dirty="0" smtClean="0"/>
              <a:t> 830mm</a:t>
            </a:r>
          </a:p>
          <a:p>
            <a:pPr marL="0" indent="0">
              <a:buNone/>
            </a:pPr>
            <a:r>
              <a:rPr lang="fr-FR" sz="2400" dirty="0" err="1" smtClean="0"/>
              <a:t>Wheelbase</a:t>
            </a:r>
            <a:r>
              <a:rPr lang="fr-FR" sz="2400" dirty="0" smtClean="0"/>
              <a:t> : 1530mm</a:t>
            </a:r>
          </a:p>
          <a:p>
            <a:pPr marL="0" indent="0">
              <a:buNone/>
            </a:pPr>
            <a:r>
              <a:rPr lang="fr-FR" sz="2400" dirty="0" err="1" smtClean="0"/>
              <a:t>CG’s</a:t>
            </a:r>
            <a:r>
              <a:rPr lang="fr-FR" sz="2400" dirty="0" smtClean="0"/>
              <a:t> </a:t>
            </a:r>
            <a:r>
              <a:rPr lang="fr-FR" sz="2400" dirty="0" err="1" smtClean="0"/>
              <a:t>height</a:t>
            </a:r>
            <a:r>
              <a:rPr lang="fr-FR" sz="2400" dirty="0" smtClean="0"/>
              <a:t> : 525mm </a:t>
            </a:r>
            <a:r>
              <a:rPr lang="fr-FR" sz="2400" dirty="0" err="1" smtClean="0"/>
              <a:t>from</a:t>
            </a:r>
            <a:r>
              <a:rPr lang="fr-FR" sz="2400" dirty="0" smtClean="0"/>
              <a:t> the </a:t>
            </a:r>
            <a:r>
              <a:rPr lang="fr-FR" sz="2400" dirty="0" err="1" smtClean="0"/>
              <a:t>ground</a:t>
            </a:r>
            <a:endParaRPr lang="fr-FR" sz="2400" dirty="0"/>
          </a:p>
        </p:txBody>
      </p:sp>
      <p:sp>
        <p:nvSpPr>
          <p:cNvPr id="26" name="Rectangle 25"/>
          <p:cNvSpPr/>
          <p:nvPr/>
        </p:nvSpPr>
        <p:spPr>
          <a:xfrm>
            <a:off x="4114554" y="4699689"/>
            <a:ext cx="7595665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 </a:t>
            </a:r>
            <a:r>
              <a:rPr lang="en-US" sz="2400" dirty="0" smtClean="0"/>
              <a:t>   This design is compliant with the rules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/>
              <a:t>    Rear track is too short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 </a:t>
            </a:r>
            <a:r>
              <a:rPr lang="en-US" sz="2400" dirty="0" smtClean="0"/>
              <a:t>   The vehicle will pass the technical inspection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/>
              <a:t>    The wheelbase is too short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 </a:t>
            </a:r>
            <a:r>
              <a:rPr lang="en-US" sz="2400" dirty="0" smtClean="0"/>
              <a:t>   The CG is too high</a:t>
            </a:r>
          </a:p>
          <a:p>
            <a:pPr>
              <a:buFont typeface="Wingdings" panose="05000000000000000000" pitchFamily="2" charset="2"/>
              <a:buChar char="q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53639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2622645" y="380429"/>
            <a:ext cx="7026681" cy="1508760"/>
          </a:xfrm>
        </p:spPr>
        <p:txBody>
          <a:bodyPr/>
          <a:lstStyle/>
          <a:p>
            <a:r>
              <a:rPr lang="fr-FR" b="1" dirty="0" smtClean="0">
                <a:latin typeface="Century Gothic" panose="020B0502020202020204" pitchFamily="34" charset="0"/>
              </a:rPr>
              <a:t>Question #5</a:t>
            </a:r>
            <a:endParaRPr lang="fr-FR" b="1" dirty="0">
              <a:latin typeface="Century Gothic" panose="020B0502020202020204" pitchFamily="34" charset="0"/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51" y="6340411"/>
            <a:ext cx="1957505" cy="411874"/>
          </a:xfrm>
          <a:prstGeom prst="rect">
            <a:avLst/>
          </a:prstGeom>
        </p:spPr>
      </p:pic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dirty="0" smtClean="0"/>
              <a:t>A team as  chose </a:t>
            </a:r>
            <a:r>
              <a:rPr lang="fr-FR" sz="2400" dirty="0" err="1" smtClean="0"/>
              <a:t>this</a:t>
            </a:r>
            <a:r>
              <a:rPr lang="fr-FR" sz="2400" dirty="0" smtClean="0"/>
              <a:t> design and position for the </a:t>
            </a:r>
            <a:r>
              <a:rPr lang="fr-FR" sz="2400" dirty="0" err="1" smtClean="0"/>
              <a:t>brake</a:t>
            </a:r>
            <a:r>
              <a:rPr lang="fr-FR" sz="2400" dirty="0" smtClean="0"/>
              <a:t> light :</a:t>
            </a:r>
          </a:p>
          <a:p>
            <a:pPr marL="0" indent="0">
              <a:buNone/>
            </a:pPr>
            <a:endParaRPr lang="fr-FR" sz="2400" dirty="0"/>
          </a:p>
        </p:txBody>
      </p:sp>
      <p:sp>
        <p:nvSpPr>
          <p:cNvPr id="26" name="Rectangle 25"/>
          <p:cNvSpPr/>
          <p:nvPr/>
        </p:nvSpPr>
        <p:spPr>
          <a:xfrm>
            <a:off x="4114554" y="4699689"/>
            <a:ext cx="7595665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 </a:t>
            </a:r>
            <a:r>
              <a:rPr lang="en-US" sz="2400" dirty="0" smtClean="0"/>
              <a:t>   This design is compliant with the rules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/>
              <a:t>    The LED bar need a diffuser to be a valid design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 </a:t>
            </a:r>
            <a:r>
              <a:rPr lang="en-US" sz="2400" dirty="0" smtClean="0"/>
              <a:t>   The LED needs to be blue or green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/>
              <a:t>    The brake light is </a:t>
            </a:r>
            <a:r>
              <a:rPr lang="en-US" sz="2400" dirty="0" err="1" smtClean="0"/>
              <a:t>mispositionned</a:t>
            </a:r>
            <a:endParaRPr lang="en-US" sz="2400" dirty="0" smtClean="0"/>
          </a:p>
          <a:p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1202919" y="3057235"/>
            <a:ext cx="5537200" cy="5969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/>
          <p:cNvSpPr/>
          <p:nvPr/>
        </p:nvSpPr>
        <p:spPr>
          <a:xfrm>
            <a:off x="1498600" y="3263900"/>
            <a:ext cx="254000" cy="241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/>
          <p:cNvSpPr/>
          <p:nvPr/>
        </p:nvSpPr>
        <p:spPr>
          <a:xfrm>
            <a:off x="1860210" y="3263900"/>
            <a:ext cx="254000" cy="241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/>
          <p:cNvSpPr/>
          <p:nvPr/>
        </p:nvSpPr>
        <p:spPr>
          <a:xfrm>
            <a:off x="2261035" y="3263900"/>
            <a:ext cx="254000" cy="241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/>
          <p:cNvSpPr/>
          <p:nvPr/>
        </p:nvSpPr>
        <p:spPr>
          <a:xfrm>
            <a:off x="2622645" y="3263900"/>
            <a:ext cx="254000" cy="241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/>
          <p:cNvSpPr/>
          <p:nvPr/>
        </p:nvSpPr>
        <p:spPr>
          <a:xfrm>
            <a:off x="2990509" y="3263900"/>
            <a:ext cx="254000" cy="241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/>
          <p:cNvSpPr/>
          <p:nvPr/>
        </p:nvSpPr>
        <p:spPr>
          <a:xfrm>
            <a:off x="3352119" y="3263900"/>
            <a:ext cx="254000" cy="241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/>
          <p:cNvSpPr/>
          <p:nvPr/>
        </p:nvSpPr>
        <p:spPr>
          <a:xfrm>
            <a:off x="3752944" y="3263900"/>
            <a:ext cx="254000" cy="241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llipse 13"/>
          <p:cNvSpPr/>
          <p:nvPr/>
        </p:nvSpPr>
        <p:spPr>
          <a:xfrm>
            <a:off x="4114554" y="3263900"/>
            <a:ext cx="254000" cy="241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llipse 14"/>
          <p:cNvSpPr/>
          <p:nvPr/>
        </p:nvSpPr>
        <p:spPr>
          <a:xfrm>
            <a:off x="4487101" y="3263900"/>
            <a:ext cx="254000" cy="241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llipse 15"/>
          <p:cNvSpPr/>
          <p:nvPr/>
        </p:nvSpPr>
        <p:spPr>
          <a:xfrm>
            <a:off x="4848711" y="3263900"/>
            <a:ext cx="254000" cy="241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/>
          <p:cNvSpPr/>
          <p:nvPr/>
        </p:nvSpPr>
        <p:spPr>
          <a:xfrm>
            <a:off x="5249536" y="3263900"/>
            <a:ext cx="254000" cy="241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Ellipse 17"/>
          <p:cNvSpPr/>
          <p:nvPr/>
        </p:nvSpPr>
        <p:spPr>
          <a:xfrm>
            <a:off x="5611146" y="3263900"/>
            <a:ext cx="254000" cy="241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Ellipse 18"/>
          <p:cNvSpPr/>
          <p:nvPr/>
        </p:nvSpPr>
        <p:spPr>
          <a:xfrm>
            <a:off x="5954473" y="3263900"/>
            <a:ext cx="254000" cy="241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Ellipse 19"/>
          <p:cNvSpPr/>
          <p:nvPr/>
        </p:nvSpPr>
        <p:spPr>
          <a:xfrm>
            <a:off x="6316083" y="3263900"/>
            <a:ext cx="254000" cy="241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1" name="Connecteur droit avec flèche 20"/>
          <p:cNvCxnSpPr/>
          <p:nvPr/>
        </p:nvCxnSpPr>
        <p:spPr>
          <a:xfrm>
            <a:off x="1202919" y="2875340"/>
            <a:ext cx="5537200" cy="0"/>
          </a:xfrm>
          <a:prstGeom prst="straightConnector1">
            <a:avLst/>
          </a:prstGeom>
          <a:ln w="38100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/>
          <p:cNvSpPr txBox="1"/>
          <p:nvPr/>
        </p:nvSpPr>
        <p:spPr>
          <a:xfrm>
            <a:off x="3512739" y="2552712"/>
            <a:ext cx="917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200mm</a:t>
            </a:r>
            <a:endParaRPr lang="fr-FR" dirty="0"/>
          </a:p>
        </p:txBody>
      </p:sp>
      <p:cxnSp>
        <p:nvCxnSpPr>
          <p:cNvPr id="25" name="Connecteur droit avec flèche 24"/>
          <p:cNvCxnSpPr/>
          <p:nvPr/>
        </p:nvCxnSpPr>
        <p:spPr>
          <a:xfrm>
            <a:off x="1643312" y="3384550"/>
            <a:ext cx="218575" cy="0"/>
          </a:xfrm>
          <a:prstGeom prst="straightConnector1">
            <a:avLst/>
          </a:prstGeom>
          <a:ln w="38100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ZoneTexte 26"/>
          <p:cNvSpPr txBox="1"/>
          <p:nvPr/>
        </p:nvSpPr>
        <p:spPr>
          <a:xfrm>
            <a:off x="1343476" y="3543937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15mm</a:t>
            </a:r>
            <a:endParaRPr lang="fr-FR" dirty="0"/>
          </a:p>
        </p:txBody>
      </p:sp>
      <p:sp>
        <p:nvSpPr>
          <p:cNvPr id="28" name="Rectangle 27"/>
          <p:cNvSpPr/>
          <p:nvPr/>
        </p:nvSpPr>
        <p:spPr>
          <a:xfrm>
            <a:off x="10569798" y="2960424"/>
            <a:ext cx="50800" cy="15363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28"/>
          <p:cNvSpPr/>
          <p:nvPr/>
        </p:nvSpPr>
        <p:spPr>
          <a:xfrm flipH="1">
            <a:off x="9842500" y="4460789"/>
            <a:ext cx="778098" cy="719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 29"/>
          <p:cNvSpPr/>
          <p:nvPr/>
        </p:nvSpPr>
        <p:spPr>
          <a:xfrm>
            <a:off x="9822180" y="4127500"/>
            <a:ext cx="45719" cy="4145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Rectangle 30"/>
          <p:cNvSpPr/>
          <p:nvPr/>
        </p:nvSpPr>
        <p:spPr>
          <a:xfrm>
            <a:off x="9822180" y="4127500"/>
            <a:ext cx="798418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4" name="Connecteur droit 33"/>
          <p:cNvCxnSpPr>
            <a:stCxn id="31" idx="1"/>
            <a:endCxn id="28" idx="0"/>
          </p:cNvCxnSpPr>
          <p:nvPr/>
        </p:nvCxnSpPr>
        <p:spPr>
          <a:xfrm flipV="1">
            <a:off x="9822180" y="2960424"/>
            <a:ext cx="773018" cy="118993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/>
          <p:cNvCxnSpPr>
            <a:stCxn id="30" idx="0"/>
            <a:endCxn id="28" idx="2"/>
          </p:cNvCxnSpPr>
          <p:nvPr/>
        </p:nvCxnSpPr>
        <p:spPr>
          <a:xfrm>
            <a:off x="9845040" y="4127500"/>
            <a:ext cx="750158" cy="36928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/>
          <p:nvPr/>
        </p:nvCxnSpPr>
        <p:spPr>
          <a:xfrm flipV="1">
            <a:off x="10623138" y="3985497"/>
            <a:ext cx="899851" cy="16486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/>
          <p:cNvCxnSpPr>
            <a:stCxn id="28" idx="2"/>
          </p:cNvCxnSpPr>
          <p:nvPr/>
        </p:nvCxnSpPr>
        <p:spPr>
          <a:xfrm flipV="1">
            <a:off x="10595198" y="4399543"/>
            <a:ext cx="927791" cy="9723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43"/>
          <p:cNvCxnSpPr>
            <a:stCxn id="28" idx="2"/>
          </p:cNvCxnSpPr>
          <p:nvPr/>
        </p:nvCxnSpPr>
        <p:spPr>
          <a:xfrm flipV="1">
            <a:off x="10595198" y="4005008"/>
            <a:ext cx="953191" cy="49177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/>
          <p:cNvCxnSpPr/>
          <p:nvPr/>
        </p:nvCxnSpPr>
        <p:spPr>
          <a:xfrm flipH="1" flipV="1">
            <a:off x="11495906" y="3751042"/>
            <a:ext cx="27084" cy="70974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/>
          <p:cNvCxnSpPr/>
          <p:nvPr/>
        </p:nvCxnSpPr>
        <p:spPr>
          <a:xfrm>
            <a:off x="11522990" y="3830058"/>
            <a:ext cx="617344" cy="17495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52"/>
          <p:cNvCxnSpPr/>
          <p:nvPr/>
        </p:nvCxnSpPr>
        <p:spPr>
          <a:xfrm>
            <a:off x="11535689" y="4403294"/>
            <a:ext cx="591945" cy="505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55"/>
          <p:cNvCxnSpPr/>
          <p:nvPr/>
        </p:nvCxnSpPr>
        <p:spPr>
          <a:xfrm flipV="1">
            <a:off x="12127634" y="3985497"/>
            <a:ext cx="1762" cy="42284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10314464" y="2960424"/>
            <a:ext cx="279854" cy="18917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0" name="Connecteur droit avec flèche 59"/>
          <p:cNvCxnSpPr/>
          <p:nvPr/>
        </p:nvCxnSpPr>
        <p:spPr>
          <a:xfrm flipH="1">
            <a:off x="10481941" y="2552712"/>
            <a:ext cx="377831" cy="240795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ZoneTexte 60"/>
          <p:cNvSpPr txBox="1"/>
          <p:nvPr/>
        </p:nvSpPr>
        <p:spPr>
          <a:xfrm>
            <a:off x="9366689" y="2207283"/>
            <a:ext cx="2845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Brake</a:t>
            </a:r>
            <a:r>
              <a:rPr lang="fr-FR" dirty="0" smtClean="0"/>
              <a:t> light </a:t>
            </a:r>
            <a:r>
              <a:rPr lang="fr-FR" dirty="0" err="1" smtClean="0"/>
              <a:t>facing</a:t>
            </a:r>
            <a:r>
              <a:rPr lang="fr-FR" dirty="0" smtClean="0"/>
              <a:t> </a:t>
            </a:r>
            <a:r>
              <a:rPr lang="fr-FR" dirty="0" err="1" smtClean="0"/>
              <a:t>rearwards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77167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2622645" y="380429"/>
            <a:ext cx="7026681" cy="1508760"/>
          </a:xfrm>
        </p:spPr>
        <p:txBody>
          <a:bodyPr/>
          <a:lstStyle/>
          <a:p>
            <a:r>
              <a:rPr lang="fr-FR" b="1" dirty="0" smtClean="0">
                <a:latin typeface="Century Gothic" panose="020B0502020202020204" pitchFamily="34" charset="0"/>
              </a:rPr>
              <a:t>Question #6</a:t>
            </a:r>
            <a:endParaRPr lang="fr-FR" b="1" dirty="0">
              <a:latin typeface="Century Gothic" panose="020B0502020202020204" pitchFamily="34" charset="0"/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51" y="6340411"/>
            <a:ext cx="1957505" cy="411874"/>
          </a:xfrm>
          <a:prstGeom prst="rect">
            <a:avLst/>
          </a:prstGeom>
        </p:spPr>
      </p:pic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dirty="0" smtClean="0"/>
              <a:t>A team </a:t>
            </a:r>
            <a:r>
              <a:rPr lang="fr-FR" sz="2400" dirty="0" err="1" smtClean="0"/>
              <a:t>is</a:t>
            </a:r>
            <a:r>
              <a:rPr lang="fr-FR" sz="2400" dirty="0" smtClean="0"/>
              <a:t> </a:t>
            </a:r>
            <a:r>
              <a:rPr lang="fr-FR" sz="2400" dirty="0" err="1" smtClean="0"/>
              <a:t>using</a:t>
            </a:r>
            <a:r>
              <a:rPr lang="fr-FR" sz="2400" dirty="0" smtClean="0"/>
              <a:t> </a:t>
            </a:r>
            <a:r>
              <a:rPr lang="fr-FR" sz="2400" dirty="0" err="1" smtClean="0"/>
              <a:t>pneumatic</a:t>
            </a:r>
            <a:r>
              <a:rPr lang="fr-FR" sz="2400" dirty="0" smtClean="0"/>
              <a:t> </a:t>
            </a:r>
            <a:r>
              <a:rPr lang="fr-FR" sz="2400" dirty="0" err="1" smtClean="0"/>
              <a:t>shifter</a:t>
            </a:r>
            <a:r>
              <a:rPr lang="fr-FR" sz="2400" dirty="0" smtClean="0"/>
              <a:t> and Indirect injection.</a:t>
            </a:r>
          </a:p>
          <a:p>
            <a:pPr marL="0" indent="0">
              <a:buNone/>
            </a:pPr>
            <a:r>
              <a:rPr lang="fr-FR" sz="2400" dirty="0" err="1" smtClean="0"/>
              <a:t>Pneumatic</a:t>
            </a:r>
            <a:r>
              <a:rPr lang="fr-FR" sz="2400" dirty="0" smtClean="0"/>
              <a:t> pressure </a:t>
            </a:r>
            <a:r>
              <a:rPr lang="fr-FR" sz="2400" dirty="0" err="1" smtClean="0"/>
              <a:t>is</a:t>
            </a:r>
            <a:r>
              <a:rPr lang="fr-FR" sz="2400" dirty="0" smtClean="0"/>
              <a:t> 350psi | Fuel pressure </a:t>
            </a:r>
            <a:r>
              <a:rPr lang="fr-FR" sz="2400" dirty="0" err="1" smtClean="0"/>
              <a:t>is</a:t>
            </a:r>
            <a:r>
              <a:rPr lang="fr-FR" sz="2400" dirty="0" smtClean="0"/>
              <a:t> 55psi</a:t>
            </a:r>
          </a:p>
          <a:p>
            <a:pPr marL="0" indent="0">
              <a:buNone/>
            </a:pPr>
            <a:endParaRPr lang="fr-FR" sz="2400" dirty="0"/>
          </a:p>
        </p:txBody>
      </p:sp>
      <p:sp>
        <p:nvSpPr>
          <p:cNvPr id="26" name="Rectangle 25"/>
          <p:cNvSpPr/>
          <p:nvPr/>
        </p:nvSpPr>
        <p:spPr>
          <a:xfrm>
            <a:off x="2297126" y="3509177"/>
            <a:ext cx="7595665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 </a:t>
            </a:r>
            <a:r>
              <a:rPr lang="en-US" sz="2400" dirty="0" smtClean="0"/>
              <a:t> Both lines are high pressure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/>
              <a:t>  No shielding are required for both lines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/>
              <a:t>  The pneumatic system must be shielded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 </a:t>
            </a:r>
            <a:r>
              <a:rPr lang="en-US" sz="2400" dirty="0" smtClean="0"/>
              <a:t> The firewall may only be composed of carbon-fiber (Compliant with T1.2) with a minimum width of 2mm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10967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2622645" y="380429"/>
            <a:ext cx="7026681" cy="1508760"/>
          </a:xfrm>
        </p:spPr>
        <p:txBody>
          <a:bodyPr/>
          <a:lstStyle/>
          <a:p>
            <a:r>
              <a:rPr lang="fr-FR" b="1" dirty="0" smtClean="0">
                <a:latin typeface="Century Gothic" panose="020B0502020202020204" pitchFamily="34" charset="0"/>
              </a:rPr>
              <a:t>Question #7</a:t>
            </a:r>
            <a:endParaRPr lang="fr-FR" b="1" dirty="0">
              <a:latin typeface="Century Gothic" panose="020B0502020202020204" pitchFamily="34" charset="0"/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51" y="6340411"/>
            <a:ext cx="1957505" cy="411874"/>
          </a:xfrm>
          <a:prstGeom prst="rect">
            <a:avLst/>
          </a:prstGeom>
        </p:spPr>
      </p:pic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dirty="0" err="1" smtClean="0"/>
              <a:t>Steel</a:t>
            </a:r>
            <a:r>
              <a:rPr lang="fr-FR" sz="2400" dirty="0" smtClean="0"/>
              <a:t> </a:t>
            </a:r>
            <a:r>
              <a:rPr lang="fr-FR" sz="2400" dirty="0" err="1" smtClean="0"/>
              <a:t>springs</a:t>
            </a:r>
            <a:r>
              <a:rPr lang="fr-FR" sz="2400" dirty="0" smtClean="0"/>
              <a:t> </a:t>
            </a:r>
            <a:r>
              <a:rPr lang="fr-FR" sz="2400" dirty="0" err="1" smtClean="0"/>
              <a:t>calculations</a:t>
            </a:r>
            <a:endParaRPr lang="fr-FR" sz="2400" dirty="0" smtClean="0"/>
          </a:p>
          <a:p>
            <a:pPr marL="0" indent="0">
              <a:buNone/>
            </a:pPr>
            <a:r>
              <a:rPr lang="fr-FR" sz="2400" dirty="0" err="1" smtClean="0"/>
              <a:t>Wire</a:t>
            </a:r>
            <a:r>
              <a:rPr lang="fr-FR" sz="2400" dirty="0" smtClean="0"/>
              <a:t> radius : 1,5mm</a:t>
            </a:r>
          </a:p>
          <a:p>
            <a:pPr marL="0" indent="0">
              <a:buNone/>
            </a:pPr>
            <a:r>
              <a:rPr lang="fr-FR" sz="2400" dirty="0" err="1" smtClean="0"/>
              <a:t>Mean</a:t>
            </a:r>
            <a:r>
              <a:rPr lang="fr-FR" sz="2400" dirty="0" smtClean="0"/>
              <a:t> </a:t>
            </a:r>
            <a:r>
              <a:rPr lang="fr-FR" sz="2400" dirty="0" err="1" smtClean="0"/>
              <a:t>spring</a:t>
            </a:r>
            <a:r>
              <a:rPr lang="fr-FR" sz="2400" dirty="0" smtClean="0"/>
              <a:t> radius : 15mm</a:t>
            </a:r>
          </a:p>
          <a:p>
            <a:pPr marL="0" indent="0">
              <a:buNone/>
            </a:pPr>
            <a:r>
              <a:rPr lang="fr-FR" sz="2400" dirty="0" smtClean="0"/>
              <a:t>50 </a:t>
            </a:r>
            <a:r>
              <a:rPr lang="fr-FR" sz="2400" dirty="0" err="1" smtClean="0"/>
              <a:t>loops</a:t>
            </a:r>
            <a:endParaRPr lang="fr-FR" sz="2400" dirty="0" smtClean="0"/>
          </a:p>
          <a:p>
            <a:pPr marL="0" indent="0">
              <a:buNone/>
            </a:pPr>
            <a:r>
              <a:rPr lang="fr-FR" sz="2400" dirty="0" err="1" smtClean="0"/>
              <a:t>What</a:t>
            </a:r>
            <a:r>
              <a:rPr lang="fr-FR" sz="2400" dirty="0" smtClean="0"/>
              <a:t> </a:t>
            </a:r>
            <a:r>
              <a:rPr lang="fr-FR" sz="2400" dirty="0" err="1" smtClean="0"/>
              <a:t>is</a:t>
            </a:r>
            <a:r>
              <a:rPr lang="fr-FR" sz="2400" dirty="0" smtClean="0"/>
              <a:t> the </a:t>
            </a:r>
            <a:r>
              <a:rPr lang="fr-FR" sz="2400" dirty="0" err="1" smtClean="0"/>
              <a:t>stifness</a:t>
            </a:r>
            <a:r>
              <a:rPr lang="fr-FR" sz="2400" dirty="0" smtClean="0"/>
              <a:t> of </a:t>
            </a:r>
            <a:r>
              <a:rPr lang="fr-FR" sz="2400" dirty="0" err="1" smtClean="0"/>
              <a:t>such</a:t>
            </a:r>
            <a:r>
              <a:rPr lang="fr-FR" sz="2400" dirty="0" smtClean="0"/>
              <a:t> </a:t>
            </a:r>
            <a:r>
              <a:rPr lang="fr-FR" sz="2400" dirty="0" err="1" smtClean="0"/>
              <a:t>spring</a:t>
            </a:r>
            <a:r>
              <a:rPr lang="fr-FR" sz="2400" dirty="0" smtClean="0"/>
              <a:t>  ?</a:t>
            </a:r>
          </a:p>
          <a:p>
            <a:pPr marL="0" indent="0">
              <a:buNone/>
            </a:pPr>
            <a:endParaRPr lang="fr-FR" sz="2400" dirty="0" smtClean="0"/>
          </a:p>
          <a:p>
            <a:pPr marL="0" indent="0">
              <a:buNone/>
            </a:pPr>
            <a:endParaRPr lang="fr-FR" sz="2400" dirty="0"/>
          </a:p>
        </p:txBody>
      </p:sp>
      <p:sp>
        <p:nvSpPr>
          <p:cNvPr id="26" name="Rectangle 25"/>
          <p:cNvSpPr/>
          <p:nvPr/>
        </p:nvSpPr>
        <p:spPr>
          <a:xfrm>
            <a:off x="6094959" y="4699689"/>
            <a:ext cx="7595665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/>
              <a:t>  38N/m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 </a:t>
            </a:r>
            <a:r>
              <a:rPr lang="en-US" sz="2400" dirty="0" smtClean="0"/>
              <a:t> 60N/m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/>
              <a:t>  600N/m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 </a:t>
            </a:r>
            <a:r>
              <a:rPr lang="en-US" sz="2400" dirty="0" smtClean="0"/>
              <a:t> 4860N/m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94175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2622645" y="380429"/>
            <a:ext cx="7026681" cy="1508760"/>
          </a:xfrm>
        </p:spPr>
        <p:txBody>
          <a:bodyPr/>
          <a:lstStyle/>
          <a:p>
            <a:r>
              <a:rPr lang="fr-FR" b="1" dirty="0" smtClean="0">
                <a:latin typeface="Century Gothic" panose="020B0502020202020204" pitchFamily="34" charset="0"/>
              </a:rPr>
              <a:t>Question #8</a:t>
            </a:r>
            <a:endParaRPr lang="fr-FR" b="1" dirty="0">
              <a:latin typeface="Century Gothic" panose="020B0502020202020204" pitchFamily="34" charset="0"/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51" y="6340411"/>
            <a:ext cx="1957505" cy="411874"/>
          </a:xfrm>
          <a:prstGeom prst="rect">
            <a:avLst/>
          </a:prstGeom>
        </p:spPr>
      </p:pic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dirty="0" smtClean="0"/>
              <a:t>Minimum </a:t>
            </a:r>
            <a:r>
              <a:rPr lang="fr-FR" sz="2400" dirty="0" err="1" smtClean="0"/>
              <a:t>diameter</a:t>
            </a:r>
            <a:r>
              <a:rPr lang="fr-FR" sz="2400" dirty="0" smtClean="0"/>
              <a:t> of Cockpit </a:t>
            </a:r>
            <a:r>
              <a:rPr lang="fr-FR" sz="2400" dirty="0" err="1" smtClean="0"/>
              <a:t>mounted</a:t>
            </a:r>
            <a:r>
              <a:rPr lang="fr-FR" sz="2400" dirty="0" smtClean="0"/>
              <a:t> </a:t>
            </a:r>
            <a:r>
              <a:rPr lang="fr-FR" sz="2400" dirty="0" err="1" smtClean="0"/>
              <a:t>Shutdown</a:t>
            </a:r>
            <a:r>
              <a:rPr lang="fr-FR" sz="2400" dirty="0" smtClean="0"/>
              <a:t> </a:t>
            </a:r>
            <a:r>
              <a:rPr lang="fr-FR" sz="2400" dirty="0" err="1" smtClean="0"/>
              <a:t>button</a:t>
            </a:r>
            <a:endParaRPr lang="fr-FR" sz="2400" dirty="0" smtClean="0"/>
          </a:p>
          <a:p>
            <a:pPr marL="0" indent="0">
              <a:buNone/>
            </a:pPr>
            <a:endParaRPr lang="fr-FR" sz="2400" dirty="0" smtClean="0"/>
          </a:p>
          <a:p>
            <a:pPr marL="0" indent="0">
              <a:buNone/>
            </a:pPr>
            <a:endParaRPr lang="fr-FR" sz="2400" dirty="0"/>
          </a:p>
        </p:txBody>
      </p:sp>
      <p:sp>
        <p:nvSpPr>
          <p:cNvPr id="26" name="Rectangle 25"/>
          <p:cNvSpPr/>
          <p:nvPr/>
        </p:nvSpPr>
        <p:spPr>
          <a:xfrm>
            <a:off x="1624559" y="2921689"/>
            <a:ext cx="7595665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/>
              <a:t>  20mm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 </a:t>
            </a:r>
            <a:r>
              <a:rPr lang="en-US" sz="2400" dirty="0" smtClean="0"/>
              <a:t> 22mm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/>
              <a:t>  24mm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 </a:t>
            </a:r>
            <a:r>
              <a:rPr lang="en-US" sz="2400" dirty="0" smtClean="0"/>
              <a:t> 26mm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81657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À bandes">
  <a:themeElements>
    <a:clrScheme name="À bandes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À bande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À bandes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tint val="99000"/>
                <a:shade val="96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C3935CB6-B0E3-44A7-AB37-996D901F73A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 de couleurs]]</Template>
  <TotalTime>216</TotalTime>
  <Words>486</Words>
  <Application>Microsoft Office PowerPoint</Application>
  <PresentationFormat>Grand écran</PresentationFormat>
  <Paragraphs>81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5" baseType="lpstr">
      <vt:lpstr>Century Gothic</vt:lpstr>
      <vt:lpstr>Corbel</vt:lpstr>
      <vt:lpstr>Wingdings</vt:lpstr>
      <vt:lpstr>À bandes</vt:lpstr>
      <vt:lpstr>Présentation PowerPoint</vt:lpstr>
      <vt:lpstr>Question #1</vt:lpstr>
      <vt:lpstr>Question #2</vt:lpstr>
      <vt:lpstr>Question #3</vt:lpstr>
      <vt:lpstr>Question #4</vt:lpstr>
      <vt:lpstr>Question #5</vt:lpstr>
      <vt:lpstr>Question #6</vt:lpstr>
      <vt:lpstr>Question #7</vt:lpstr>
      <vt:lpstr>Question #8</vt:lpstr>
      <vt:lpstr>Question #9</vt:lpstr>
      <vt:lpstr>Question #10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nicolas gameiro</dc:creator>
  <cp:lastModifiedBy>Paco TANCHON</cp:lastModifiedBy>
  <cp:revision>16</cp:revision>
  <dcterms:created xsi:type="dcterms:W3CDTF">2018-11-26T19:20:27Z</dcterms:created>
  <dcterms:modified xsi:type="dcterms:W3CDTF">2018-12-11T10:25:45Z</dcterms:modified>
</cp:coreProperties>
</file>