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94660"/>
  </p:normalViewPr>
  <p:slideViewPr>
    <p:cSldViewPr snapToGrid="0">
      <p:cViewPr varScale="1">
        <p:scale>
          <a:sx n="58" d="100"/>
          <a:sy n="58" d="100"/>
        </p:scale>
        <p:origin x="96" y="12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475C35-5908-4B2D-B5C8-393CB5047EDD}" type="datetimeFigureOut">
              <a:rPr lang="fr-FR" smtClean="0"/>
              <a:t>11/12/2018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58A1E2-889A-46D1-A26F-2E310718D253}" type="slidenum">
              <a:rPr lang="fr-FR" smtClean="0"/>
              <a:t>‹N°›</a:t>
            </a:fld>
            <a:endParaRPr lang="fr-FR"/>
          </a:p>
        </p:txBody>
      </p:sp>
    </p:spTree>
    <p:extLst>
      <p:ext uri="{BB962C8B-B14F-4D97-AF65-F5344CB8AC3E}">
        <p14:creationId xmlns:p14="http://schemas.microsoft.com/office/powerpoint/2010/main" val="220224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68.6</a:t>
            </a:r>
            <a:endParaRPr lang="fr-FR" dirty="0"/>
          </a:p>
        </p:txBody>
      </p:sp>
      <p:sp>
        <p:nvSpPr>
          <p:cNvPr id="4" name="Espace réservé du numéro de diapositive 3"/>
          <p:cNvSpPr>
            <a:spLocks noGrp="1"/>
          </p:cNvSpPr>
          <p:nvPr>
            <p:ph type="sldNum" sz="quarter" idx="10"/>
          </p:nvPr>
        </p:nvSpPr>
        <p:spPr/>
        <p:txBody>
          <a:bodyPr/>
          <a:lstStyle/>
          <a:p>
            <a:fld id="{0258A1E2-889A-46D1-A26F-2E310718D253}" type="slidenum">
              <a:rPr lang="fr-FR" smtClean="0"/>
              <a:t>2</a:t>
            </a:fld>
            <a:endParaRPr lang="fr-FR"/>
          </a:p>
        </p:txBody>
      </p:sp>
    </p:spTree>
    <p:extLst>
      <p:ext uri="{BB962C8B-B14F-4D97-AF65-F5344CB8AC3E}">
        <p14:creationId xmlns:p14="http://schemas.microsoft.com/office/powerpoint/2010/main" val="2956413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31%</a:t>
            </a:r>
            <a:endParaRPr lang="fr-FR" dirty="0"/>
          </a:p>
        </p:txBody>
      </p:sp>
      <p:sp>
        <p:nvSpPr>
          <p:cNvPr id="4" name="Espace réservé du numéro de diapositive 3"/>
          <p:cNvSpPr>
            <a:spLocks noGrp="1"/>
          </p:cNvSpPr>
          <p:nvPr>
            <p:ph type="sldNum" sz="quarter" idx="10"/>
          </p:nvPr>
        </p:nvSpPr>
        <p:spPr/>
        <p:txBody>
          <a:bodyPr/>
          <a:lstStyle/>
          <a:p>
            <a:fld id="{0258A1E2-889A-46D1-A26F-2E310718D253}" type="slidenum">
              <a:rPr lang="fr-FR" smtClean="0"/>
              <a:t>11</a:t>
            </a:fld>
            <a:endParaRPr lang="fr-FR"/>
          </a:p>
        </p:txBody>
      </p:sp>
    </p:spTree>
    <p:extLst>
      <p:ext uri="{BB962C8B-B14F-4D97-AF65-F5344CB8AC3E}">
        <p14:creationId xmlns:p14="http://schemas.microsoft.com/office/powerpoint/2010/main" val="2446136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Suspension</a:t>
            </a:r>
            <a:endParaRPr lang="fr-FR" dirty="0"/>
          </a:p>
        </p:txBody>
      </p:sp>
      <p:sp>
        <p:nvSpPr>
          <p:cNvPr id="4" name="Espace réservé du numéro de diapositive 3"/>
          <p:cNvSpPr>
            <a:spLocks noGrp="1"/>
          </p:cNvSpPr>
          <p:nvPr>
            <p:ph type="sldNum" sz="quarter" idx="10"/>
          </p:nvPr>
        </p:nvSpPr>
        <p:spPr/>
        <p:txBody>
          <a:bodyPr/>
          <a:lstStyle/>
          <a:p>
            <a:fld id="{0258A1E2-889A-46D1-A26F-2E310718D253}" type="slidenum">
              <a:rPr lang="fr-FR" smtClean="0"/>
              <a:t>3</a:t>
            </a:fld>
            <a:endParaRPr lang="fr-FR"/>
          </a:p>
        </p:txBody>
      </p:sp>
    </p:spTree>
    <p:extLst>
      <p:ext uri="{BB962C8B-B14F-4D97-AF65-F5344CB8AC3E}">
        <p14:creationId xmlns:p14="http://schemas.microsoft.com/office/powerpoint/2010/main" val="4058500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50mm</a:t>
            </a:r>
            <a:endParaRPr lang="fr-FR" dirty="0"/>
          </a:p>
        </p:txBody>
      </p:sp>
      <p:sp>
        <p:nvSpPr>
          <p:cNvPr id="4" name="Espace réservé du numéro de diapositive 3"/>
          <p:cNvSpPr>
            <a:spLocks noGrp="1"/>
          </p:cNvSpPr>
          <p:nvPr>
            <p:ph type="sldNum" sz="quarter" idx="10"/>
          </p:nvPr>
        </p:nvSpPr>
        <p:spPr/>
        <p:txBody>
          <a:bodyPr/>
          <a:lstStyle/>
          <a:p>
            <a:fld id="{0258A1E2-889A-46D1-A26F-2E310718D253}" type="slidenum">
              <a:rPr lang="fr-FR" smtClean="0"/>
              <a:t>4</a:t>
            </a:fld>
            <a:endParaRPr lang="fr-FR"/>
          </a:p>
        </p:txBody>
      </p:sp>
    </p:spTree>
    <p:extLst>
      <p:ext uri="{BB962C8B-B14F-4D97-AF65-F5344CB8AC3E}">
        <p14:creationId xmlns:p14="http://schemas.microsoft.com/office/powerpoint/2010/main" val="151696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150mm</a:t>
            </a:r>
            <a:endParaRPr lang="fr-FR" dirty="0"/>
          </a:p>
        </p:txBody>
      </p:sp>
      <p:sp>
        <p:nvSpPr>
          <p:cNvPr id="4" name="Espace réservé du numéro de diapositive 3"/>
          <p:cNvSpPr>
            <a:spLocks noGrp="1"/>
          </p:cNvSpPr>
          <p:nvPr>
            <p:ph type="sldNum" sz="quarter" idx="10"/>
          </p:nvPr>
        </p:nvSpPr>
        <p:spPr/>
        <p:txBody>
          <a:bodyPr/>
          <a:lstStyle/>
          <a:p>
            <a:fld id="{0258A1E2-889A-46D1-A26F-2E310718D253}" type="slidenum">
              <a:rPr lang="fr-FR" smtClean="0"/>
              <a:t>5</a:t>
            </a:fld>
            <a:endParaRPr lang="fr-FR"/>
          </a:p>
        </p:txBody>
      </p:sp>
    </p:spTree>
    <p:extLst>
      <p:ext uri="{BB962C8B-B14F-4D97-AF65-F5344CB8AC3E}">
        <p14:creationId xmlns:p14="http://schemas.microsoft.com/office/powerpoint/2010/main" val="1373893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68.2</a:t>
            </a:r>
            <a:endParaRPr lang="fr-FR" dirty="0"/>
          </a:p>
        </p:txBody>
      </p:sp>
      <p:sp>
        <p:nvSpPr>
          <p:cNvPr id="4" name="Espace réservé du numéro de diapositive 3"/>
          <p:cNvSpPr>
            <a:spLocks noGrp="1"/>
          </p:cNvSpPr>
          <p:nvPr>
            <p:ph type="sldNum" sz="quarter" idx="10"/>
          </p:nvPr>
        </p:nvSpPr>
        <p:spPr/>
        <p:txBody>
          <a:bodyPr/>
          <a:lstStyle/>
          <a:p>
            <a:fld id="{0258A1E2-889A-46D1-A26F-2E310718D253}" type="slidenum">
              <a:rPr lang="fr-FR" smtClean="0"/>
              <a:t>6</a:t>
            </a:fld>
            <a:endParaRPr lang="fr-FR"/>
          </a:p>
        </p:txBody>
      </p:sp>
    </p:spTree>
    <p:extLst>
      <p:ext uri="{BB962C8B-B14F-4D97-AF65-F5344CB8AC3E}">
        <p14:creationId xmlns:p14="http://schemas.microsoft.com/office/powerpoint/2010/main" val="2576758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a:t>
            </a:r>
            <a:endParaRPr lang="fr-FR" dirty="0"/>
          </a:p>
        </p:txBody>
      </p:sp>
      <p:sp>
        <p:nvSpPr>
          <p:cNvPr id="4" name="Espace réservé du numéro de diapositive 3"/>
          <p:cNvSpPr>
            <a:spLocks noGrp="1"/>
          </p:cNvSpPr>
          <p:nvPr>
            <p:ph type="sldNum" sz="quarter" idx="10"/>
          </p:nvPr>
        </p:nvSpPr>
        <p:spPr/>
        <p:txBody>
          <a:bodyPr/>
          <a:lstStyle/>
          <a:p>
            <a:fld id="{0258A1E2-889A-46D1-A26F-2E310718D253}" type="slidenum">
              <a:rPr lang="fr-FR" smtClean="0"/>
              <a:t>7</a:t>
            </a:fld>
            <a:endParaRPr lang="fr-FR"/>
          </a:p>
        </p:txBody>
      </p:sp>
    </p:spTree>
    <p:extLst>
      <p:ext uri="{BB962C8B-B14F-4D97-AF65-F5344CB8AC3E}">
        <p14:creationId xmlns:p14="http://schemas.microsoft.com/office/powerpoint/2010/main" val="2625398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50mm</a:t>
            </a:r>
            <a:endParaRPr lang="fr-FR" dirty="0"/>
          </a:p>
        </p:txBody>
      </p:sp>
      <p:sp>
        <p:nvSpPr>
          <p:cNvPr id="4" name="Espace réservé du numéro de diapositive 3"/>
          <p:cNvSpPr>
            <a:spLocks noGrp="1"/>
          </p:cNvSpPr>
          <p:nvPr>
            <p:ph type="sldNum" sz="quarter" idx="10"/>
          </p:nvPr>
        </p:nvSpPr>
        <p:spPr/>
        <p:txBody>
          <a:bodyPr/>
          <a:lstStyle/>
          <a:p>
            <a:fld id="{0258A1E2-889A-46D1-A26F-2E310718D253}" type="slidenum">
              <a:rPr lang="fr-FR" smtClean="0"/>
              <a:t>8</a:t>
            </a:fld>
            <a:endParaRPr lang="fr-FR"/>
          </a:p>
        </p:txBody>
      </p:sp>
    </p:spTree>
    <p:extLst>
      <p:ext uri="{BB962C8B-B14F-4D97-AF65-F5344CB8AC3E}">
        <p14:creationId xmlns:p14="http://schemas.microsoft.com/office/powerpoint/2010/main" val="3814223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168Hz</a:t>
            </a:r>
            <a:endParaRPr lang="fr-FR" dirty="0"/>
          </a:p>
        </p:txBody>
      </p:sp>
      <p:sp>
        <p:nvSpPr>
          <p:cNvPr id="4" name="Espace réservé du numéro de diapositive 3"/>
          <p:cNvSpPr>
            <a:spLocks noGrp="1"/>
          </p:cNvSpPr>
          <p:nvPr>
            <p:ph type="sldNum" sz="quarter" idx="10"/>
          </p:nvPr>
        </p:nvSpPr>
        <p:spPr/>
        <p:txBody>
          <a:bodyPr/>
          <a:lstStyle/>
          <a:p>
            <a:fld id="{0258A1E2-889A-46D1-A26F-2E310718D253}" type="slidenum">
              <a:rPr lang="fr-FR" smtClean="0"/>
              <a:t>9</a:t>
            </a:fld>
            <a:endParaRPr lang="fr-FR"/>
          </a:p>
        </p:txBody>
      </p:sp>
    </p:spTree>
    <p:extLst>
      <p:ext uri="{BB962C8B-B14F-4D97-AF65-F5344CB8AC3E}">
        <p14:creationId xmlns:p14="http://schemas.microsoft.com/office/powerpoint/2010/main" val="2770904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10.5</a:t>
            </a:r>
            <a:endParaRPr lang="fr-FR" dirty="0"/>
          </a:p>
        </p:txBody>
      </p:sp>
      <p:sp>
        <p:nvSpPr>
          <p:cNvPr id="4" name="Espace réservé du numéro de diapositive 3"/>
          <p:cNvSpPr>
            <a:spLocks noGrp="1"/>
          </p:cNvSpPr>
          <p:nvPr>
            <p:ph type="sldNum" sz="quarter" idx="10"/>
          </p:nvPr>
        </p:nvSpPr>
        <p:spPr/>
        <p:txBody>
          <a:bodyPr/>
          <a:lstStyle/>
          <a:p>
            <a:fld id="{0258A1E2-889A-46D1-A26F-2E310718D253}" type="slidenum">
              <a:rPr lang="fr-FR" smtClean="0"/>
              <a:t>10</a:t>
            </a:fld>
            <a:endParaRPr lang="fr-FR"/>
          </a:p>
        </p:txBody>
      </p:sp>
    </p:spTree>
    <p:extLst>
      <p:ext uri="{BB962C8B-B14F-4D97-AF65-F5344CB8AC3E}">
        <p14:creationId xmlns:p14="http://schemas.microsoft.com/office/powerpoint/2010/main" val="3301117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fr-FR" smtClean="0"/>
              <a:t>Modifiez le style du titre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81551930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1489505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smtClean="0"/>
              <a:t>12/11/2018</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162318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623257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smtClean="0"/>
              <a:pPr/>
              <a:t>12/11/2018</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203256048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12/11/2018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589359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12/11/2018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174621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12/11/2018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874042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12/11/2018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380503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96DFF08F-DC6B-4601-B491-B0F83F6DD2DA}" type="datetimeFigureOut">
              <a:rPr lang="en-US" smtClean="0"/>
              <a:t>12/11/2018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203491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96DFF08F-DC6B-4601-B491-B0F83F6DD2DA}" type="datetimeFigureOut">
              <a:rPr lang="en-US" smtClean="0"/>
              <a:t>12/11/2018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1256557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smtClean="0"/>
              <a:pPr/>
              <a:t>12/11/2018</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252075830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894311" y="4555719"/>
            <a:ext cx="10258855" cy="690049"/>
          </a:xfrm>
        </p:spPr>
        <p:txBody>
          <a:bodyPr>
            <a:normAutofit/>
          </a:bodyPr>
          <a:lstStyle/>
          <a:p>
            <a:r>
              <a:rPr lang="fr-FR" sz="3600" b="1" dirty="0" smtClean="0">
                <a:latin typeface="Century Gothic" panose="020B0502020202020204" pitchFamily="34" charset="0"/>
              </a:rPr>
              <a:t>Quizz </a:t>
            </a:r>
            <a:r>
              <a:rPr lang="fr-FR" sz="3600" b="1" dirty="0" smtClean="0">
                <a:latin typeface="Century Gothic" panose="020B0502020202020204" pitchFamily="34" charset="0"/>
              </a:rPr>
              <a:t>#3</a:t>
            </a:r>
            <a:endParaRPr lang="fr-FR" sz="3600" b="1" dirty="0">
              <a:latin typeface="Century Gothic" panose="020B0502020202020204" pitchFamily="34"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5656" y="2181525"/>
            <a:ext cx="7616167" cy="1602502"/>
          </a:xfrm>
          <a:prstGeom prst="rect">
            <a:avLst/>
          </a:prstGeom>
        </p:spPr>
      </p:pic>
      <p:sp>
        <p:nvSpPr>
          <p:cNvPr id="5" name="Sous-titre 2"/>
          <p:cNvSpPr txBox="1">
            <a:spLocks/>
          </p:cNvSpPr>
          <p:nvPr/>
        </p:nvSpPr>
        <p:spPr>
          <a:xfrm>
            <a:off x="986553" y="5393919"/>
            <a:ext cx="10258855" cy="6900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200"/>
              </a:spcBef>
              <a:spcAft>
                <a:spcPts val="200"/>
              </a:spcAft>
              <a:buClr>
                <a:schemeClr val="tx1"/>
              </a:buClr>
              <a:buFont typeface="Wingdings" pitchFamily="2" charset="2"/>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9pPr>
          </a:lstStyle>
          <a:p>
            <a:r>
              <a:rPr lang="fr-FR" sz="3200" dirty="0" smtClean="0">
                <a:latin typeface="Century Gothic" panose="020B0502020202020204" pitchFamily="34" charset="0"/>
              </a:rPr>
              <a:t>Mardi 11 Décembre 2018</a:t>
            </a:r>
            <a:endParaRPr lang="fr-FR" sz="3200" dirty="0">
              <a:latin typeface="Century Gothic" panose="020B0502020202020204" pitchFamily="34" charset="0"/>
            </a:endParaRPr>
          </a:p>
        </p:txBody>
      </p:sp>
    </p:spTree>
    <p:extLst>
      <p:ext uri="{BB962C8B-B14F-4D97-AF65-F5344CB8AC3E}">
        <p14:creationId xmlns:p14="http://schemas.microsoft.com/office/powerpoint/2010/main" val="32557354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622645" y="380429"/>
            <a:ext cx="7026681" cy="1508760"/>
          </a:xfrm>
        </p:spPr>
        <p:txBody>
          <a:bodyPr/>
          <a:lstStyle/>
          <a:p>
            <a:r>
              <a:rPr lang="fr-FR" b="1" dirty="0" smtClean="0">
                <a:latin typeface="Century Gothic" panose="020B0502020202020204" pitchFamily="34" charset="0"/>
              </a:rPr>
              <a:t>Question #9</a:t>
            </a:r>
            <a:endParaRPr lang="fr-FR" b="1" dirty="0">
              <a:latin typeface="Century Gothic" panose="020B0502020202020204" pitchFamily="34" charset="0"/>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51" y="6340411"/>
            <a:ext cx="1957505" cy="411874"/>
          </a:xfrm>
          <a:prstGeom prst="rect">
            <a:avLst/>
          </a:prstGeom>
        </p:spPr>
      </p:pic>
      <p:sp>
        <p:nvSpPr>
          <p:cNvPr id="2" name="Espace réservé du contenu 1"/>
          <p:cNvSpPr>
            <a:spLocks noGrp="1"/>
          </p:cNvSpPr>
          <p:nvPr>
            <p:ph idx="1"/>
          </p:nvPr>
        </p:nvSpPr>
        <p:spPr/>
        <p:txBody>
          <a:bodyPr/>
          <a:lstStyle/>
          <a:p>
            <a:pPr marL="0" indent="0">
              <a:buNone/>
            </a:pPr>
            <a:r>
              <a:rPr lang="en-US" dirty="0" smtClean="0"/>
              <a:t>The </a:t>
            </a:r>
            <a:r>
              <a:rPr lang="en-US" dirty="0"/>
              <a:t>quick jack must be able to lift up the car, so that the driven wheels are at </a:t>
            </a:r>
            <a:r>
              <a:rPr lang="en-US" dirty="0" smtClean="0"/>
              <a:t>least :</a:t>
            </a:r>
          </a:p>
          <a:p>
            <a:pPr marL="0" indent="0">
              <a:buNone/>
            </a:pPr>
            <a:endParaRPr lang="en-US" dirty="0"/>
          </a:p>
          <a:p>
            <a:pPr>
              <a:buFont typeface="Wingdings" panose="05000000000000000000" pitchFamily="2" charset="2"/>
              <a:buChar char="q"/>
            </a:pPr>
            <a:r>
              <a:rPr lang="fr-FR" dirty="0" smtClean="0"/>
              <a:t>  </a:t>
            </a:r>
            <a:r>
              <a:rPr lang="fr-FR" dirty="0" smtClean="0"/>
              <a:t>10.5 </a:t>
            </a:r>
            <a:r>
              <a:rPr lang="fr-FR" dirty="0" smtClean="0"/>
              <a:t>cm</a:t>
            </a:r>
          </a:p>
          <a:p>
            <a:pPr>
              <a:buFont typeface="Wingdings" panose="05000000000000000000" pitchFamily="2" charset="2"/>
              <a:buChar char="q"/>
            </a:pPr>
            <a:r>
              <a:rPr lang="fr-FR" dirty="0"/>
              <a:t> </a:t>
            </a:r>
            <a:r>
              <a:rPr lang="fr-FR" dirty="0" smtClean="0"/>
              <a:t> 12.5 cm</a:t>
            </a:r>
          </a:p>
          <a:p>
            <a:pPr>
              <a:buFont typeface="Wingdings" panose="05000000000000000000" pitchFamily="2" charset="2"/>
              <a:buChar char="q"/>
            </a:pPr>
            <a:r>
              <a:rPr lang="fr-FR" dirty="0" smtClean="0"/>
              <a:t>  15 cm</a:t>
            </a:r>
          </a:p>
          <a:p>
            <a:pPr>
              <a:buFont typeface="Wingdings" panose="05000000000000000000" pitchFamily="2" charset="2"/>
              <a:buChar char="q"/>
            </a:pPr>
            <a:r>
              <a:rPr lang="fr-FR" dirty="0"/>
              <a:t> </a:t>
            </a:r>
            <a:r>
              <a:rPr lang="fr-FR" dirty="0" smtClean="0"/>
              <a:t> 18 cm</a:t>
            </a:r>
            <a:endParaRPr lang="fr-FR" dirty="0"/>
          </a:p>
        </p:txBody>
      </p:sp>
    </p:spTree>
    <p:extLst>
      <p:ext uri="{BB962C8B-B14F-4D97-AF65-F5344CB8AC3E}">
        <p14:creationId xmlns:p14="http://schemas.microsoft.com/office/powerpoint/2010/main" val="2089664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622645" y="380429"/>
            <a:ext cx="7026681" cy="1508760"/>
          </a:xfrm>
        </p:spPr>
        <p:txBody>
          <a:bodyPr/>
          <a:lstStyle/>
          <a:p>
            <a:r>
              <a:rPr lang="fr-FR" b="1" dirty="0" smtClean="0">
                <a:latin typeface="Century Gothic" panose="020B0502020202020204" pitchFamily="34" charset="0"/>
              </a:rPr>
              <a:t>Question #10</a:t>
            </a:r>
            <a:endParaRPr lang="fr-FR" b="1" dirty="0">
              <a:latin typeface="Century Gothic" panose="020B0502020202020204" pitchFamily="34" charset="0"/>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51" y="6340411"/>
            <a:ext cx="1957505" cy="411874"/>
          </a:xfrm>
          <a:prstGeom prst="rect">
            <a:avLst/>
          </a:prstGeom>
        </p:spPr>
      </p:pic>
      <p:sp>
        <p:nvSpPr>
          <p:cNvPr id="2" name="Espace réservé du contenu 1"/>
          <p:cNvSpPr>
            <a:spLocks noGrp="1"/>
          </p:cNvSpPr>
          <p:nvPr>
            <p:ph idx="1"/>
          </p:nvPr>
        </p:nvSpPr>
        <p:spPr>
          <a:xfrm>
            <a:off x="1243945" y="1733126"/>
            <a:ext cx="9784080" cy="4740606"/>
          </a:xfrm>
        </p:spPr>
        <p:txBody>
          <a:bodyPr>
            <a:normAutofit/>
          </a:bodyPr>
          <a:lstStyle/>
          <a:p>
            <a:pPr marL="0" indent="0">
              <a:lnSpc>
                <a:spcPct val="120000"/>
              </a:lnSpc>
              <a:buNone/>
            </a:pPr>
            <a:r>
              <a:rPr lang="en-US" sz="2400" dirty="0" smtClean="0"/>
              <a:t>What is brake efficiency of 4stroke 2 cylinder engine with bore 80mm and stroke 55mm. Engine power is defined by the 12bar of mean effective pressure at 9500RPM. Engine is running on the unleaded gasoline with density 740kg/m3, octane number 98 and lower heating value of 42.53 </a:t>
            </a:r>
            <a:r>
              <a:rPr lang="en-US" sz="2400" dirty="0" err="1" smtClean="0"/>
              <a:t>Mj</a:t>
            </a:r>
            <a:r>
              <a:rPr lang="en-US" sz="2400" dirty="0" smtClean="0"/>
              <a:t>/kg. Actual lambda value at defined load point is 1.05 and stoichiometric ratio of the used fuel is 14.17. Engine is running at following barometric pressure 985mbar, temperature 24degC. Volumetric efficiency defined to the atmospheric conditions was 1.07.</a:t>
            </a:r>
          </a:p>
          <a:p>
            <a:pPr marL="0" indent="0">
              <a:buNone/>
            </a:pPr>
            <a:endParaRPr lang="en-US" sz="2400" dirty="0"/>
          </a:p>
          <a:p>
            <a:pPr marL="0" indent="0">
              <a:buNone/>
            </a:pPr>
            <a:endParaRPr lang="fr-FR" dirty="0"/>
          </a:p>
        </p:txBody>
      </p:sp>
      <p:sp>
        <p:nvSpPr>
          <p:cNvPr id="3" name="ZoneTexte 2"/>
          <p:cNvSpPr txBox="1"/>
          <p:nvPr/>
        </p:nvSpPr>
        <p:spPr>
          <a:xfrm>
            <a:off x="6986724" y="5715350"/>
            <a:ext cx="1911928" cy="830997"/>
          </a:xfrm>
          <a:prstGeom prst="rect">
            <a:avLst/>
          </a:prstGeom>
          <a:noFill/>
        </p:spPr>
        <p:txBody>
          <a:bodyPr wrap="square" rtlCol="0">
            <a:spAutoFit/>
          </a:bodyPr>
          <a:lstStyle/>
          <a:p>
            <a:pPr>
              <a:buFont typeface="Wingdings" panose="05000000000000000000" pitchFamily="2" charset="2"/>
              <a:buChar char="q"/>
            </a:pPr>
            <a:r>
              <a:rPr lang="fr-FR" sz="2400" dirty="0"/>
              <a:t> 34,0%</a:t>
            </a:r>
          </a:p>
          <a:p>
            <a:pPr>
              <a:buFont typeface="Wingdings" panose="05000000000000000000" pitchFamily="2" charset="2"/>
              <a:buChar char="q"/>
            </a:pPr>
            <a:r>
              <a:rPr lang="fr-FR" sz="2400" dirty="0"/>
              <a:t>  35,5%</a:t>
            </a:r>
          </a:p>
        </p:txBody>
      </p:sp>
      <p:sp>
        <p:nvSpPr>
          <p:cNvPr id="5" name="ZoneTexte 4"/>
          <p:cNvSpPr txBox="1"/>
          <p:nvPr/>
        </p:nvSpPr>
        <p:spPr>
          <a:xfrm>
            <a:off x="3834711" y="5715351"/>
            <a:ext cx="1354858" cy="830997"/>
          </a:xfrm>
          <a:prstGeom prst="rect">
            <a:avLst/>
          </a:prstGeom>
          <a:noFill/>
        </p:spPr>
        <p:txBody>
          <a:bodyPr wrap="none" rtlCol="0">
            <a:spAutoFit/>
          </a:bodyPr>
          <a:lstStyle/>
          <a:p>
            <a:pPr>
              <a:buFont typeface="Wingdings" panose="05000000000000000000" pitchFamily="2" charset="2"/>
              <a:buChar char="q"/>
            </a:pPr>
            <a:r>
              <a:rPr lang="fr-FR" sz="2400"/>
              <a:t> 31,0%</a:t>
            </a:r>
          </a:p>
          <a:p>
            <a:pPr>
              <a:buFont typeface="Wingdings" panose="05000000000000000000" pitchFamily="2" charset="2"/>
              <a:buChar char="q"/>
            </a:pPr>
            <a:r>
              <a:rPr lang="fr-FR" sz="2400"/>
              <a:t>  32,5%</a:t>
            </a:r>
            <a:endParaRPr lang="fr-FR" sz="2400" dirty="0"/>
          </a:p>
        </p:txBody>
      </p:sp>
    </p:spTree>
    <p:extLst>
      <p:ext uri="{BB962C8B-B14F-4D97-AF65-F5344CB8AC3E}">
        <p14:creationId xmlns:p14="http://schemas.microsoft.com/office/powerpoint/2010/main" val="6821715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622645" y="380429"/>
            <a:ext cx="7026681" cy="1508760"/>
          </a:xfrm>
        </p:spPr>
        <p:txBody>
          <a:bodyPr/>
          <a:lstStyle/>
          <a:p>
            <a:r>
              <a:rPr lang="fr-FR" b="1" dirty="0" smtClean="0">
                <a:latin typeface="Century Gothic" panose="020B0502020202020204" pitchFamily="34" charset="0"/>
              </a:rPr>
              <a:t>Question #1</a:t>
            </a:r>
            <a:endParaRPr lang="fr-FR" b="1" dirty="0">
              <a:latin typeface="Century Gothic" panose="020B0502020202020204" pitchFamily="34" charset="0"/>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51" y="6340411"/>
            <a:ext cx="1957505" cy="411874"/>
          </a:xfrm>
          <a:prstGeom prst="rect">
            <a:avLst/>
          </a:prstGeom>
        </p:spPr>
      </p:pic>
      <p:sp>
        <p:nvSpPr>
          <p:cNvPr id="2" name="Espace réservé du contenu 1"/>
          <p:cNvSpPr>
            <a:spLocks noGrp="1"/>
          </p:cNvSpPr>
          <p:nvPr>
            <p:ph idx="1"/>
          </p:nvPr>
        </p:nvSpPr>
        <p:spPr/>
        <p:txBody>
          <a:bodyPr/>
          <a:lstStyle/>
          <a:p>
            <a:pPr marL="0" indent="0">
              <a:buNone/>
            </a:pPr>
            <a:r>
              <a:rPr lang="en-US" dirty="0" smtClean="0"/>
              <a:t>Calculate the suspension reaction forces Fe and </a:t>
            </a:r>
            <a:r>
              <a:rPr lang="en-US" dirty="0" err="1" smtClean="0"/>
              <a:t>Fg</a:t>
            </a:r>
            <a:r>
              <a:rPr lang="en-US" dirty="0" smtClean="0"/>
              <a:t> according to the scheme if </a:t>
            </a:r>
            <a:r>
              <a:rPr lang="en-US" dirty="0" err="1" smtClean="0"/>
              <a:t>Fw,y</a:t>
            </a:r>
            <a:r>
              <a:rPr lang="en-US" dirty="0" smtClean="0"/>
              <a:t>=1kN ; c=200mm; b=100mm</a:t>
            </a:r>
          </a:p>
          <a:p>
            <a:pPr marL="0" indent="0">
              <a:buNone/>
            </a:pPr>
            <a:endParaRPr lang="en-US" dirty="0" smtClean="0"/>
          </a:p>
          <a:p>
            <a:pPr>
              <a:buFont typeface="Wingdings" panose="05000000000000000000" pitchFamily="2" charset="2"/>
              <a:buChar char="q"/>
            </a:pPr>
            <a:r>
              <a:rPr lang="en-US" dirty="0" smtClean="0"/>
              <a:t>  Fe=1.5kN, </a:t>
            </a:r>
            <a:r>
              <a:rPr lang="en-US" dirty="0" err="1" smtClean="0"/>
              <a:t>Fg</a:t>
            </a:r>
            <a:r>
              <a:rPr lang="en-US" dirty="0" smtClean="0"/>
              <a:t>=3.0kN</a:t>
            </a:r>
          </a:p>
          <a:p>
            <a:pPr>
              <a:buFont typeface="Wingdings" panose="05000000000000000000" pitchFamily="2" charset="2"/>
              <a:buChar char="q"/>
            </a:pPr>
            <a:r>
              <a:rPr lang="en-US" dirty="0" smtClean="0"/>
              <a:t>  Fe=1.0kN</a:t>
            </a:r>
            <a:r>
              <a:rPr lang="en-US" dirty="0"/>
              <a:t>, </a:t>
            </a:r>
            <a:r>
              <a:rPr lang="en-US" dirty="0" err="1" smtClean="0"/>
              <a:t>Fg</a:t>
            </a:r>
            <a:r>
              <a:rPr lang="en-US" dirty="0" smtClean="0"/>
              <a:t>=2.0kN</a:t>
            </a:r>
            <a:endParaRPr lang="en-US" dirty="0"/>
          </a:p>
          <a:p>
            <a:pPr>
              <a:buFont typeface="Wingdings" panose="05000000000000000000" pitchFamily="2" charset="2"/>
              <a:buChar char="q"/>
            </a:pPr>
            <a:r>
              <a:rPr lang="en-US" dirty="0"/>
              <a:t>  </a:t>
            </a:r>
            <a:r>
              <a:rPr lang="en-US" dirty="0" smtClean="0"/>
              <a:t>Fe=2.0kN</a:t>
            </a:r>
            <a:r>
              <a:rPr lang="en-US" dirty="0"/>
              <a:t>, </a:t>
            </a:r>
            <a:r>
              <a:rPr lang="en-US" dirty="0" err="1"/>
              <a:t>Fg</a:t>
            </a:r>
            <a:r>
              <a:rPr lang="en-US" dirty="0"/>
              <a:t>=3.0kN</a:t>
            </a:r>
          </a:p>
          <a:p>
            <a:pPr>
              <a:buFont typeface="Wingdings" panose="05000000000000000000" pitchFamily="2" charset="2"/>
              <a:buChar char="q"/>
            </a:pPr>
            <a:r>
              <a:rPr lang="en-US" dirty="0"/>
              <a:t>  </a:t>
            </a:r>
            <a:r>
              <a:rPr lang="en-US" dirty="0" smtClean="0"/>
              <a:t>Fe=3.0kN</a:t>
            </a:r>
            <a:r>
              <a:rPr lang="en-US" dirty="0"/>
              <a:t>, </a:t>
            </a:r>
            <a:r>
              <a:rPr lang="en-US" dirty="0" err="1" smtClean="0"/>
              <a:t>Fg</a:t>
            </a:r>
            <a:r>
              <a:rPr lang="en-US" dirty="0" smtClean="0"/>
              <a:t>=1.5kN</a:t>
            </a:r>
            <a:endParaRPr lang="en-US" dirty="0"/>
          </a:p>
          <a:p>
            <a:pPr>
              <a:buFont typeface="Wingdings" panose="05000000000000000000" pitchFamily="2" charset="2"/>
              <a:buChar char="q"/>
            </a:pPr>
            <a:endParaRPr lang="fr-FR" dirty="0"/>
          </a:p>
        </p:txBody>
      </p:sp>
      <p:pic>
        <p:nvPicPr>
          <p:cNvPr id="3" name="Image 2"/>
          <p:cNvPicPr>
            <a:picLocks noChangeAspect="1"/>
          </p:cNvPicPr>
          <p:nvPr/>
        </p:nvPicPr>
        <p:blipFill>
          <a:blip r:embed="rId4"/>
          <a:stretch>
            <a:fillRect/>
          </a:stretch>
        </p:blipFill>
        <p:spPr>
          <a:xfrm>
            <a:off x="5693909" y="3237274"/>
            <a:ext cx="6235010" cy="3296530"/>
          </a:xfrm>
          <a:prstGeom prst="rect">
            <a:avLst/>
          </a:prstGeom>
        </p:spPr>
      </p:pic>
    </p:spTree>
    <p:extLst>
      <p:ext uri="{BB962C8B-B14F-4D97-AF65-F5344CB8AC3E}">
        <p14:creationId xmlns:p14="http://schemas.microsoft.com/office/powerpoint/2010/main" val="271166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622645" y="380429"/>
            <a:ext cx="7026681" cy="1508760"/>
          </a:xfrm>
        </p:spPr>
        <p:txBody>
          <a:bodyPr/>
          <a:lstStyle/>
          <a:p>
            <a:r>
              <a:rPr lang="fr-FR" b="1" dirty="0" smtClean="0">
                <a:latin typeface="Century Gothic" panose="020B0502020202020204" pitchFamily="34" charset="0"/>
              </a:rPr>
              <a:t>Question #2</a:t>
            </a:r>
            <a:endParaRPr lang="fr-FR" b="1" dirty="0">
              <a:latin typeface="Century Gothic" panose="020B0502020202020204" pitchFamily="34" charset="0"/>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51" y="6340411"/>
            <a:ext cx="1957505" cy="411874"/>
          </a:xfrm>
          <a:prstGeom prst="rect">
            <a:avLst/>
          </a:prstGeom>
        </p:spPr>
      </p:pic>
      <p:sp>
        <p:nvSpPr>
          <p:cNvPr id="2" name="Espace réservé du contenu 1"/>
          <p:cNvSpPr>
            <a:spLocks noGrp="1"/>
          </p:cNvSpPr>
          <p:nvPr>
            <p:ph idx="1"/>
          </p:nvPr>
        </p:nvSpPr>
        <p:spPr/>
        <p:txBody>
          <a:bodyPr/>
          <a:lstStyle/>
          <a:p>
            <a:pPr marL="0" indent="0">
              <a:buNone/>
            </a:pPr>
            <a:r>
              <a:rPr lang="en-US" dirty="0"/>
              <a:t>Which frame component does not necessarily belong to the primary structure?</a:t>
            </a:r>
            <a:endParaRPr lang="fr-FR" dirty="0"/>
          </a:p>
        </p:txBody>
      </p:sp>
      <p:sp>
        <p:nvSpPr>
          <p:cNvPr id="26" name="Rectangle 25"/>
          <p:cNvSpPr/>
          <p:nvPr/>
        </p:nvSpPr>
        <p:spPr>
          <a:xfrm>
            <a:off x="2182783" y="2921753"/>
            <a:ext cx="6096000" cy="2954655"/>
          </a:xfrm>
          <a:prstGeom prst="rect">
            <a:avLst/>
          </a:prstGeom>
        </p:spPr>
        <p:txBody>
          <a:bodyPr>
            <a:spAutoFit/>
          </a:bodyPr>
          <a:lstStyle/>
          <a:p>
            <a:pPr>
              <a:buFont typeface="Wingdings" panose="05000000000000000000" pitchFamily="2" charset="2"/>
              <a:buChar char="q"/>
            </a:pPr>
            <a:r>
              <a:rPr lang="en-US" sz="2400" dirty="0" smtClean="0"/>
              <a:t>  Suspension Mounting Points</a:t>
            </a:r>
          </a:p>
          <a:p>
            <a:pPr>
              <a:buFont typeface="Wingdings" panose="05000000000000000000" pitchFamily="2" charset="2"/>
              <a:buChar char="q"/>
            </a:pPr>
            <a:endParaRPr lang="en-US" sz="2400" dirty="0" smtClean="0"/>
          </a:p>
          <a:p>
            <a:pPr>
              <a:buFont typeface="Wingdings" panose="05000000000000000000" pitchFamily="2" charset="2"/>
              <a:buChar char="q"/>
            </a:pPr>
            <a:r>
              <a:rPr lang="en-US" sz="2400" dirty="0"/>
              <a:t> </a:t>
            </a:r>
            <a:r>
              <a:rPr lang="en-US" sz="2400" dirty="0" smtClean="0"/>
              <a:t> Front Bulkhead</a:t>
            </a:r>
          </a:p>
          <a:p>
            <a:pPr>
              <a:buFont typeface="Wingdings" panose="05000000000000000000" pitchFamily="2" charset="2"/>
              <a:buChar char="q"/>
            </a:pPr>
            <a:endParaRPr lang="en-US" sz="2400" dirty="0" smtClean="0"/>
          </a:p>
          <a:p>
            <a:pPr>
              <a:buFont typeface="Wingdings" panose="05000000000000000000" pitchFamily="2" charset="2"/>
              <a:buChar char="q"/>
            </a:pPr>
            <a:r>
              <a:rPr lang="en-US" sz="2400" dirty="0" smtClean="0"/>
              <a:t>  Side Impact Structure</a:t>
            </a:r>
          </a:p>
          <a:p>
            <a:pPr>
              <a:buFont typeface="Wingdings" panose="05000000000000000000" pitchFamily="2" charset="2"/>
              <a:buChar char="q"/>
            </a:pPr>
            <a:endParaRPr lang="en-US" sz="2400" dirty="0" smtClean="0"/>
          </a:p>
          <a:p>
            <a:pPr>
              <a:buFont typeface="Wingdings" panose="05000000000000000000" pitchFamily="2" charset="2"/>
              <a:buChar char="q"/>
            </a:pPr>
            <a:r>
              <a:rPr lang="en-US" sz="2400" dirty="0" smtClean="0"/>
              <a:t>  Front Hoop</a:t>
            </a:r>
          </a:p>
          <a:p>
            <a:pPr>
              <a:buFont typeface="Wingdings" panose="05000000000000000000" pitchFamily="2" charset="2"/>
              <a:buChar char="q"/>
            </a:pPr>
            <a:endParaRPr lang="fr-FR" dirty="0"/>
          </a:p>
        </p:txBody>
      </p:sp>
    </p:spTree>
    <p:extLst>
      <p:ext uri="{BB962C8B-B14F-4D97-AF65-F5344CB8AC3E}">
        <p14:creationId xmlns:p14="http://schemas.microsoft.com/office/powerpoint/2010/main" val="3909566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622645" y="380429"/>
            <a:ext cx="7026681" cy="1508760"/>
          </a:xfrm>
        </p:spPr>
        <p:txBody>
          <a:bodyPr/>
          <a:lstStyle/>
          <a:p>
            <a:r>
              <a:rPr lang="fr-FR" b="1" dirty="0" smtClean="0">
                <a:latin typeface="Century Gothic" panose="020B0502020202020204" pitchFamily="34" charset="0"/>
              </a:rPr>
              <a:t>Question #3</a:t>
            </a:r>
            <a:endParaRPr lang="fr-FR" b="1" dirty="0">
              <a:latin typeface="Century Gothic" panose="020B0502020202020204" pitchFamily="34" charset="0"/>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51" y="6340411"/>
            <a:ext cx="1957505" cy="411874"/>
          </a:xfrm>
          <a:prstGeom prst="rect">
            <a:avLst/>
          </a:prstGeom>
        </p:spPr>
      </p:pic>
      <p:sp>
        <p:nvSpPr>
          <p:cNvPr id="2" name="Espace réservé du contenu 1"/>
          <p:cNvSpPr>
            <a:spLocks noGrp="1"/>
          </p:cNvSpPr>
          <p:nvPr>
            <p:ph idx="1"/>
          </p:nvPr>
        </p:nvSpPr>
        <p:spPr/>
        <p:txBody>
          <a:bodyPr>
            <a:normAutofit/>
          </a:bodyPr>
          <a:lstStyle/>
          <a:p>
            <a:pPr marL="0" indent="0">
              <a:buNone/>
            </a:pPr>
            <a:r>
              <a:rPr lang="en-US" sz="2400" dirty="0" smtClean="0"/>
              <a:t>Which of these measures is not used to dimension the external part of cockpit opening template ?</a:t>
            </a:r>
          </a:p>
          <a:p>
            <a:pPr marL="0" indent="0">
              <a:buNone/>
            </a:pPr>
            <a:endParaRPr lang="fr-FR" sz="2400" dirty="0"/>
          </a:p>
        </p:txBody>
      </p:sp>
      <p:sp>
        <p:nvSpPr>
          <p:cNvPr id="26" name="Rectangle 25"/>
          <p:cNvSpPr/>
          <p:nvPr/>
        </p:nvSpPr>
        <p:spPr>
          <a:xfrm>
            <a:off x="2037556" y="3509177"/>
            <a:ext cx="7595665" cy="1569660"/>
          </a:xfrm>
          <a:prstGeom prst="rect">
            <a:avLst/>
          </a:prstGeom>
        </p:spPr>
        <p:txBody>
          <a:bodyPr wrap="square">
            <a:spAutoFit/>
          </a:bodyPr>
          <a:lstStyle/>
          <a:p>
            <a:pPr>
              <a:buFont typeface="Wingdings" panose="05000000000000000000" pitchFamily="2" charset="2"/>
              <a:buChar char="q"/>
            </a:pPr>
            <a:r>
              <a:rPr lang="en-US" sz="2400" dirty="0"/>
              <a:t> </a:t>
            </a:r>
            <a:r>
              <a:rPr lang="en-US" sz="2400" dirty="0" smtClean="0"/>
              <a:t>   50mm</a:t>
            </a:r>
          </a:p>
          <a:p>
            <a:pPr>
              <a:buFont typeface="Wingdings" panose="05000000000000000000" pitchFamily="2" charset="2"/>
              <a:buChar char="q"/>
            </a:pPr>
            <a:r>
              <a:rPr lang="en-US" sz="2400" dirty="0"/>
              <a:t> </a:t>
            </a:r>
            <a:r>
              <a:rPr lang="en-US" sz="2400" dirty="0" smtClean="0"/>
              <a:t>   100mm</a:t>
            </a:r>
          </a:p>
          <a:p>
            <a:pPr>
              <a:buFont typeface="Wingdings" panose="05000000000000000000" pitchFamily="2" charset="2"/>
              <a:buChar char="q"/>
            </a:pPr>
            <a:r>
              <a:rPr lang="en-US" sz="2400" dirty="0" smtClean="0"/>
              <a:t>    75mm</a:t>
            </a:r>
          </a:p>
          <a:p>
            <a:pPr>
              <a:buFont typeface="Wingdings" panose="05000000000000000000" pitchFamily="2" charset="2"/>
              <a:buChar char="q"/>
            </a:pPr>
            <a:r>
              <a:rPr lang="en-US" sz="2400" dirty="0"/>
              <a:t> </a:t>
            </a:r>
            <a:r>
              <a:rPr lang="en-US" sz="2400" dirty="0" smtClean="0"/>
              <a:t>   350mm</a:t>
            </a:r>
            <a:endParaRPr lang="fr-FR" dirty="0"/>
          </a:p>
        </p:txBody>
      </p:sp>
    </p:spTree>
    <p:extLst>
      <p:ext uri="{BB962C8B-B14F-4D97-AF65-F5344CB8AC3E}">
        <p14:creationId xmlns:p14="http://schemas.microsoft.com/office/powerpoint/2010/main" val="40572937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622645" y="380429"/>
            <a:ext cx="7026681" cy="1508760"/>
          </a:xfrm>
        </p:spPr>
        <p:txBody>
          <a:bodyPr/>
          <a:lstStyle/>
          <a:p>
            <a:r>
              <a:rPr lang="fr-FR" b="1" dirty="0" smtClean="0">
                <a:latin typeface="Century Gothic" panose="020B0502020202020204" pitchFamily="34" charset="0"/>
              </a:rPr>
              <a:t>Question #4</a:t>
            </a:r>
            <a:endParaRPr lang="fr-FR" b="1" dirty="0">
              <a:latin typeface="Century Gothic" panose="020B0502020202020204" pitchFamily="34" charset="0"/>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51" y="6340411"/>
            <a:ext cx="1957505" cy="411874"/>
          </a:xfrm>
          <a:prstGeom prst="rect">
            <a:avLst/>
          </a:prstGeom>
        </p:spPr>
      </p:pic>
      <p:sp>
        <p:nvSpPr>
          <p:cNvPr id="2" name="Espace réservé du contenu 1"/>
          <p:cNvSpPr>
            <a:spLocks noGrp="1"/>
          </p:cNvSpPr>
          <p:nvPr>
            <p:ph idx="1"/>
          </p:nvPr>
        </p:nvSpPr>
        <p:spPr/>
        <p:txBody>
          <a:bodyPr>
            <a:normAutofit/>
          </a:bodyPr>
          <a:lstStyle/>
          <a:p>
            <a:pPr marL="0" indent="0">
              <a:buNone/>
            </a:pPr>
            <a:r>
              <a:rPr lang="en-US" sz="2400" dirty="0" smtClean="0"/>
              <a:t>If any type tube diameter and wall thickness would be available how much would 1m of shoulder harness steel tube weight if we choose the lightest ? (Density is 7.5 g/cm^3)</a:t>
            </a:r>
          </a:p>
          <a:p>
            <a:pPr marL="0" indent="0">
              <a:buNone/>
            </a:pPr>
            <a:endParaRPr lang="en-US" sz="2400" dirty="0"/>
          </a:p>
          <a:p>
            <a:pPr marL="0" indent="0">
              <a:buNone/>
            </a:pPr>
            <a:endParaRPr lang="fr-FR" sz="2400" dirty="0"/>
          </a:p>
        </p:txBody>
      </p:sp>
      <p:sp>
        <p:nvSpPr>
          <p:cNvPr id="26" name="Rectangle 25"/>
          <p:cNvSpPr/>
          <p:nvPr/>
        </p:nvSpPr>
        <p:spPr>
          <a:xfrm>
            <a:off x="1875794" y="3509177"/>
            <a:ext cx="7595665" cy="2215991"/>
          </a:xfrm>
          <a:prstGeom prst="rect">
            <a:avLst/>
          </a:prstGeom>
        </p:spPr>
        <p:txBody>
          <a:bodyPr wrap="square">
            <a:spAutoFit/>
          </a:bodyPr>
          <a:lstStyle/>
          <a:p>
            <a:pPr>
              <a:buFont typeface="Wingdings" panose="05000000000000000000" pitchFamily="2" charset="2"/>
              <a:buChar char="q"/>
            </a:pPr>
            <a:r>
              <a:rPr lang="en-US" sz="2400" dirty="0"/>
              <a:t> </a:t>
            </a:r>
            <a:r>
              <a:rPr lang="en-US" sz="2400" dirty="0" smtClean="0"/>
              <a:t>   </a:t>
            </a:r>
            <a:r>
              <a:rPr lang="en-US" sz="2400" dirty="0" smtClean="0"/>
              <a:t>1,225 kg</a:t>
            </a:r>
            <a:endParaRPr lang="en-US" sz="2400" dirty="0" smtClean="0"/>
          </a:p>
          <a:p>
            <a:pPr>
              <a:buFont typeface="Wingdings" panose="05000000000000000000" pitchFamily="2" charset="2"/>
              <a:buChar char="q"/>
            </a:pPr>
            <a:r>
              <a:rPr lang="en-US" sz="2400" dirty="0" smtClean="0"/>
              <a:t>    </a:t>
            </a:r>
            <a:r>
              <a:rPr lang="en-US" sz="2400" dirty="0" smtClean="0"/>
              <a:t>1,198 kg</a:t>
            </a:r>
            <a:endParaRPr lang="en-US" sz="2400" dirty="0" smtClean="0"/>
          </a:p>
          <a:p>
            <a:pPr>
              <a:buFont typeface="Wingdings" panose="05000000000000000000" pitchFamily="2" charset="2"/>
              <a:buChar char="q"/>
            </a:pPr>
            <a:r>
              <a:rPr lang="en-US" sz="2400" dirty="0"/>
              <a:t> </a:t>
            </a:r>
            <a:r>
              <a:rPr lang="en-US" sz="2400" dirty="0" smtClean="0"/>
              <a:t>   </a:t>
            </a:r>
            <a:r>
              <a:rPr lang="en-US" sz="2400" dirty="0" smtClean="0"/>
              <a:t>1,378 kg</a:t>
            </a:r>
            <a:endParaRPr lang="en-US" sz="2400" dirty="0" smtClean="0"/>
          </a:p>
          <a:p>
            <a:pPr>
              <a:buFont typeface="Wingdings" panose="05000000000000000000" pitchFamily="2" charset="2"/>
              <a:buChar char="q"/>
            </a:pPr>
            <a:r>
              <a:rPr lang="en-US" sz="2400" dirty="0" smtClean="0"/>
              <a:t>    </a:t>
            </a:r>
            <a:r>
              <a:rPr lang="en-US" sz="2400" dirty="0" smtClean="0"/>
              <a:t>1,511 kg</a:t>
            </a:r>
          </a:p>
          <a:p>
            <a:pPr>
              <a:buFont typeface="Wingdings" panose="05000000000000000000" pitchFamily="2" charset="2"/>
              <a:buChar char="q"/>
            </a:pPr>
            <a:r>
              <a:rPr lang="en-US" sz="2400" dirty="0"/>
              <a:t> </a:t>
            </a:r>
            <a:r>
              <a:rPr lang="en-US" sz="2400" dirty="0" smtClean="0"/>
              <a:t>   1,000 kg</a:t>
            </a:r>
            <a:endParaRPr lang="en-US" sz="2400" dirty="0" smtClean="0"/>
          </a:p>
          <a:p>
            <a:endParaRPr lang="fr-FR" dirty="0"/>
          </a:p>
        </p:txBody>
      </p:sp>
    </p:spTree>
    <p:extLst>
      <p:ext uri="{BB962C8B-B14F-4D97-AF65-F5344CB8AC3E}">
        <p14:creationId xmlns:p14="http://schemas.microsoft.com/office/powerpoint/2010/main" val="5536395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622645" y="380429"/>
            <a:ext cx="7026681" cy="1508760"/>
          </a:xfrm>
        </p:spPr>
        <p:txBody>
          <a:bodyPr/>
          <a:lstStyle/>
          <a:p>
            <a:r>
              <a:rPr lang="fr-FR" b="1" dirty="0" smtClean="0">
                <a:latin typeface="Century Gothic" panose="020B0502020202020204" pitchFamily="34" charset="0"/>
              </a:rPr>
              <a:t>Question #5</a:t>
            </a:r>
            <a:endParaRPr lang="fr-FR" b="1" dirty="0">
              <a:latin typeface="Century Gothic" panose="020B0502020202020204" pitchFamily="34" charset="0"/>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51" y="6340411"/>
            <a:ext cx="1957505" cy="411874"/>
          </a:xfrm>
          <a:prstGeom prst="rect">
            <a:avLst/>
          </a:prstGeom>
        </p:spPr>
      </p:pic>
      <p:sp>
        <p:nvSpPr>
          <p:cNvPr id="2" name="Espace réservé du contenu 1"/>
          <p:cNvSpPr>
            <a:spLocks noGrp="1"/>
          </p:cNvSpPr>
          <p:nvPr>
            <p:ph idx="1"/>
          </p:nvPr>
        </p:nvSpPr>
        <p:spPr/>
        <p:txBody>
          <a:bodyPr/>
          <a:lstStyle/>
          <a:p>
            <a:pPr marL="0" indent="0">
              <a:buNone/>
            </a:pPr>
            <a:r>
              <a:rPr lang="en-US" dirty="0"/>
              <a:t>In order to test, if the vehicle provides sufficient overall stability for cornering with 1.7G, it is tilted to 60° on the tilt table. To which angle must the vehicle be tilted to simulate cornering with 2.5G</a:t>
            </a:r>
            <a:r>
              <a:rPr lang="en-US" dirty="0" smtClean="0"/>
              <a:t>?</a:t>
            </a:r>
          </a:p>
          <a:p>
            <a:pPr marL="0" indent="0">
              <a:buNone/>
            </a:pPr>
            <a:endParaRPr lang="en-US" dirty="0"/>
          </a:p>
          <a:p>
            <a:pPr>
              <a:buFont typeface="Wingdings" panose="05000000000000000000" pitchFamily="2" charset="2"/>
              <a:buChar char="q"/>
            </a:pPr>
            <a:r>
              <a:rPr lang="en-US" dirty="0" smtClean="0"/>
              <a:t>  68.2°</a:t>
            </a:r>
          </a:p>
          <a:p>
            <a:pPr>
              <a:buFont typeface="Wingdings" panose="05000000000000000000" pitchFamily="2" charset="2"/>
              <a:buChar char="q"/>
            </a:pPr>
            <a:r>
              <a:rPr lang="en-US" dirty="0" smtClean="0"/>
              <a:t>  65.0°</a:t>
            </a:r>
          </a:p>
          <a:p>
            <a:pPr>
              <a:buFont typeface="Wingdings" panose="05000000000000000000" pitchFamily="2" charset="2"/>
              <a:buChar char="q"/>
            </a:pPr>
            <a:r>
              <a:rPr lang="en-US" dirty="0" smtClean="0"/>
              <a:t>  67.8°</a:t>
            </a:r>
          </a:p>
          <a:p>
            <a:pPr>
              <a:buFont typeface="Wingdings" panose="05000000000000000000" pitchFamily="2" charset="2"/>
              <a:buChar char="q"/>
            </a:pPr>
            <a:r>
              <a:rPr lang="en-US" dirty="0"/>
              <a:t> </a:t>
            </a:r>
            <a:r>
              <a:rPr lang="en-US" dirty="0" smtClean="0"/>
              <a:t> 69.1°</a:t>
            </a:r>
          </a:p>
          <a:p>
            <a:pPr>
              <a:buFont typeface="Wingdings" panose="05000000000000000000" pitchFamily="2" charset="2"/>
              <a:buChar char="q"/>
            </a:pPr>
            <a:endParaRPr lang="fr-FR" dirty="0"/>
          </a:p>
        </p:txBody>
      </p:sp>
    </p:spTree>
    <p:extLst>
      <p:ext uri="{BB962C8B-B14F-4D97-AF65-F5344CB8AC3E}">
        <p14:creationId xmlns:p14="http://schemas.microsoft.com/office/powerpoint/2010/main" val="3226948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622645" y="380429"/>
            <a:ext cx="7026681" cy="1508760"/>
          </a:xfrm>
        </p:spPr>
        <p:txBody>
          <a:bodyPr/>
          <a:lstStyle/>
          <a:p>
            <a:r>
              <a:rPr lang="fr-FR" b="1" dirty="0" smtClean="0">
                <a:latin typeface="Century Gothic" panose="020B0502020202020204" pitchFamily="34" charset="0"/>
              </a:rPr>
              <a:t>Question #6</a:t>
            </a:r>
            <a:endParaRPr lang="fr-FR" b="1" dirty="0">
              <a:latin typeface="Century Gothic" panose="020B0502020202020204" pitchFamily="34" charset="0"/>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51" y="6340411"/>
            <a:ext cx="1957505" cy="411874"/>
          </a:xfrm>
          <a:prstGeom prst="rect">
            <a:avLst/>
          </a:prstGeom>
        </p:spPr>
      </p:pic>
      <p:sp>
        <p:nvSpPr>
          <p:cNvPr id="3" name="Espace réservé du contenu 2"/>
          <p:cNvSpPr>
            <a:spLocks noGrp="1"/>
          </p:cNvSpPr>
          <p:nvPr>
            <p:ph idx="1"/>
          </p:nvPr>
        </p:nvSpPr>
        <p:spPr/>
        <p:txBody>
          <a:bodyPr>
            <a:normAutofit/>
          </a:bodyPr>
          <a:lstStyle/>
          <a:p>
            <a:pPr marL="0" indent="0">
              <a:buNone/>
            </a:pPr>
            <a:r>
              <a:rPr lang="fr-FR" sz="2400" dirty="0" err="1" smtClean="0"/>
              <a:t>Where</a:t>
            </a:r>
            <a:r>
              <a:rPr lang="fr-FR" sz="2400" dirty="0" smtClean="0"/>
              <a:t> </a:t>
            </a:r>
            <a:r>
              <a:rPr lang="fr-FR" sz="2400" dirty="0" err="1" smtClean="0"/>
              <a:t>is</a:t>
            </a:r>
            <a:r>
              <a:rPr lang="fr-FR" sz="2400" dirty="0" smtClean="0"/>
              <a:t> the maximum stress in the </a:t>
            </a:r>
            <a:r>
              <a:rPr lang="fr-FR" sz="2400" dirty="0" err="1" smtClean="0"/>
              <a:t>concrete</a:t>
            </a:r>
            <a:r>
              <a:rPr lang="fr-FR" sz="2400" dirty="0" smtClean="0"/>
              <a:t> </a:t>
            </a:r>
            <a:r>
              <a:rPr lang="fr-FR" sz="2400" dirty="0" err="1" smtClean="0"/>
              <a:t>located</a:t>
            </a:r>
            <a:r>
              <a:rPr lang="fr-FR" sz="2400" dirty="0" smtClean="0"/>
              <a:t> ?</a:t>
            </a:r>
          </a:p>
          <a:p>
            <a:pPr marL="0" indent="0">
              <a:buNone/>
            </a:pPr>
            <a:endParaRPr lang="fr-FR" sz="2400" dirty="0" smtClean="0"/>
          </a:p>
          <a:p>
            <a:pPr>
              <a:buFont typeface="Wingdings" panose="05000000000000000000" pitchFamily="2" charset="2"/>
              <a:buChar char="q"/>
            </a:pPr>
            <a:r>
              <a:rPr lang="fr-FR" sz="2400" dirty="0"/>
              <a:t> </a:t>
            </a:r>
            <a:r>
              <a:rPr lang="fr-FR" sz="2400" dirty="0" smtClean="0"/>
              <a:t> Point A – Outer end of the </a:t>
            </a:r>
            <a:r>
              <a:rPr lang="fr-FR" sz="2400" dirty="0" err="1" smtClean="0"/>
              <a:t>hole</a:t>
            </a:r>
            <a:endParaRPr lang="fr-FR" sz="2400" dirty="0" smtClean="0"/>
          </a:p>
          <a:p>
            <a:pPr>
              <a:buFont typeface="Wingdings" panose="05000000000000000000" pitchFamily="2" charset="2"/>
              <a:buChar char="q"/>
            </a:pPr>
            <a:r>
              <a:rPr lang="fr-FR" sz="2400" dirty="0" smtClean="0"/>
              <a:t>  Point B – Half </a:t>
            </a:r>
            <a:r>
              <a:rPr lang="fr-FR" sz="2400" dirty="0" err="1" smtClean="0"/>
              <a:t>lenght</a:t>
            </a:r>
            <a:r>
              <a:rPr lang="fr-FR" sz="2400" dirty="0" smtClean="0"/>
              <a:t> of the </a:t>
            </a:r>
            <a:r>
              <a:rPr lang="fr-FR" sz="2400" dirty="0" err="1" smtClean="0"/>
              <a:t>hole</a:t>
            </a:r>
            <a:endParaRPr lang="fr-FR" sz="2400" dirty="0" smtClean="0"/>
          </a:p>
          <a:p>
            <a:pPr>
              <a:buFont typeface="Wingdings" panose="05000000000000000000" pitchFamily="2" charset="2"/>
              <a:buChar char="q"/>
            </a:pPr>
            <a:r>
              <a:rPr lang="fr-FR" sz="2400" dirty="0"/>
              <a:t> </a:t>
            </a:r>
            <a:r>
              <a:rPr lang="fr-FR" sz="2400" dirty="0" smtClean="0"/>
              <a:t> Point C – </a:t>
            </a:r>
            <a:r>
              <a:rPr lang="fr-FR" sz="2400" dirty="0" err="1" smtClean="0"/>
              <a:t>Three</a:t>
            </a:r>
            <a:r>
              <a:rPr lang="fr-FR" sz="2400" dirty="0" smtClean="0"/>
              <a:t> quarter </a:t>
            </a:r>
            <a:r>
              <a:rPr lang="fr-FR" sz="2400" dirty="0" err="1" smtClean="0"/>
              <a:t>lenght</a:t>
            </a:r>
            <a:r>
              <a:rPr lang="fr-FR" sz="2400" dirty="0" smtClean="0"/>
              <a:t> of the </a:t>
            </a:r>
            <a:r>
              <a:rPr lang="fr-FR" sz="2400" dirty="0" err="1" smtClean="0"/>
              <a:t>hole</a:t>
            </a:r>
            <a:endParaRPr lang="fr-FR" sz="2400" dirty="0" smtClean="0"/>
          </a:p>
          <a:p>
            <a:pPr>
              <a:buFont typeface="Wingdings" panose="05000000000000000000" pitchFamily="2" charset="2"/>
              <a:buChar char="q"/>
            </a:pPr>
            <a:r>
              <a:rPr lang="fr-FR" sz="2400" dirty="0"/>
              <a:t> </a:t>
            </a:r>
            <a:r>
              <a:rPr lang="fr-FR" sz="2400" dirty="0" smtClean="0"/>
              <a:t> Point D – End of the </a:t>
            </a:r>
            <a:r>
              <a:rPr lang="fr-FR" sz="2400" dirty="0" err="1" smtClean="0"/>
              <a:t>hole</a:t>
            </a:r>
            <a:r>
              <a:rPr lang="fr-FR" sz="2400" dirty="0" smtClean="0"/>
              <a:t> </a:t>
            </a:r>
            <a:endParaRPr lang="fr-FR" sz="2400" dirty="0"/>
          </a:p>
        </p:txBody>
      </p:sp>
      <p:pic>
        <p:nvPicPr>
          <p:cNvPr id="7" name="Image 6"/>
          <p:cNvPicPr>
            <a:picLocks noChangeAspect="1"/>
          </p:cNvPicPr>
          <p:nvPr/>
        </p:nvPicPr>
        <p:blipFill>
          <a:blip r:embed="rId4"/>
          <a:stretch>
            <a:fillRect/>
          </a:stretch>
        </p:blipFill>
        <p:spPr>
          <a:xfrm>
            <a:off x="6934706" y="3275215"/>
            <a:ext cx="5295146" cy="1712421"/>
          </a:xfrm>
          <a:prstGeom prst="rect">
            <a:avLst/>
          </a:prstGeom>
        </p:spPr>
      </p:pic>
    </p:spTree>
    <p:extLst>
      <p:ext uri="{BB962C8B-B14F-4D97-AF65-F5344CB8AC3E}">
        <p14:creationId xmlns:p14="http://schemas.microsoft.com/office/powerpoint/2010/main" val="34871514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622645" y="380429"/>
            <a:ext cx="7026681" cy="1508760"/>
          </a:xfrm>
        </p:spPr>
        <p:txBody>
          <a:bodyPr/>
          <a:lstStyle/>
          <a:p>
            <a:r>
              <a:rPr lang="fr-FR" b="1" dirty="0" smtClean="0">
                <a:latin typeface="Century Gothic" panose="020B0502020202020204" pitchFamily="34" charset="0"/>
              </a:rPr>
              <a:t>Question #7</a:t>
            </a:r>
            <a:endParaRPr lang="fr-FR" b="1" dirty="0">
              <a:latin typeface="Century Gothic" panose="020B0502020202020204" pitchFamily="34" charset="0"/>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51" y="6340411"/>
            <a:ext cx="1957505" cy="411874"/>
          </a:xfrm>
          <a:prstGeom prst="rect">
            <a:avLst/>
          </a:prstGeom>
        </p:spPr>
      </p:pic>
      <p:sp>
        <p:nvSpPr>
          <p:cNvPr id="2" name="Espace réservé du contenu 1"/>
          <p:cNvSpPr>
            <a:spLocks noGrp="1"/>
          </p:cNvSpPr>
          <p:nvPr>
            <p:ph idx="1"/>
          </p:nvPr>
        </p:nvSpPr>
        <p:spPr/>
        <p:txBody>
          <a:bodyPr/>
          <a:lstStyle/>
          <a:p>
            <a:pPr marL="0" indent="0">
              <a:buNone/>
            </a:pPr>
            <a:r>
              <a:rPr lang="en-US" dirty="0"/>
              <a:t>How far must throttle cables at least be apart from any exhaust system component?</a:t>
            </a:r>
          </a:p>
          <a:p>
            <a:pPr>
              <a:buFont typeface="Wingdings" panose="05000000000000000000" pitchFamily="2" charset="2"/>
              <a:buChar char="q"/>
            </a:pPr>
            <a:r>
              <a:rPr lang="fr-FR" dirty="0" smtClean="0"/>
              <a:t>  50 mm</a:t>
            </a:r>
          </a:p>
          <a:p>
            <a:pPr>
              <a:buFont typeface="Wingdings" panose="05000000000000000000" pitchFamily="2" charset="2"/>
              <a:buChar char="q"/>
            </a:pPr>
            <a:r>
              <a:rPr lang="fr-FR" dirty="0"/>
              <a:t> </a:t>
            </a:r>
            <a:r>
              <a:rPr lang="fr-FR" dirty="0" smtClean="0"/>
              <a:t> 25 mm</a:t>
            </a:r>
          </a:p>
          <a:p>
            <a:pPr>
              <a:buFont typeface="Wingdings" panose="05000000000000000000" pitchFamily="2" charset="2"/>
              <a:buChar char="q"/>
            </a:pPr>
            <a:r>
              <a:rPr lang="fr-FR" dirty="0"/>
              <a:t> </a:t>
            </a:r>
            <a:r>
              <a:rPr lang="fr-FR" dirty="0" smtClean="0"/>
              <a:t> 75 mm</a:t>
            </a:r>
          </a:p>
          <a:p>
            <a:pPr>
              <a:buFont typeface="Wingdings" panose="05000000000000000000" pitchFamily="2" charset="2"/>
              <a:buChar char="q"/>
            </a:pPr>
            <a:r>
              <a:rPr lang="fr-FR" dirty="0"/>
              <a:t> </a:t>
            </a:r>
            <a:r>
              <a:rPr lang="fr-FR" dirty="0" smtClean="0"/>
              <a:t> 100 mm</a:t>
            </a:r>
            <a:endParaRPr lang="fr-FR" dirty="0"/>
          </a:p>
        </p:txBody>
      </p:sp>
    </p:spTree>
    <p:extLst>
      <p:ext uri="{BB962C8B-B14F-4D97-AF65-F5344CB8AC3E}">
        <p14:creationId xmlns:p14="http://schemas.microsoft.com/office/powerpoint/2010/main" val="2764068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622645" y="380429"/>
            <a:ext cx="7026681" cy="1508760"/>
          </a:xfrm>
        </p:spPr>
        <p:txBody>
          <a:bodyPr/>
          <a:lstStyle/>
          <a:p>
            <a:r>
              <a:rPr lang="fr-FR" b="1" dirty="0" smtClean="0">
                <a:latin typeface="Century Gothic" panose="020B0502020202020204" pitchFamily="34" charset="0"/>
              </a:rPr>
              <a:t>Question #8</a:t>
            </a:r>
            <a:endParaRPr lang="fr-FR" b="1" dirty="0">
              <a:latin typeface="Century Gothic" panose="020B0502020202020204" pitchFamily="34" charset="0"/>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51" y="6340411"/>
            <a:ext cx="1957505" cy="411874"/>
          </a:xfrm>
          <a:prstGeom prst="rect">
            <a:avLst/>
          </a:prstGeom>
        </p:spPr>
      </p:pic>
      <p:sp>
        <p:nvSpPr>
          <p:cNvPr id="2" name="Espace réservé du contenu 1"/>
          <p:cNvSpPr>
            <a:spLocks noGrp="1"/>
          </p:cNvSpPr>
          <p:nvPr>
            <p:ph idx="1"/>
          </p:nvPr>
        </p:nvSpPr>
        <p:spPr/>
        <p:txBody>
          <a:bodyPr>
            <a:normAutofit/>
          </a:bodyPr>
          <a:lstStyle/>
          <a:p>
            <a:pPr marL="0" indent="0">
              <a:buNone/>
            </a:pPr>
            <a:r>
              <a:rPr lang="en-US" sz="2400" dirty="0"/>
              <a:t>What is the </a:t>
            </a:r>
            <a:r>
              <a:rPr lang="en-US" sz="2400" dirty="0" smtClean="0"/>
              <a:t>first natural frequency of the steel coil spring with spring rate (stiffness) 19500N/m, wire diameter 5mm, nominal spring diameter 30mm and 12 coils ?</a:t>
            </a:r>
            <a:endParaRPr lang="en-US" sz="2400" dirty="0"/>
          </a:p>
          <a:p>
            <a:pPr>
              <a:buFont typeface="Wingdings" panose="05000000000000000000" pitchFamily="2" charset="2"/>
              <a:buChar char="q"/>
            </a:pPr>
            <a:r>
              <a:rPr lang="fr-FR" sz="2400" dirty="0" smtClean="0"/>
              <a:t>  </a:t>
            </a:r>
            <a:r>
              <a:rPr lang="fr-FR" sz="2400" dirty="0" smtClean="0"/>
              <a:t>158 Hz</a:t>
            </a:r>
            <a:endParaRPr lang="fr-FR" sz="2400" dirty="0" smtClean="0"/>
          </a:p>
          <a:p>
            <a:pPr>
              <a:buFont typeface="Wingdings" panose="05000000000000000000" pitchFamily="2" charset="2"/>
              <a:buChar char="q"/>
            </a:pPr>
            <a:r>
              <a:rPr lang="fr-FR" sz="2400" dirty="0"/>
              <a:t> </a:t>
            </a:r>
            <a:r>
              <a:rPr lang="fr-FR" sz="2400" dirty="0" smtClean="0"/>
              <a:t> </a:t>
            </a:r>
            <a:r>
              <a:rPr lang="fr-FR" sz="2400" dirty="0" smtClean="0"/>
              <a:t>168 Hz</a:t>
            </a:r>
            <a:endParaRPr lang="fr-FR" sz="2400" dirty="0" smtClean="0"/>
          </a:p>
          <a:p>
            <a:pPr>
              <a:buFont typeface="Wingdings" panose="05000000000000000000" pitchFamily="2" charset="2"/>
              <a:buChar char="q"/>
            </a:pPr>
            <a:r>
              <a:rPr lang="fr-FR" sz="2400" dirty="0" smtClean="0"/>
              <a:t>  </a:t>
            </a:r>
            <a:r>
              <a:rPr lang="fr-FR" sz="2400" dirty="0" smtClean="0"/>
              <a:t>178 Hz</a:t>
            </a:r>
            <a:endParaRPr lang="fr-FR" sz="2400" dirty="0" smtClean="0"/>
          </a:p>
          <a:p>
            <a:pPr>
              <a:buFont typeface="Wingdings" panose="05000000000000000000" pitchFamily="2" charset="2"/>
              <a:buChar char="q"/>
            </a:pPr>
            <a:r>
              <a:rPr lang="fr-FR" sz="2400" dirty="0"/>
              <a:t> </a:t>
            </a:r>
            <a:r>
              <a:rPr lang="fr-FR" sz="2400" dirty="0" smtClean="0"/>
              <a:t> </a:t>
            </a:r>
            <a:r>
              <a:rPr lang="fr-FR" sz="2400" dirty="0" smtClean="0"/>
              <a:t>198 Hz</a:t>
            </a:r>
            <a:endParaRPr lang="fr-FR" sz="2400" dirty="0"/>
          </a:p>
        </p:txBody>
      </p:sp>
    </p:spTree>
    <p:extLst>
      <p:ext uri="{BB962C8B-B14F-4D97-AF65-F5344CB8AC3E}">
        <p14:creationId xmlns:p14="http://schemas.microsoft.com/office/powerpoint/2010/main" val="10322281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À bandes">
  <a:themeElements>
    <a:clrScheme name="À bandes">
      <a:dk1>
        <a:sysClr val="windowText" lastClr="000000"/>
      </a:dk1>
      <a:lt1>
        <a:sysClr val="window" lastClr="FFFFFF"/>
      </a:lt1>
      <a:dk2>
        <a:srgbClr val="323232"/>
      </a:dk2>
      <a:lt2>
        <a:srgbClr val="E3DED1"/>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À bande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À bandes">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8000"/>
              </a:schemeClr>
              <a:schemeClr val="phClr">
                <a:tint val="99000"/>
                <a:shade val="96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C3935CB6-B0E3-44A7-AB37-996D901F73A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 de couleurs]]</Template>
  <TotalTime>306</TotalTime>
  <Words>499</Words>
  <Application>Microsoft Office PowerPoint</Application>
  <PresentationFormat>Grand écran</PresentationFormat>
  <Paragraphs>90</Paragraphs>
  <Slides>11</Slides>
  <Notes>10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Calibri</vt:lpstr>
      <vt:lpstr>Century Gothic</vt:lpstr>
      <vt:lpstr>Corbel</vt:lpstr>
      <vt:lpstr>Wingdings</vt:lpstr>
      <vt:lpstr>À bandes</vt:lpstr>
      <vt:lpstr>Présentation PowerPoint</vt:lpstr>
      <vt:lpstr>Question #1</vt:lpstr>
      <vt:lpstr>Question #2</vt:lpstr>
      <vt:lpstr>Question #3</vt:lpstr>
      <vt:lpstr>Question #4</vt:lpstr>
      <vt:lpstr>Question #5</vt:lpstr>
      <vt:lpstr>Question #6</vt:lpstr>
      <vt:lpstr>Question #7</vt:lpstr>
      <vt:lpstr>Question #8</vt:lpstr>
      <vt:lpstr>Question #9</vt:lpstr>
      <vt:lpstr>Question #10</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nicolas gameiro</dc:creator>
  <cp:lastModifiedBy>Paco TANCHON</cp:lastModifiedBy>
  <cp:revision>32</cp:revision>
  <dcterms:created xsi:type="dcterms:W3CDTF">2018-11-26T19:20:27Z</dcterms:created>
  <dcterms:modified xsi:type="dcterms:W3CDTF">2018-12-11T10:23:10Z</dcterms:modified>
</cp:coreProperties>
</file>