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rbel"/>
      <p:regular r:id="rId16"/>
      <p:bold r:id="rId17"/>
      <p:italic r:id="rId18"/>
      <p:boldItalic r:id="rId19"/>
    </p:embeddedFont>
    <p:embeddedFont>
      <p:font typeface="Arial Black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3Ym9K9ET1lOrYOj+iv5SeG6S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FE3B6E-3487-4FFC-9F6B-ABD5E9AB741D}">
  <a:tblStyle styleId="{02FE3B6E-3487-4FFC-9F6B-ABD5E9AB74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19" Type="http://schemas.openxmlformats.org/officeDocument/2006/relationships/font" Target="fonts/Corbel-boldItalic.fntdata"/><Relationship Id="rId18" Type="http://schemas.openxmlformats.org/officeDocument/2006/relationships/font" Target="fonts/Corbel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c2fd0a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c2fd0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70c2fd0a4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a853e18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70a853e1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8" name="Google Shape;228;g70a853e18d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6866" y="884396"/>
            <a:ext cx="5350269" cy="1150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12"/>
          <p:cNvCxnSpPr/>
          <p:nvPr/>
        </p:nvCxnSpPr>
        <p:spPr>
          <a:xfrm>
            <a:off x="3521413" y="3433864"/>
            <a:ext cx="191634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eux contenus">
  <p:cSld name="4_Deux contenu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b="1" i="0" sz="1800" u="none" cap="none" strike="noStrik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1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4" type="body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>
            <p:ph idx="5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6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Deux contenus">
  <p:cSld name="11_Deux contenu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>
            <p:ph idx="2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3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ux contenus">
  <p:cSld name="2_Deux contenu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b="1" i="0" sz="1800" u="none" cap="none" strike="noStrik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3" type="body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4" type="body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/>
          <p:nvPr>
            <p:ph idx="5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6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Deux contenus">
  <p:cSld name="10_Deux contenu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>
            <p:ph idx="2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3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eux contenus">
  <p:cSld name="3_Deux contenu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5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b="1" i="0" sz="1800" u="none" cap="none" strike="noStrik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5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3" type="body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4" type="body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5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>
            <p:ph idx="5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6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Deux contenus">
  <p:cSld name="6_Deux contenu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>
            <p:ph idx="2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ux contenus">
  <p:cSld name="5_Deux contenu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7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b="1" i="0" sz="1800" u="none" cap="none" strike="noStrik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idx="3" type="body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4" type="body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7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>
            <p:ph idx="5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6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Deux contenus">
  <p:cSld name="7_Deux contenu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>
            <p:ph idx="2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3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showMasterSp="0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Subtitle_General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 txBox="1"/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Subtitle_Suspension">
  <p:cSld name="Slide_Subtitle_Suspens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4"/>
          <p:cNvSpPr txBox="1"/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6" name="Google Shape;3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Subtitle_Chassis">
  <p:cSld name="Slide_Subtitle_Chassi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Subtitle_Aero">
  <p:cSld name="Slide_Subtitle_Aer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 txBox="1"/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Subtitle_Powertrain">
  <p:cSld name="Slide_Subtitle_Powertrai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7"/>
          <p:cNvSpPr txBox="1"/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Subtitle_Electrical">
  <p:cSld name="Slide_Subtitle_Electric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eux contenus">
  <p:cSld name="1_Deux contenu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9" name="Google Shape;69;p19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9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b="1" i="0" sz="1800" u="none" cap="none" strike="noStrik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/>
          <p:nvPr>
            <p:ph idx="3" type="body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4" type="body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>
            <p:ph idx="5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6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Deux contenus">
  <p:cSld name="12_Deux contenu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/>
          <p:nvPr>
            <p:ph idx="2" type="pic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/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fr-FR"/>
              <a:t>Point projet</a:t>
            </a:r>
            <a:endParaRPr/>
          </a:p>
        </p:txBody>
      </p:sp>
      <p:sp>
        <p:nvSpPr>
          <p:cNvPr id="207" name="Google Shape;207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8" name="Google Shape;208;p1"/>
          <p:cNvSpPr txBox="1"/>
          <p:nvPr>
            <p:ph idx="1" type="body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fr-FR"/>
              <a:t>12 novembre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</a:pPr>
            <a:r>
              <a:rPr lang="fr-FR"/>
              <a:t>Stand Up Meeting</a:t>
            </a:r>
            <a:endParaRPr/>
          </a:p>
        </p:txBody>
      </p:sp>
      <p:sp>
        <p:nvSpPr>
          <p:cNvPr id="273" name="Google Shape;273;p10"/>
          <p:cNvSpPr txBox="1"/>
          <p:nvPr>
            <p:ph idx="1" type="body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/>
              <a:t>Durée totale : 5 min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/>
              <a:t>Debout, pas d’ordis ni de téléphone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/>
              <a:t>Chacun parle de 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Ce qu’il a fait depuis la dernière fois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Ce qu’il va faire ajd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/>
              <a:t>Les problèmes qu’il va rencontrer</a:t>
            </a:r>
            <a:endParaRPr/>
          </a:p>
        </p:txBody>
      </p:sp>
      <p:sp>
        <p:nvSpPr>
          <p:cNvPr id="274" name="Google Shape;274;p10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c2fd0a40_0_0"/>
          <p:cNvSpPr txBox="1"/>
          <p:nvPr>
            <p:ph type="title"/>
          </p:nvPr>
        </p:nvSpPr>
        <p:spPr>
          <a:xfrm>
            <a:off x="37213" y="82913"/>
            <a:ext cx="8949000" cy="5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Objectif</a:t>
            </a:r>
            <a:endParaRPr/>
          </a:p>
        </p:txBody>
      </p:sp>
      <p:sp>
        <p:nvSpPr>
          <p:cNvPr id="215" name="Google Shape;215;g70c2fd0a40_0_0"/>
          <p:cNvSpPr txBox="1"/>
          <p:nvPr>
            <p:ph idx="1" type="body"/>
          </p:nvPr>
        </p:nvSpPr>
        <p:spPr>
          <a:xfrm>
            <a:off x="416801" y="1072769"/>
            <a:ext cx="83103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On commenc</a:t>
            </a:r>
            <a:r>
              <a:rPr lang="fr-FR"/>
              <a:t>e les revues techniques </a:t>
            </a:r>
            <a:r>
              <a:rPr b="1" lang="fr-FR" u="sng">
                <a:solidFill>
                  <a:srgbClr val="FF0000"/>
                </a:solidFill>
              </a:rPr>
              <a:t>lundi 18/11</a:t>
            </a:r>
            <a:endParaRPr u="sng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00"/>
                </a:solidFill>
              </a:rPr>
              <a:t>Il faut que la voiture soit</a:t>
            </a:r>
            <a:r>
              <a:rPr b="1" lang="fr-FR">
                <a:solidFill>
                  <a:srgbClr val="000000"/>
                </a:solidFill>
              </a:rPr>
              <a:t> </a:t>
            </a:r>
            <a:r>
              <a:rPr b="1" lang="fr-FR" u="sng">
                <a:solidFill>
                  <a:srgbClr val="FF0000"/>
                </a:solidFill>
              </a:rPr>
              <a:t>terminée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216" name="Google Shape;216;g70c2fd0a40_0_0"/>
          <p:cNvSpPr txBox="1"/>
          <p:nvPr>
            <p:ph idx="12" type="sldNum"/>
          </p:nvPr>
        </p:nvSpPr>
        <p:spPr>
          <a:xfrm>
            <a:off x="6669799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</a:pPr>
            <a:r>
              <a:rPr lang="fr-FR"/>
              <a:t>Prochains évènements</a:t>
            </a:r>
            <a:endParaRPr/>
          </a:p>
        </p:txBody>
      </p:sp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24" name="Google Shape;224;p4"/>
          <p:cNvGraphicFramePr/>
          <p:nvPr/>
        </p:nvGraphicFramePr>
        <p:xfrm>
          <a:off x="416875" y="7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187200"/>
                <a:gridCol w="1187200"/>
                <a:gridCol w="1187200"/>
                <a:gridCol w="1187200"/>
                <a:gridCol w="1187200"/>
                <a:gridCol w="1187200"/>
                <a:gridCol w="1187200"/>
              </a:tblGrid>
              <a:tr h="6048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833C0C"/>
                          </a:solidFill>
                        </a:rPr>
                        <a:t>November 2019</a:t>
                      </a:r>
                      <a:endParaRPr b="1" sz="3600" u="none" cap="none" strike="noStrike">
                        <a:solidFill>
                          <a:srgbClr val="833C0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0:0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FFFFFF"/>
                          </a:solidFill>
                        </a:rPr>
                        <a:t>ASSO</a:t>
                      </a:r>
                      <a:endParaRPr b="1" sz="3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224:0:4"/>
                      </a:ext>
                    </a:extLst>
                  </a:tcPr>
                </a:tc>
                <a:tc hMerge="1"/>
                <a:tc hMerge="1"/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Monday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2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Tuesday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2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Wednesday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2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Thursday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2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Friday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2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Saturday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2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Sunday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24:1:6"/>
                      </a:ext>
                    </a:extLst>
                  </a:tcPr>
                </a:tc>
              </a:tr>
              <a:tr h="224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28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29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30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31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3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2:6"/>
                      </a:ext>
                    </a:extLst>
                  </a:tcPr>
                </a:tc>
              </a:tr>
              <a:tr h="33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rgbClr val="262626"/>
                          </a:solidFill>
                        </a:rPr>
                        <a:t>Vacances ECL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24:3:6"/>
                      </a:ext>
                    </a:extLst>
                  </a:tcPr>
                </a:tc>
              </a:tr>
              <a:tr h="224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5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6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7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9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10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4:6"/>
                      </a:ext>
                    </a:extLst>
                  </a:tcPr>
                </a:tc>
              </a:tr>
              <a:tr h="33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5:6"/>
                      </a:ext>
                    </a:extLst>
                  </a:tcPr>
                </a:tc>
              </a:tr>
              <a:tr h="224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11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22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13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14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15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16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17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6:6"/>
                      </a:ext>
                    </a:extLst>
                  </a:tcPr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rgbClr val="262626"/>
                          </a:solidFill>
                        </a:rPr>
                        <a:t>Journée des partenaires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22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rgbClr val="262626"/>
                          </a:solidFill>
                        </a:rPr>
                        <a:t>Forum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262626"/>
                          </a:solidFill>
                        </a:rPr>
                        <a:t>Visite ARRK</a:t>
                      </a:r>
                      <a:endParaRPr b="1"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7:6"/>
                      </a:ext>
                    </a:extLst>
                  </a:tcPr>
                </a:tc>
              </a:tr>
              <a:tr h="224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18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19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20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21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22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23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24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8:6"/>
                      </a:ext>
                    </a:extLst>
                  </a:tcPr>
                </a:tc>
              </a:tr>
              <a:tr h="42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rgbClr val="262626"/>
                          </a:solidFill>
                        </a:rPr>
                        <a:t>Essai préparation journée presse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9:6"/>
                      </a:ext>
                    </a:extLst>
                  </a:tcPr>
                </a:tc>
              </a:tr>
              <a:tr h="224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25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26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27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28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29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30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0:6"/>
                      </a:ext>
                    </a:extLst>
                  </a:tcPr>
                </a:tc>
              </a:tr>
              <a:tr h="33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rgbClr val="262626"/>
                          </a:solidFill>
                        </a:rPr>
                        <a:t>Journée Presse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4:11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a853e18d_0_5"/>
          <p:cNvSpPr txBox="1"/>
          <p:nvPr>
            <p:ph type="title"/>
          </p:nvPr>
        </p:nvSpPr>
        <p:spPr>
          <a:xfrm>
            <a:off x="37213" y="82913"/>
            <a:ext cx="89490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/>
              <a:t>Prochains évènements</a:t>
            </a:r>
            <a:endParaRPr/>
          </a:p>
        </p:txBody>
      </p:sp>
      <p:sp>
        <p:nvSpPr>
          <p:cNvPr id="231" name="Google Shape;231;g70a853e18d_0_5"/>
          <p:cNvSpPr txBox="1"/>
          <p:nvPr>
            <p:ph idx="12" type="sldNum"/>
          </p:nvPr>
        </p:nvSpPr>
        <p:spPr>
          <a:xfrm>
            <a:off x="666979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32" name="Google Shape;232;g70a853e18d_0_5"/>
          <p:cNvGraphicFramePr/>
          <p:nvPr/>
        </p:nvGraphicFramePr>
        <p:xfrm>
          <a:off x="381300" y="75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192275"/>
                <a:gridCol w="1192275"/>
                <a:gridCol w="1192275"/>
                <a:gridCol w="1192275"/>
                <a:gridCol w="1192275"/>
                <a:gridCol w="1192275"/>
                <a:gridCol w="1192275"/>
              </a:tblGrid>
              <a:tr h="5412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203764"/>
                          </a:solidFill>
                        </a:rPr>
                        <a:t>December 2019</a:t>
                      </a:r>
                      <a:endParaRPr b="1" sz="3600" u="none" cap="none" strike="noStrike">
                        <a:solidFill>
                          <a:srgbClr val="20376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0:0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FFFFFF"/>
                          </a:solidFill>
                        </a:rPr>
                        <a:t>ASSO</a:t>
                      </a:r>
                      <a:endParaRPr b="1" sz="3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232:0:4"/>
                      </a:ext>
                    </a:extLst>
                  </a:tcPr>
                </a:tc>
                <a:tc hMerge="1"/>
                <a:tc hMerge="1"/>
              </a:tr>
              <a:tr h="20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Monday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3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Tuesday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3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Wednesday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3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Thursday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32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Friday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32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Saturday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32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</a:rPr>
                        <a:t>Sunday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32:1:6"/>
                      </a:ext>
                    </a:extLst>
                  </a:tcPr>
                </a:tc>
              </a:tr>
              <a:tr h="201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25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26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27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28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29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</a:rPr>
                        <a:t>30</a:t>
                      </a:r>
                      <a:endParaRPr sz="1200" u="none" cap="none" strike="noStrike">
                        <a:solidFill>
                          <a:srgbClr val="75717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2:6"/>
                      </a:ext>
                    </a:extLst>
                  </a:tcPr>
                </a:tc>
              </a:tr>
              <a:tr h="42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rgbClr val="262626"/>
                          </a:solidFill>
                        </a:rPr>
                        <a:t>Journée Presse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3:6"/>
                      </a:ext>
                    </a:extLst>
                  </a:tcPr>
                </a:tc>
              </a:tr>
              <a:tr h="201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3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5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6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7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4:6"/>
                      </a:ext>
                    </a:extLst>
                  </a:tcPr>
                </a:tc>
              </a:tr>
              <a:tr h="42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5:6"/>
                      </a:ext>
                    </a:extLst>
                  </a:tcPr>
                </a:tc>
              </a:tr>
              <a:tr h="201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9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10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11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13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14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15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6:6"/>
                      </a:ext>
                    </a:extLst>
                  </a:tcPr>
                </a:tc>
              </a:tr>
              <a:tr h="42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Soirée remerciement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7:6"/>
                      </a:ext>
                    </a:extLst>
                  </a:tcPr>
                </a:tc>
              </a:tr>
              <a:tr h="201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16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17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18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19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20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21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22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8:6"/>
                      </a:ext>
                    </a:extLst>
                  </a:tcPr>
                </a:tc>
              </a:tr>
              <a:tr h="42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32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9:6"/>
                      </a:ext>
                    </a:extLst>
                  </a:tcPr>
                </a:tc>
              </a:tr>
              <a:tr h="201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23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24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25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26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27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28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</a:rPr>
                        <a:t>29</a:t>
                      </a:r>
                      <a:endParaRPr sz="12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0:6"/>
                      </a:ext>
                    </a:extLst>
                  </a:tcPr>
                </a:tc>
              </a:tr>
              <a:tr h="42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232:11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/>
          </a:p>
        </p:txBody>
      </p:sp>
      <p:sp>
        <p:nvSpPr>
          <p:cNvPr id="238" name="Google Shape;238;p5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39" name="Google Shape;239;p5"/>
          <p:cNvGraphicFramePr/>
          <p:nvPr/>
        </p:nvGraphicFramePr>
        <p:xfrm>
          <a:off x="584784" y="10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/>
                <a:gridCol w="708000"/>
                <a:gridCol w="5395325"/>
              </a:tblGrid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Cinématique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Suspension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Basculeurs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BAR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Triangles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Direction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Roue équipée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 de freinage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/>
          </a:p>
        </p:txBody>
      </p:sp>
      <p:sp>
        <p:nvSpPr>
          <p:cNvPr id="245" name="Google Shape;245;p6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46" name="Google Shape;246;p6"/>
          <p:cNvGraphicFramePr/>
          <p:nvPr/>
        </p:nvGraphicFramePr>
        <p:xfrm>
          <a:off x="714375" y="10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/>
                <a:gridCol w="685000"/>
                <a:gridCol w="5219950"/>
              </a:tblGrid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Structure tubulaire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Paroi pare-feu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Ergonomie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Poignée d’embrayage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Support batterie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Pédalier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/>
          </a:p>
        </p:txBody>
      </p:sp>
      <p:sp>
        <p:nvSpPr>
          <p:cNvPr id="252" name="Google Shape;252;p7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53" name="Google Shape;253;p7"/>
          <p:cNvGraphicFramePr/>
          <p:nvPr/>
        </p:nvGraphicFramePr>
        <p:xfrm>
          <a:off x="714375" y="10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/>
                <a:gridCol w="685000"/>
                <a:gridCol w="5219950"/>
              </a:tblGrid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Carrosserie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Ouies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avant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arrière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/>
          </a:p>
        </p:txBody>
      </p:sp>
      <p:sp>
        <p:nvSpPr>
          <p:cNvPr id="259" name="Google Shape;259;p8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60" name="Google Shape;260;p8"/>
          <p:cNvGraphicFramePr/>
          <p:nvPr/>
        </p:nvGraphicFramePr>
        <p:xfrm>
          <a:off x="400500" y="10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957600"/>
                <a:gridCol w="740725"/>
                <a:gridCol w="5644700"/>
              </a:tblGrid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Guillotine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Bride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Admission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Engine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Echappement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Refroidissement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Circuit de carburant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Catch cans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Transmission secondaire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/>
          </a:p>
        </p:txBody>
      </p:sp>
      <p:sp>
        <p:nvSpPr>
          <p:cNvPr id="266" name="Google Shape;266;p9"/>
          <p:cNvSpPr txBox="1"/>
          <p:nvPr>
            <p:ph idx="12" type="sldNum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67" name="Google Shape;267;p9"/>
          <p:cNvGraphicFramePr/>
          <p:nvPr/>
        </p:nvGraphicFramePr>
        <p:xfrm>
          <a:off x="584784" y="10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/>
                <a:gridCol w="708000"/>
                <a:gridCol w="5395325"/>
              </a:tblGrid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 LV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Pourquoi je suis dans cet état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 HP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Acquisition de données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Tableau de bord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Contrôle de TdB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Commande de boîte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⬊➞⬈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b="1" lang="fr-FR" sz="14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BSPD</a:t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Gameiro Nicolas</dc:creator>
</cp:coreProperties>
</file>