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58" r:id="rId6"/>
    <p:sldId id="262" r:id="rId7"/>
    <p:sldId id="274" r:id="rId8"/>
    <p:sldId id="272" r:id="rId9"/>
    <p:sldId id="263" r:id="rId10"/>
    <p:sldId id="264" r:id="rId11"/>
    <p:sldId id="265" r:id="rId12"/>
    <p:sldId id="271" r:id="rId13"/>
    <p:sldId id="261" r:id="rId14"/>
    <p:sldId id="269" r:id="rId15"/>
    <p:sldId id="270" r:id="rId16"/>
    <p:sldId id="267" r:id="rId17"/>
    <p:sldId id="275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u\Documents\STUF-2020\BP_Budget%20Previsionnel\BM_Budget%20Massique\Budget%20massique_V4.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Optimus</a:t>
            </a:r>
            <a:r>
              <a:rPr lang="en-US" b="1" baseline="0"/>
              <a:t> : </a:t>
            </a:r>
            <a:r>
              <a:rPr lang="en-US" b="0" baseline="0"/>
              <a:t>mesurée</a:t>
            </a:r>
          </a:p>
          <a:p>
            <a:pPr>
              <a:defRPr/>
            </a:pPr>
            <a:r>
              <a:rPr lang="en-US" b="0" baseline="0"/>
              <a:t>205kg</a:t>
            </a:r>
            <a:endParaRPr lang="en-US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69-41AC-B334-A63F166E1E6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69-41AC-B334-A63F166E1E6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69-41AC-B334-A63F166E1E6B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69-41AC-B334-A63F166E1E6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Feuil1!$D$60:$D$63</c:f>
              <c:numCache>
                <c:formatCode>General</c:formatCode>
                <c:ptCount val="4"/>
                <c:pt idx="0">
                  <c:v>74.657000000000011</c:v>
                </c:pt>
                <c:pt idx="1">
                  <c:v>52.162000000000006</c:v>
                </c:pt>
                <c:pt idx="2">
                  <c:v>62.599999999999994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69-41AC-B334-A63F166E1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10‘’</a:t>
            </a:r>
          </a:p>
          <a:p>
            <a:pPr>
              <a:defRPr b="1"/>
            </a:pPr>
            <a:r>
              <a:rPr lang="fr-FR" b="0" dirty="0"/>
              <a:t>46,2kg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9C-438F-9328-733F0028DBEB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9C-438F-9328-733F0028DBEB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9C-438F-9328-733F0028DBE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9C-438F-9328-733F0028DBEB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9C-438F-9328-733F0028DBEB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9C-438F-9328-733F0028DBEB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49C-438F-9328-733F0028DBE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Feuil1!$F$35:$F$41</c:f>
              <c:numCache>
                <c:formatCode>General</c:formatCode>
                <c:ptCount val="7"/>
                <c:pt idx="0">
                  <c:v>13.6</c:v>
                </c:pt>
                <c:pt idx="1">
                  <c:v>17</c:v>
                </c:pt>
                <c:pt idx="2">
                  <c:v>4.5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49C-438F-9328-733F0028D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/>
              <a:t>SEISM</a:t>
            </a:r>
          </a:p>
          <a:p>
            <a:pPr>
              <a:defRPr/>
            </a:pPr>
            <a:r>
              <a:rPr lang="fr-FR" b="0"/>
              <a:t>10,6kg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3-4C94-B560-A96DFD7EA95A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3-4C94-B560-A96DFD7EA95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3-4C94-B560-A96DFD7EA95A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3-4C94-B560-A96DFD7EA95A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D3-4C94-B560-A96DFD7EA95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Feuil1!$A$48:$A$52</c:f>
              <c:strCache>
                <c:ptCount val="5"/>
                <c:pt idx="0">
                  <c:v>Batterie</c:v>
                </c:pt>
                <c:pt idx="1">
                  <c:v>Faisceau électrique</c:v>
                </c:pt>
                <c:pt idx="2">
                  <c:v>Shifter</c:v>
                </c:pt>
                <c:pt idx="3">
                  <c:v>Télémétrie</c:v>
                </c:pt>
                <c:pt idx="4">
                  <c:v>Tableau de bord</c:v>
                </c:pt>
              </c:strCache>
            </c:strRef>
          </c:cat>
          <c:val>
            <c:numRef>
              <c:f>Feuil1!$E$48:$E$52</c:f>
              <c:numCache>
                <c:formatCode>General</c:formatCode>
                <c:ptCount val="5"/>
                <c:pt idx="0">
                  <c:v>1.3</c:v>
                </c:pt>
                <c:pt idx="1">
                  <c:v>6.5</c:v>
                </c:pt>
                <c:pt idx="2">
                  <c:v>1</c:v>
                </c:pt>
                <c:pt idx="3">
                  <c:v>0.79500000000000004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D3-4C94-B560-A96DFD7EA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Optimus</a:t>
            </a:r>
          </a:p>
          <a:p>
            <a:pPr>
              <a:defRPr b="1"/>
            </a:pPr>
            <a:r>
              <a:rPr lang="en-US" b="0"/>
              <a:t>51 780€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0-449A-ADF0-0EE22813A6E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0-449A-ADF0-0EE22813A6E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00-449A-ADF0-0EE22813A6E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00-449A-ADF0-0EE22813A6E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00-449A-ADF0-0EE22813A6E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(Feuil1!$C$6,Feuil1!$C$9,Feuil1!$C$12,Feuil1!$C$14,Feuil1!$C$18)</c:f>
              <c:numCache>
                <c:formatCode>#,##0\ "€"</c:formatCode>
                <c:ptCount val="5"/>
                <c:pt idx="0">
                  <c:v>1900</c:v>
                </c:pt>
                <c:pt idx="1">
                  <c:v>19500</c:v>
                </c:pt>
                <c:pt idx="2">
                  <c:v>14780</c:v>
                </c:pt>
                <c:pt idx="3">
                  <c:v>5600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00-449A-ADF0-0EE22813A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sans aéro</a:t>
            </a:r>
          </a:p>
          <a:p>
            <a:pPr>
              <a:defRPr b="1"/>
            </a:pPr>
            <a:r>
              <a:rPr lang="fr-FR" b="0" baseline="0"/>
              <a:t>43 200€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95-4B9A-859F-C70AB04BB93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95-4B9A-859F-C70AB04BB93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95-4B9A-859F-C70AB04BB9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95-4B9A-859F-C70AB04BB933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95-4B9A-859F-C70AB04BB933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(Feuil1!$F$6,Feuil1!$F$9,Feuil1!$F$12,Feuil1!$F$14,Feuil1!$F$18)</c:f>
              <c:numCache>
                <c:formatCode>#,##0\ "€"</c:formatCode>
                <c:ptCount val="5"/>
                <c:pt idx="0">
                  <c:v>1700</c:v>
                </c:pt>
                <c:pt idx="1">
                  <c:v>16000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95-4B9A-859F-C70AB04BB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avec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32-44B9-8B30-5C70A3A6BB8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32-44B9-8B30-5C70A3A6BB8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32-44B9-8B30-5C70A3A6BB82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32-44B9-8B30-5C70A3A6BB82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032-44B9-8B30-5C70A3A6BB82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032-44B9-8B30-5C70A3A6BB8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ED12311-9C03-4F34-8020-5E125BB16BC4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032-44B9-8B30-5C70A3A6BB8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E143207-FE33-49AD-A72D-BE608534AE78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032-44B9-8B30-5C70A3A6BB8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682FAF2-1D54-42AD-A77C-E29DEEF9C3FC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032-44B9-8B30-5C70A3A6BB8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699DE85-64BB-4CBB-BFAB-705A1B40EA32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032-44B9-8B30-5C70A3A6BB8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8914E09-FC59-4F05-89FA-EBA48D10C860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032-44B9-8B30-5C70A3A6BB8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B675011-3672-4F21-A663-F64400CF63C0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032-44B9-8B30-5C70A3A6BB8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(Feuil1!$G$6,Feuil1!$G$7,Feuil1!$G$9,Feuil1!$G$12,Feuil1!$G$14,Feuil1!$G$18)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16000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(Feuil1!$G$6,Feuil1!$G$7,Feuil1!$G$9,Feuil1!$G$12,Feuil1!$G$14,Feuil1!$G$18)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16 000 €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E032-44B9-8B30-5C70A3A6BB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sans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E-458A-865C-71D1C3CCD25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E-458A-865C-71D1C3CCD25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E-458A-865C-71D1C3CCD251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E-458A-865C-71D1C3CCD251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1E-458A-865C-71D1C3CCD2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E6C2300-28A5-47A6-AECA-74B371A4159A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41E-458A-865C-71D1C3CCD2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A0D33B5-1884-4BB0-8598-F0A85B7D22E6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41E-458A-865C-71D1C3CCD2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A48777A-ED2E-4E0A-8547-7CCF9D0A81C8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41E-458A-865C-71D1C3CCD2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E48A3CA-E0F0-46BA-BF3F-9704CA18C1E4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41E-458A-865C-71D1C3CCD2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454E42A-9206-45A3-8FAC-98959E31F7F0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41E-458A-865C-71D1C3CCD25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(Feuil1!$H$6,Feuil1!$H$9,Feuil1!$H$12,Feuil1!$H$14,Feuil1!$H$18)</c:f>
              <c:numCache>
                <c:formatCode>#,##0\ "€"</c:formatCode>
                <c:ptCount val="5"/>
                <c:pt idx="0">
                  <c:v>1700</c:v>
                </c:pt>
                <c:pt idx="1">
                  <c:v>18000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(Feuil1!$H$6,Feuil1!$H$9,Feuil1!$H$12,Feuil1!$H$14,Feuil1!$H$18)</c15:f>
                <c15:dlblRangeCache>
                  <c:ptCount val="5"/>
                  <c:pt idx="0">
                    <c:v>1 700 €</c:v>
                  </c:pt>
                  <c:pt idx="1">
                    <c:v>18 000 €</c:v>
                  </c:pt>
                  <c:pt idx="2">
                    <c:v>12 000 €</c:v>
                  </c:pt>
                  <c:pt idx="3">
                    <c:v>3 500 €</c:v>
                  </c:pt>
                  <c:pt idx="4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A41E-458A-865C-71D1C3CCD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avec aéro</a:t>
            </a:r>
          </a:p>
          <a:p>
            <a:pPr>
              <a:defRPr b="1"/>
            </a:pPr>
            <a:r>
              <a:rPr lang="fr-FR" b="0" baseline="0"/>
              <a:t>47 200€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C7-460E-A5AD-D21C8D644397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C7-460E-A5AD-D21C8D644397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C7-460E-A5AD-D21C8D644397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C7-460E-A5AD-D21C8D644397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C7-460E-A5AD-D21C8D644397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2C7-460E-A5AD-D21C8D64439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8BCACF6-B63B-433D-8760-447202D171DF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2C7-460E-A5AD-D21C8D64439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4E27B14-ABB4-4FBB-9C05-2B80E6724E31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2C7-460E-A5AD-D21C8D64439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7B40741-3B17-4E60-89F1-8F0B4FF4A551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2C7-460E-A5AD-D21C8D64439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37E1448-7D85-471E-90A4-18BBD7D105DA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2C7-460E-A5AD-D21C8D64439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79A198C-5B9A-440D-AB74-B20915401551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2C7-460E-A5AD-D21C8D64439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EC5FDC2-2AFD-402E-976C-DEE6371F645B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F2C7-460E-A5AD-D21C8D64439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(Feuil1!$I$6,Feuil1!$I$7,Feuil1!$I$9,Feuil1!$I$12,Feuil1!$I$14,Feuil1!$I$18)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18000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(Feuil1!$I$6,Feuil1!$I$7,Feuil1!$I$9,Feuil1!$I$12,Feuil1!$I$14,Feuil1!$I$18)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18 000 €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F2C7-460E-A5AD-D21C8D644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sans aéro</a:t>
            </a:r>
          </a:p>
          <a:p>
            <a:pPr>
              <a:defRPr/>
            </a:pPr>
            <a:r>
              <a:rPr lang="en-US" b="0"/>
              <a:t>181kg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70-46AA-8217-638AFFBA0B9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70-46AA-8217-638AFFBA0B9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70-46AA-8217-638AFFBA0B94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70-46AA-8217-638AFFBA0B94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Feuil1!$E$60:$E$63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70-46AA-8217-638AFFBA0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avec aéro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199kg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F9-47D6-8F36-9851A23CDA2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F9-47D6-8F36-9851A23CDA2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F9-47D6-8F36-9851A23CDA26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F9-47D6-8F36-9851A23CDA2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Feuil1!$F$60:$F$63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F9-47D6-8F36-9851A23CD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sans aéro</a:t>
            </a:r>
          </a:p>
          <a:p>
            <a:pPr>
              <a:defRPr/>
            </a:pPr>
            <a:r>
              <a:rPr lang="en-US" b="0"/>
              <a:t>195kg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4-4510-9D81-A4FFE8132C1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4-4510-9D81-A4FFE8132C1E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4-4510-9D81-A4FFE8132C1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4-4510-9D81-A4FFE8132C1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Feuil1!$G$60:$G$63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34-4510-9D81-A4FFE8132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avec aéro</a:t>
            </a:r>
          </a:p>
          <a:p>
            <a:pPr>
              <a:defRPr/>
            </a:pPr>
            <a:r>
              <a:rPr lang="en-US" b="0"/>
              <a:t>213kg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B-4535-9C63-E5E72159886C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B-4535-9C63-E5E72159886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B-4535-9C63-E5E72159886C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4B-4535-9C63-E5E72159886C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Feuil1!$H$60:$H$63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4B-4535-9C63-E5E72159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sans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50kg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9.8879406541248202E-2"/>
          <c:y val="0.12481189851268591"/>
          <c:w val="0.41459895170289335"/>
          <c:h val="0.7693113881598131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B5-4BEA-84DC-022692A06422}"/>
              </c:ext>
            </c:extLst>
          </c:dPt>
          <c:dPt>
            <c:idx val="1"/>
            <c:bubble3D val="0"/>
            <c:spPr>
              <a:solidFill>
                <a:schemeClr val="accent4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B5-4BEA-84DC-022692A06422}"/>
              </c:ext>
            </c:extLst>
          </c:dPt>
          <c:dPt>
            <c:idx val="2"/>
            <c:bubble3D val="0"/>
            <c:spPr>
              <a:solidFill>
                <a:schemeClr val="accent4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B5-4BEA-84DC-022692A06422}"/>
              </c:ext>
            </c:extLst>
          </c:dPt>
          <c:dPt>
            <c:idx val="3"/>
            <c:bubble3D val="0"/>
            <c:spPr>
              <a:solidFill>
                <a:schemeClr val="accent4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B5-4BEA-84DC-022692A06422}"/>
              </c:ext>
            </c:extLst>
          </c:dPt>
          <c:dPt>
            <c:idx val="4"/>
            <c:bubble3D val="0"/>
            <c:spPr>
              <a:solidFill>
                <a:schemeClr val="accent4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B5-4BEA-84DC-022692A06422}"/>
              </c:ext>
            </c:extLst>
          </c:dPt>
          <c:dPt>
            <c:idx val="5"/>
            <c:bubble3D val="0"/>
            <c:spPr>
              <a:solidFill>
                <a:schemeClr val="accent4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B5-4BEA-84DC-022692A06422}"/>
              </c:ext>
            </c:extLst>
          </c:dPt>
          <c:dLbls>
            <c:dLbl>
              <c:idx val="2"/>
              <c:layout>
                <c:manualLayout>
                  <c:x val="-1.2477783159708752E-2"/>
                  <c:y val="3.299532609514604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3B5-4BEA-84DC-022692A06422}"/>
                </c:ext>
              </c:extLst>
            </c:dLbl>
            <c:dLbl>
              <c:idx val="3"/>
              <c:layout>
                <c:manualLayout>
                  <c:x val="-1.7468896423592256E-2"/>
                  <c:y val="-4.536857338082581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3B5-4BEA-84DC-022692A06422}"/>
                </c:ext>
              </c:extLst>
            </c:dLbl>
            <c:dLbl>
              <c:idx val="4"/>
              <c:layout>
                <c:manualLayout>
                  <c:x val="-1.1437835765544892E-17"/>
                  <c:y val="-8.24883152378651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3B5-4BEA-84DC-022692A0642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Feuil1!$A$21:$A$26</c:f>
              <c:strCache>
                <c:ptCount val="6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</c:strCache>
            </c:strRef>
          </c:cat>
          <c:val>
            <c:numRef>
              <c:f>Feuil1!$E$21:$E$26</c:f>
              <c:numCache>
                <c:formatCode>General</c:formatCode>
                <c:ptCount val="6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B5-4BEA-84DC-022692A06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1201042578011081"/>
          <c:w val="0.39107502187226589"/>
          <c:h val="0.547248833479148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avec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65kg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AF-4D2A-9E3C-1698988B313B}"/>
              </c:ext>
            </c:extLst>
          </c:dPt>
          <c:dPt>
            <c:idx val="1"/>
            <c:bubble3D val="0"/>
            <c:spPr>
              <a:solidFill>
                <a:schemeClr val="accent4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AF-4D2A-9E3C-1698988B313B}"/>
              </c:ext>
            </c:extLst>
          </c:dPt>
          <c:dPt>
            <c:idx val="2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AF-4D2A-9E3C-1698988B313B}"/>
              </c:ext>
            </c:extLst>
          </c:dPt>
          <c:dPt>
            <c:idx val="3"/>
            <c:bubble3D val="0"/>
            <c:spPr>
              <a:solidFill>
                <a:schemeClr val="accent4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AF-4D2A-9E3C-1698988B313B}"/>
              </c:ext>
            </c:extLst>
          </c:dPt>
          <c:dPt>
            <c:idx val="4"/>
            <c:bubble3D val="0"/>
            <c:spPr>
              <a:solidFill>
                <a:schemeClr val="accent4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AF-4D2A-9E3C-1698988B313B}"/>
              </c:ext>
            </c:extLst>
          </c:dPt>
          <c:dPt>
            <c:idx val="5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AF-4D2A-9E3C-1698988B313B}"/>
              </c:ext>
            </c:extLst>
          </c:dPt>
          <c:dPt>
            <c:idx val="6"/>
            <c:bubble3D val="0"/>
            <c:spPr>
              <a:solidFill>
                <a:schemeClr val="accent4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EAF-4D2A-9E3C-1698988B313B}"/>
              </c:ext>
            </c:extLst>
          </c:dPt>
          <c:dPt>
            <c:idx val="7"/>
            <c:bubble3D val="0"/>
            <c:spPr>
              <a:solidFill>
                <a:schemeClr val="accent4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EAF-4D2A-9E3C-1698988B313B}"/>
              </c:ext>
            </c:extLst>
          </c:dPt>
          <c:dLbls>
            <c:dLbl>
              <c:idx val="2"/>
              <c:layout>
                <c:manualLayout>
                  <c:x val="0"/>
                  <c:y val="6.994198605436491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AF-4D2A-9E3C-1698988B313B}"/>
                </c:ext>
              </c:extLst>
            </c:dLbl>
            <c:dLbl>
              <c:idx val="3"/>
              <c:layout>
                <c:manualLayout>
                  <c:x val="-1.7465069860279441E-2"/>
                  <c:y val="-4.114234473786171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AF-4D2A-9E3C-1698988B313B}"/>
                </c:ext>
              </c:extLst>
            </c:dLbl>
            <c:dLbl>
              <c:idx val="4"/>
              <c:layout>
                <c:manualLayout>
                  <c:x val="-4.7405189620758494E-2"/>
                  <c:y val="-4.525657921164788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AF-4D2A-9E3C-1698988B313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Feuil1!$A$21:$A$28</c:f>
              <c:strCache>
                <c:ptCount val="8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  <c:pt idx="6">
                  <c:v>Aileron avant</c:v>
                </c:pt>
                <c:pt idx="7">
                  <c:v>Aileron arrière</c:v>
                </c:pt>
              </c:strCache>
            </c:strRef>
          </c:cat>
          <c:val>
            <c:numRef>
              <c:f>Feuil1!$F$21:$F$28</c:f>
              <c:numCache>
                <c:formatCode>General</c:formatCode>
                <c:ptCount val="8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13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EAF-4D2A-9E3C-1698988B3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2126968503937003"/>
          <c:w val="0.39107502187226589"/>
          <c:h val="0.70928587051618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Motorisation</a:t>
            </a:r>
          </a:p>
          <a:p>
            <a:pPr>
              <a:defRPr/>
            </a:pPr>
            <a:r>
              <a:rPr lang="fr-FR" b="0" dirty="0"/>
              <a:t>74kg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3-40E8-BF1B-B2DB3717F7E5}"/>
              </c:ext>
            </c:extLst>
          </c:dPt>
          <c:dPt>
            <c:idx val="1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03-40E8-BF1B-B2DB3717F7E5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03-40E8-BF1B-B2DB3717F7E5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03-40E8-BF1B-B2DB3717F7E5}"/>
              </c:ext>
            </c:extLst>
          </c:dPt>
          <c:dPt>
            <c:idx val="4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003-40E8-BF1B-B2DB3717F7E5}"/>
              </c:ext>
            </c:extLst>
          </c:dPt>
          <c:dPt>
            <c:idx val="5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003-40E8-BF1B-B2DB3717F7E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Feuil1!$A$6:$A$11</c:f>
              <c:strCache>
                <c:ptCount val="6"/>
                <c:pt idx="0">
                  <c:v>Engine</c:v>
                </c:pt>
                <c:pt idx="1">
                  <c:v>Intake</c:v>
                </c:pt>
                <c:pt idx="2">
                  <c:v>Exhaust</c:v>
                </c:pt>
                <c:pt idx="3">
                  <c:v>Fuel Circuit</c:v>
                </c:pt>
                <c:pt idx="4">
                  <c:v>Cooling System</c:v>
                </c:pt>
                <c:pt idx="5">
                  <c:v>Secondary Drivetrain</c:v>
                </c:pt>
              </c:strCache>
            </c:strRef>
          </c:cat>
          <c:val>
            <c:numRef>
              <c:f>Feuil1!$E$6:$E$11</c:f>
              <c:numCache>
                <c:formatCode>General</c:formatCode>
                <c:ptCount val="6"/>
                <c:pt idx="0">
                  <c:v>55</c:v>
                </c:pt>
                <c:pt idx="1">
                  <c:v>1.2</c:v>
                </c:pt>
                <c:pt idx="2">
                  <c:v>4</c:v>
                </c:pt>
                <c:pt idx="3">
                  <c:v>3</c:v>
                </c:pt>
                <c:pt idx="4">
                  <c:v>2.7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003-40E8-BF1B-B2DB3717F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13‘’</a:t>
            </a:r>
          </a:p>
          <a:p>
            <a:pPr>
              <a:defRPr b="1"/>
            </a:pPr>
            <a:r>
              <a:rPr lang="fr-FR" b="0" dirty="0"/>
              <a:t>60kg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1-40BB-BFA3-9FC25ED271C7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1-40BB-BFA3-9FC25ED271C7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B1-40BB-BFA3-9FC25ED271C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B1-40BB-BFA3-9FC25ED271C7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B1-40BB-BFA3-9FC25ED271C7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B1-40BB-BFA3-9FC25ED271C7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B1-40BB-BFA3-9FC25ED271C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Feuil1!$E$35:$E$41</c:f>
              <c:numCache>
                <c:formatCode>General</c:formatCode>
                <c:ptCount val="7"/>
                <c:pt idx="0">
                  <c:v>22</c:v>
                </c:pt>
                <c:pt idx="1">
                  <c:v>22</c:v>
                </c:pt>
                <c:pt idx="2">
                  <c:v>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5B1-40BB-BFA3-9FC25ED27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0b723460_4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90b723460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170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76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571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02fece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02fec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02fece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02fec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31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843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920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0b723460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90b72346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epsabox.kad-office.com/w/Politique_Progr%C3%A8s_P10P_pour_la_saison_202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1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6.jpg"/><Relationship Id="rId9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2.0</a:t>
            </a:r>
            <a:endParaRPr/>
          </a:p>
        </p:txBody>
      </p:sp>
      <p:pic>
        <p:nvPicPr>
          <p:cNvPr id="90" name="Google Shape;90;p13" descr="https://lh4.googleusercontent.com/tDwfaWIODJwkVzC04hR4wphZ_bXVMzxILbAN9Qbng8EwIAbWv-Or6b11Jyv2qqyH2fMlHzvMDEqmubu33Vw1qj5t-PauwGvmDfLxtND69gtRglVB3TUtZhO0V3XG9FqWCcJLVMSl2J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2395" y="3003964"/>
            <a:ext cx="3907208" cy="8500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417191-1B87-4D49-8F23-8EEA257E9F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Motorisation</a:t>
            </a:r>
            <a:endParaRPr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21073D81-0A94-43F6-A5DF-69E63BD61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47478"/>
              </p:ext>
            </p:extLst>
          </p:nvPr>
        </p:nvGraphicFramePr>
        <p:xfrm>
          <a:off x="3554730" y="1874520"/>
          <a:ext cx="508254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Google Shape;165;p21">
            <a:extLst>
              <a:ext uri="{FF2B5EF4-FFF2-40B4-BE49-F238E27FC236}">
                <a16:creationId xmlns:a16="http://schemas.microsoft.com/office/drawing/2014/main" id="{B201D489-645E-46B2-8B64-9FC30260BBD0}"/>
              </a:ext>
            </a:extLst>
          </p:cNvPr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</a:t>
            </a:r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D8D46F-7564-4FB4-B6E5-E04E1CEB00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66" t="20097" r="24621" b="34569"/>
          <a:stretch/>
        </p:blipFill>
        <p:spPr>
          <a:xfrm>
            <a:off x="11358300" y="1"/>
            <a:ext cx="833700" cy="100558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FEB40BA-0DE1-4CA1-90C5-F73A48956D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LAS</a:t>
            </a:r>
            <a:endParaRPr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1C41E47F-A046-4230-A863-08D51B838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582421"/>
              </p:ext>
            </p:extLst>
          </p:nvPr>
        </p:nvGraphicFramePr>
        <p:xfrm>
          <a:off x="8077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73E18F1-3777-4016-A4F4-71218C84D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444862"/>
              </p:ext>
            </p:extLst>
          </p:nvPr>
        </p:nvGraphicFramePr>
        <p:xfrm>
          <a:off x="62941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Google Shape;172;p22">
            <a:extLst>
              <a:ext uri="{FF2B5EF4-FFF2-40B4-BE49-F238E27FC236}">
                <a16:creationId xmlns:a16="http://schemas.microsoft.com/office/drawing/2014/main" id="{F09102B4-9263-46BA-84D5-0D62E684552C}"/>
              </a:ext>
            </a:extLst>
          </p:cNvPr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MKI</a:t>
            </a:r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142564-9E45-426D-B523-05D880376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8298" y="0"/>
            <a:ext cx="833701" cy="132341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29D3A75-7042-4AB2-B073-A6593485F9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SEISM</a:t>
            </a:r>
            <a:endParaRPr dirty="0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DA482DED-F7DB-4B6F-8799-5298541EFB84}"/>
              </a:ext>
            </a:extLst>
          </p:cNvPr>
          <p:cNvGraphicFramePr>
            <a:graphicFrameLocks/>
          </p:cNvGraphicFramePr>
          <p:nvPr/>
        </p:nvGraphicFramePr>
        <p:xfrm>
          <a:off x="3550227" y="1880754"/>
          <a:ext cx="5091545" cy="3096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Google Shape;172;p22">
            <a:extLst>
              <a:ext uri="{FF2B5EF4-FFF2-40B4-BE49-F238E27FC236}">
                <a16:creationId xmlns:a16="http://schemas.microsoft.com/office/drawing/2014/main" id="{59109092-F176-47B3-ADF7-C15EA5EC63CF}"/>
              </a:ext>
            </a:extLst>
          </p:cNvPr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CLS</a:t>
            </a:r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BDCEBC-7661-4257-BC0D-C83E2E664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2244" y="-1"/>
            <a:ext cx="839756" cy="112643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AC6971-4047-4F8A-9427-ED89313A93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5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1" y="547255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15A59FA-CDB6-4C08-A5C5-FBAD1DA8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64315"/>
              </p:ext>
            </p:extLst>
          </p:nvPr>
        </p:nvGraphicFramePr>
        <p:xfrm>
          <a:off x="6095999" y="547255"/>
          <a:ext cx="4333461" cy="5118288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2246244">
                  <a:extLst>
                    <a:ext uri="{9D8B030D-6E8A-4147-A177-3AD203B41FA5}">
                      <a16:colId xmlns:a16="http://schemas.microsoft.com/office/drawing/2014/main" val="1631344215"/>
                    </a:ext>
                  </a:extLst>
                </a:gridCol>
                <a:gridCol w="1027044">
                  <a:extLst>
                    <a:ext uri="{9D8B030D-6E8A-4147-A177-3AD203B41FA5}">
                      <a16:colId xmlns:a16="http://schemas.microsoft.com/office/drawing/2014/main" val="1107464145"/>
                    </a:ext>
                  </a:extLst>
                </a:gridCol>
                <a:gridCol w="1060173">
                  <a:extLst>
                    <a:ext uri="{9D8B030D-6E8A-4147-A177-3AD203B41FA5}">
                      <a16:colId xmlns:a16="http://schemas.microsoft.com/office/drawing/2014/main" val="1181259256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Ressources réutilisables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Prix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Economie potentielle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509808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2897051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Chassis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198622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Les tubes carrés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16493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0165784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LAS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43769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Achat de 1 jeu de ressort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136 €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5811926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Roulement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1 200 €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434668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Essai en traction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400 €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200 €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1237954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463548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Motorisation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51711404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DTA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1 347 €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1 347 €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7430416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Soudure alu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1 056 €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9005026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35071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SEISM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0994090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RaceCapture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700 €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395320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Palette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14266707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Capteur de tempé pneu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325935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30840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Divers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601102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Camping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1 100 €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1 100 €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1550612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Multiprise et Webcam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4267537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4159196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7 303 €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6 183 €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882891344"/>
                  </a:ext>
                </a:extLst>
              </a:tr>
            </a:tbl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344B04A-7156-4380-9E76-240AABE4C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52498"/>
              </p:ext>
            </p:extLst>
          </p:nvPr>
        </p:nvGraphicFramePr>
        <p:xfrm>
          <a:off x="1245871" y="1775460"/>
          <a:ext cx="360426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AC83D3-88FB-47D9-B7ED-5C952563EC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76D46134-A73B-4D8A-B622-C2DF19957538}"/>
              </a:ext>
            </a:extLst>
          </p:cNvPr>
          <p:cNvGraphicFramePr>
            <a:graphicFrameLocks/>
          </p:cNvGraphicFramePr>
          <p:nvPr/>
        </p:nvGraphicFramePr>
        <p:xfrm>
          <a:off x="213360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9D86DB1F-D4A5-4B57-B625-095B29600A41}"/>
              </a:ext>
            </a:extLst>
          </p:cNvPr>
          <p:cNvGraphicFramePr>
            <a:graphicFrameLocks/>
          </p:cNvGraphicFramePr>
          <p:nvPr/>
        </p:nvGraphicFramePr>
        <p:xfrm>
          <a:off x="640080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39EB3E-1A24-44C6-AD1C-D7039AA39E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89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9776FA8-CB2A-43B3-A582-AF1A8DD00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670053"/>
              </p:ext>
            </p:extLst>
          </p:nvPr>
        </p:nvGraphicFramePr>
        <p:xfrm>
          <a:off x="214122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4EE96283-6D03-4A93-B3C5-9B002A2F2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090325"/>
              </p:ext>
            </p:extLst>
          </p:nvPr>
        </p:nvGraphicFramePr>
        <p:xfrm>
          <a:off x="639318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16D0B3-69CA-4982-9E5D-ED6E7AA866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6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Maquette MIS 2D</a:t>
            </a:r>
            <a:endParaRPr dirty="0"/>
          </a:p>
        </p:txBody>
      </p:sp>
      <p:sp>
        <p:nvSpPr>
          <p:cNvPr id="186" name="Google Shape;186;p24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86AA391-1452-445E-9CDD-B6123B1CE3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557" t="1" b="-1557"/>
          <a:stretch/>
        </p:blipFill>
        <p:spPr>
          <a:xfrm>
            <a:off x="2216727" y="1119922"/>
            <a:ext cx="7641392" cy="52716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9988690-3266-4FF1-AA10-B10E387CC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Gestion du projet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9988690-3266-4FF1-AA10-B10E387CC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sp>
        <p:nvSpPr>
          <p:cNvPr id="7" name="Google Shape;96;p14">
            <a:extLst>
              <a:ext uri="{FF2B5EF4-FFF2-40B4-BE49-F238E27FC236}">
                <a16:creationId xmlns:a16="http://schemas.microsoft.com/office/drawing/2014/main" id="{D327603B-D066-4522-BD90-21F9F6FD5408}"/>
              </a:ext>
            </a:extLst>
          </p:cNvPr>
          <p:cNvSpPr txBox="1"/>
          <p:nvPr/>
        </p:nvSpPr>
        <p:spPr>
          <a:xfrm>
            <a:off x="552449" y="1503218"/>
            <a:ext cx="11049829" cy="269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Gantt : Construction en cours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Prochain Top : Top </a:t>
            </a:r>
            <a:r>
              <a:rPr lang="fr-FR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Prédim</a:t>
            </a: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début juin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Recrutement de 2As : En cours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Etat du projet : Sous contrôle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00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98;p14">
            <a:extLst>
              <a:ext uri="{FF2B5EF4-FFF2-40B4-BE49-F238E27FC236}">
                <a16:creationId xmlns:a16="http://schemas.microsoft.com/office/drawing/2014/main" id="{D8C5ABD7-1D48-409A-90DC-D5CAB8F8CB2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9;p14">
            <a:extLst>
              <a:ext uri="{FF2B5EF4-FFF2-40B4-BE49-F238E27FC236}">
                <a16:creationId xmlns:a16="http://schemas.microsoft.com/office/drawing/2014/main" id="{C58CD468-C436-437B-A713-AA41E3D9F58D}"/>
              </a:ext>
            </a:extLst>
          </p:cNvPr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768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sp>
        <p:nvSpPr>
          <p:cNvPr id="7" name="Google Shape;96;p14">
            <a:extLst>
              <a:ext uri="{FF2B5EF4-FFF2-40B4-BE49-F238E27FC236}">
                <a16:creationId xmlns:a16="http://schemas.microsoft.com/office/drawing/2014/main" id="{C02F6738-ECD7-4193-842E-D8B09E734C33}"/>
              </a:ext>
            </a:extLst>
          </p:cNvPr>
          <p:cNvSpPr txBox="1"/>
          <p:nvPr/>
        </p:nvSpPr>
        <p:spPr>
          <a:xfrm>
            <a:off x="552449" y="1503218"/>
            <a:ext cx="11049829" cy="269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Organigramme</a:t>
            </a:r>
            <a:endParaRPr lang="fr-F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P10P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Rappel des objectifs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CdCF</a:t>
            </a: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Budgets massiques prévisionnels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Budget financier prévisionnel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MIS 2D </a:t>
            </a:r>
            <a:endParaRPr dirty="0"/>
          </a:p>
          <a:p>
            <a:pPr marL="400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F276C4-9219-4326-8294-CFBA5ED900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Management</a:t>
            </a:r>
            <a:endParaRPr/>
          </a:p>
        </p:txBody>
      </p:sp>
      <p:graphicFrame>
        <p:nvGraphicFramePr>
          <p:cNvPr id="113" name="Google Shape;113;p16"/>
          <p:cNvGraphicFramePr/>
          <p:nvPr>
            <p:extLst>
              <p:ext uri="{D42A27DB-BD31-4B8C-83A1-F6EECF244321}">
                <p14:modId xmlns:p14="http://schemas.microsoft.com/office/powerpoint/2010/main" val="4229122101"/>
              </p:ext>
            </p:extLst>
          </p:nvPr>
        </p:nvGraphicFramePr>
        <p:xfrm>
          <a:off x="1027040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1027040" y="3393292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Département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Châssis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Motorisation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LAS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SEISM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Aimery SAULIERE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Corentin LEPAIS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Google Shape;115;p16"/>
          <p:cNvGraphicFramePr/>
          <p:nvPr>
            <p:extLst>
              <p:ext uri="{D42A27DB-BD31-4B8C-83A1-F6EECF244321}">
                <p14:modId xmlns:p14="http://schemas.microsoft.com/office/powerpoint/2010/main" val="2808577780"/>
              </p:ext>
            </p:extLst>
          </p:nvPr>
        </p:nvGraphicFramePr>
        <p:xfrm>
          <a:off x="6679098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B54845E-4D23-4D50-BD38-2A3C36AB1C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Organigramme</a:t>
            </a:r>
            <a:endParaRPr dirty="0"/>
          </a:p>
        </p:txBody>
      </p:sp>
      <p:graphicFrame>
        <p:nvGraphicFramePr>
          <p:cNvPr id="123" name="Google Shape;123;p17"/>
          <p:cNvGraphicFramePr/>
          <p:nvPr>
            <p:extLst>
              <p:ext uri="{D42A27DB-BD31-4B8C-83A1-F6EECF244321}">
                <p14:modId xmlns:p14="http://schemas.microsoft.com/office/powerpoint/2010/main" val="1423412602"/>
              </p:ext>
            </p:extLst>
          </p:nvPr>
        </p:nvGraphicFramePr>
        <p:xfrm>
          <a:off x="-904" y="1561179"/>
          <a:ext cx="467175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2563754763"/>
              </p:ext>
            </p:extLst>
          </p:nvPr>
        </p:nvGraphicFramePr>
        <p:xfrm>
          <a:off x="4944439" y="1556175"/>
          <a:ext cx="439814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198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Google Shape;125;p17"/>
          <p:cNvGraphicFramePr/>
          <p:nvPr>
            <p:extLst>
              <p:ext uri="{D42A27DB-BD31-4B8C-83A1-F6EECF244321}">
                <p14:modId xmlns:p14="http://schemas.microsoft.com/office/powerpoint/2010/main" val="900125939"/>
              </p:ext>
            </p:extLst>
          </p:nvPr>
        </p:nvGraphicFramePr>
        <p:xfrm>
          <a:off x="9616183" y="1556175"/>
          <a:ext cx="2575842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287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Département Communication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Membres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TBA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TBA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Google Shape;126;p17"/>
          <p:cNvGraphicFramePr/>
          <p:nvPr>
            <p:extLst>
              <p:ext uri="{D42A27DB-BD31-4B8C-83A1-F6EECF244321}">
                <p14:modId xmlns:p14="http://schemas.microsoft.com/office/powerpoint/2010/main" val="3922186584"/>
              </p:ext>
            </p:extLst>
          </p:nvPr>
        </p:nvGraphicFramePr>
        <p:xfrm>
          <a:off x="-1" y="3723577"/>
          <a:ext cx="462612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52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Châssis équipé &amp; Aérodynamique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dirty="0"/>
                        <a:t>Calixthe MATTEI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dirty="0"/>
                        <a:t>Tanguy MAURIN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dirty="0"/>
                        <a:t>Pierre Guillaume THOMAS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Google Shape;127;p17"/>
          <p:cNvGraphicFramePr/>
          <p:nvPr>
            <p:extLst>
              <p:ext uri="{D42A27DB-BD31-4B8C-83A1-F6EECF244321}">
                <p14:modId xmlns:p14="http://schemas.microsoft.com/office/powerpoint/2010/main" val="2445736332"/>
              </p:ext>
            </p:extLst>
          </p:nvPr>
        </p:nvGraphicFramePr>
        <p:xfrm>
          <a:off x="4944439" y="3721845"/>
          <a:ext cx="6757250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4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Liaison au Sol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Michele SCHIO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Paul CHARKALUK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Arthur DELORT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Pierre-Emmanuel ARIAUX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Victor Hugo DE OLIVEIRA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Google Shape;128;p17"/>
          <p:cNvGraphicFramePr/>
          <p:nvPr>
            <p:extLst>
              <p:ext uri="{D42A27DB-BD31-4B8C-83A1-F6EECF244321}">
                <p14:modId xmlns:p14="http://schemas.microsoft.com/office/powerpoint/2010/main" val="2736476427"/>
              </p:ext>
            </p:extLst>
          </p:nvPr>
        </p:nvGraphicFramePr>
        <p:xfrm>
          <a:off x="7765775" y="5294657"/>
          <a:ext cx="42870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40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SEISM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 dirty="0"/>
                        <a:t>Corentin LEPAIS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Bruno MOREIRA NABINGER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9" name="Google Shape;129;p17"/>
          <p:cNvCxnSpPr/>
          <p:nvPr/>
        </p:nvCxnSpPr>
        <p:spPr>
          <a:xfrm rot="10800000" flipH="1">
            <a:off x="4670840" y="2335859"/>
            <a:ext cx="273600" cy="5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9342583" y="2326179"/>
            <a:ext cx="273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2313050" y="3423997"/>
            <a:ext cx="9538252" cy="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2313050" y="3423997"/>
            <a:ext cx="0" cy="306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11851302" y="3423997"/>
            <a:ext cx="0" cy="18079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4827656" y="3428999"/>
            <a:ext cx="0" cy="186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8323048" y="3423997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2334968" y="3120599"/>
            <a:ext cx="0" cy="30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graphicFrame>
        <p:nvGraphicFramePr>
          <p:cNvPr id="20" name="Google Shape;139;p17">
            <a:extLst>
              <a:ext uri="{FF2B5EF4-FFF2-40B4-BE49-F238E27FC236}">
                <a16:creationId xmlns:a16="http://schemas.microsoft.com/office/drawing/2014/main" id="{EA3462A5-A05F-4BF9-8F77-9E945C95C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408929"/>
              </p:ext>
            </p:extLst>
          </p:nvPr>
        </p:nvGraphicFramePr>
        <p:xfrm>
          <a:off x="3013758" y="5303500"/>
          <a:ext cx="3627795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Motorisation Instrumentée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 dirty="0"/>
                        <a:t>Aimery SAULIÈRE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Côme ARCHINARD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740001D-71E0-47CE-8FED-04AC493186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P10P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914489" y="1008920"/>
            <a:ext cx="2363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Politique Progrès_P10P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MJT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l="32490" t="3909" r="29716" b="51277"/>
          <a:stretch/>
        </p:blipFill>
        <p:spPr>
          <a:xfrm>
            <a:off x="11341075" y="1"/>
            <a:ext cx="850924" cy="100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62FBC9D-738F-40A6-AFA0-DBC8C6778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87087"/>
            <a:ext cx="7717351" cy="52709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1CD4D45-6892-48BC-87E1-73309142EF36}"/>
              </a:ext>
            </a:extLst>
          </p:cNvPr>
          <p:cNvSpPr txBox="1"/>
          <p:nvPr/>
        </p:nvSpPr>
        <p:spPr>
          <a:xfrm>
            <a:off x="7717351" y="1587087"/>
            <a:ext cx="45276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Revue Département électronique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de la ligne d‘échappement et d‘admission avancée</a:t>
            </a:r>
          </a:p>
          <a:p>
            <a:r>
              <a:rPr lang="fr-FR" sz="1100" b="1" dirty="0"/>
              <a:t>Pédagogie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Travail intergénérationnel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Utilisation totale des capacités d‘un ingénieur centralien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Formation par les académiciens</a:t>
            </a:r>
          </a:p>
          <a:p>
            <a:r>
              <a:rPr lang="fr-FR" sz="1100" dirty="0"/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Gantt</a:t>
            </a:r>
          </a:p>
          <a:p>
            <a:r>
              <a:rPr lang="fr-FR" sz="1100" b="1" dirty="0"/>
              <a:t>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Esprit critique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Fabricabilité des pièces</a:t>
            </a:r>
          </a:p>
          <a:p>
            <a:r>
              <a:rPr lang="fr-FR" sz="1100" b="1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Upgrade du RSP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à la </a:t>
            </a:r>
            <a:r>
              <a:rPr lang="fr-FR" sz="1100" dirty="0" err="1"/>
              <a:t>Mache</a:t>
            </a:r>
            <a:endParaRPr lang="fr-FR" sz="1100" dirty="0"/>
          </a:p>
          <a:p>
            <a:r>
              <a:rPr lang="fr-FR" sz="1100" b="1" dirty="0"/>
              <a:t>Partenaires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Nouveaux moyens de production</a:t>
            </a:r>
          </a:p>
          <a:p>
            <a:r>
              <a:rPr lang="fr-FR" sz="1100" b="1" dirty="0"/>
              <a:t>Produit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Aéro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Driverless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Electrique</a:t>
            </a:r>
          </a:p>
          <a:p>
            <a:r>
              <a:rPr lang="fr-FR" sz="1100" b="1" dirty="0"/>
              <a:t>Pilotage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Entrainement pilotes</a:t>
            </a:r>
          </a:p>
          <a:p>
            <a:r>
              <a:rPr lang="fr-FR" sz="1100" b="1" dirty="0"/>
              <a:t>Piste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Démarchage d‘une piste plus représentative de la compétition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Augmentation du nombre de sorties karting</a:t>
            </a:r>
          </a:p>
          <a:p>
            <a:r>
              <a:rPr lang="fr-FR" sz="1100" b="1" dirty="0"/>
              <a:t>Podium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Livrables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Fiabilité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Prospection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99B4E6-551E-4612-8031-BD29196639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Objectifs</a:t>
            </a:r>
            <a:endParaRPr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166;p17">
            <a:extLst>
              <a:ext uri="{FF2B5EF4-FFF2-40B4-BE49-F238E27FC236}">
                <a16:creationId xmlns:a16="http://schemas.microsoft.com/office/drawing/2014/main" id="{D9C78E00-4B32-46BB-86EB-C58FB20A4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896873"/>
              </p:ext>
            </p:extLst>
          </p:nvPr>
        </p:nvGraphicFramePr>
        <p:xfrm>
          <a:off x="2746271" y="1378252"/>
          <a:ext cx="6699455" cy="32614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6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641786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 cap="none" dirty="0"/>
                        <a:t>Epreuve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Meilleurs résultats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Prévision</a:t>
                      </a: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Remarques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Business Event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63/75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Atomix</a:t>
                      </a:r>
                      <a:r>
                        <a:rPr lang="fr-FR" sz="1400" dirty="0"/>
                        <a:t> v1.0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50/75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2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Design Event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106/150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Dynamix</a:t>
                      </a:r>
                      <a:r>
                        <a:rPr lang="fr-FR" sz="1400" dirty="0"/>
                        <a:t> v1.0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100/150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Cost</a:t>
                      </a:r>
                      <a:r>
                        <a:rPr lang="fr-FR" sz="1400" dirty="0"/>
                        <a:t> Event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94/100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Vulcanix</a:t>
                      </a:r>
                      <a:endParaRPr lang="fr-FR"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90/100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Acceleration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60/100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Dynamix</a:t>
                      </a:r>
                      <a:r>
                        <a:rPr lang="fr-FR" sz="1400" dirty="0"/>
                        <a:t> v2.0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50/100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4.0s FSG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2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Skid</a:t>
                      </a:r>
                      <a:r>
                        <a:rPr lang="fr-FR" sz="1400" dirty="0"/>
                        <a:t>-Pad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45/75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Kinétix</a:t>
                      </a:r>
                      <a:r>
                        <a:rPr lang="fr-FR" sz="1400" dirty="0"/>
                        <a:t>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35/75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5.3s FSG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7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Autocross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41/125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Atomix</a:t>
                      </a:r>
                      <a:r>
                        <a:rPr lang="fr-FR" sz="1400" dirty="0"/>
                        <a:t> v2.0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40/125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Endurance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160/275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Dynamix</a:t>
                      </a:r>
                      <a:r>
                        <a:rPr lang="fr-FR" sz="1400" dirty="0"/>
                        <a:t> v2.0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120/275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Efficiency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6/100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Atomix</a:t>
                      </a:r>
                      <a:r>
                        <a:rPr lang="fr-FR" sz="1400" dirty="0"/>
                        <a:t> v1.0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15/100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Total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480/1000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575/1000 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Dynamix</a:t>
                      </a:r>
                      <a:r>
                        <a:rPr lang="fr-FR" sz="1400" dirty="0"/>
                        <a:t> v2.0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Composite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500/1000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1A6249-8303-42AF-9DCB-2AB9ACADBB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</a:t>
            </a:r>
            <a:r>
              <a:rPr lang="fr-FR" sz="2400" b="1" u="sng" dirty="0" err="1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CdCF</a:t>
            </a:r>
            <a:endParaRPr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413EA5-14DE-483E-9096-135D6B3CF1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7886" y="2040255"/>
          <a:ext cx="7896225" cy="2777490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3624497">
                  <a:extLst>
                    <a:ext uri="{9D8B030D-6E8A-4147-A177-3AD203B41FA5}">
                      <a16:colId xmlns:a16="http://schemas.microsoft.com/office/drawing/2014/main" val="221925814"/>
                    </a:ext>
                  </a:extLst>
                </a:gridCol>
                <a:gridCol w="2306499">
                  <a:extLst>
                    <a:ext uri="{9D8B030D-6E8A-4147-A177-3AD203B41FA5}">
                      <a16:colId xmlns:a16="http://schemas.microsoft.com/office/drawing/2014/main" val="1993640714"/>
                    </a:ext>
                  </a:extLst>
                </a:gridCol>
                <a:gridCol w="1023802">
                  <a:extLst>
                    <a:ext uri="{9D8B030D-6E8A-4147-A177-3AD203B41FA5}">
                      <a16:colId xmlns:a16="http://schemas.microsoft.com/office/drawing/2014/main" val="1159861958"/>
                    </a:ext>
                  </a:extLst>
                </a:gridCol>
                <a:gridCol w="941427">
                  <a:extLst>
                    <a:ext uri="{9D8B030D-6E8A-4147-A177-3AD203B41FA5}">
                      <a16:colId xmlns:a16="http://schemas.microsoft.com/office/drawing/2014/main" val="30918561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Fonction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Critère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Niveau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Flexibilité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454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FP1 : Véhicule apte au Formula Student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Respect du reglement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Complète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Aucune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044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6843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FC1: Contraintes dimensionnelles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Voie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1250mm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+/-40mm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491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Empatement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1600mm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+/-50mm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02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55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FC2: Contraintes massiques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Masse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190kg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+/-10kg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5038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Hauteur du centre de gravité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300mm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+/-2cm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388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199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FC3: Comportement à l'accelération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Puissance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&gt;85hp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-5hp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165444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CE44AED-4C32-466D-8EB3-279B105E8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79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507A76EC-2183-4100-AFE9-4606E8FD78C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1378252"/>
          <a:ext cx="3935896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6BDD778D-D14F-4B2C-A7E3-578A5C27025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48094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394F8016-8C9B-44D9-8179-832D635D35B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83990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F5E9E2EC-C1BF-448B-8467-32B84E7A59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48094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0068B281-6BAF-4098-9648-5AB7F444087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83990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D1ED33-BA02-4522-B985-A7F07F9DB2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25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Chassis et Aéro</a:t>
            </a:r>
            <a:endParaRPr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6AF7D5E7-C58F-4313-ABE9-456A3F58D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727057"/>
              </p:ext>
            </p:extLst>
          </p:nvPr>
        </p:nvGraphicFramePr>
        <p:xfrm>
          <a:off x="796290" y="1891422"/>
          <a:ext cx="5090160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B877ED1A-3ADF-4F7F-8DFF-FA64FBC3C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251080"/>
              </p:ext>
            </p:extLst>
          </p:nvPr>
        </p:nvGraphicFramePr>
        <p:xfrm>
          <a:off x="6305550" y="1891422"/>
          <a:ext cx="5422624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Google Shape;158;p20">
            <a:extLst>
              <a:ext uri="{FF2B5EF4-FFF2-40B4-BE49-F238E27FC236}">
                <a16:creationId xmlns:a16="http://schemas.microsoft.com/office/drawing/2014/main" id="{EE9A86BD-1A75-4EA2-B2F0-AC48CA326D38}"/>
              </a:ext>
            </a:extLst>
          </p:cNvPr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CMI</a:t>
            </a:r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80FC0AF-1C3B-419D-AC6F-A4572B416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8240" y="0"/>
            <a:ext cx="833759" cy="111980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A8408B-F45B-409F-BCDC-5D2AD94C13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698</Words>
  <Application>Microsoft Office PowerPoint</Application>
  <PresentationFormat>Grand écran</PresentationFormat>
  <Paragraphs>335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14</cp:revision>
  <dcterms:modified xsi:type="dcterms:W3CDTF">2019-05-02T18:03:36Z</dcterms:modified>
</cp:coreProperties>
</file>