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.xml" ContentType="application/vnd.openxmlformats-officedocument.presentationml.notesSlid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2.xml" ContentType="application/vnd.openxmlformats-officedocument.presentationml.notesSlid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3.xml" ContentType="application/vnd.openxmlformats-officedocument.presentationml.notesSlid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4.xml" ContentType="application/vnd.openxmlformats-officedocument.presentationml.notesSlid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5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7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5.xml" ContentType="application/vnd.openxmlformats-officedocument.presentationml.notesSlide+xml"/>
  <Override PartName="/ppt/charts/chart18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9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6.xml" ContentType="application/vnd.openxmlformats-officedocument.presentationml.notesSlide+xml"/>
  <Override PartName="/ppt/charts/chart20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1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58" r:id="rId6"/>
    <p:sldId id="262" r:id="rId7"/>
    <p:sldId id="274" r:id="rId8"/>
    <p:sldId id="272" r:id="rId9"/>
    <p:sldId id="263" r:id="rId10"/>
    <p:sldId id="264" r:id="rId11"/>
    <p:sldId id="265" r:id="rId12"/>
    <p:sldId id="271" r:id="rId13"/>
    <p:sldId id="261" r:id="rId14"/>
    <p:sldId id="277" r:id="rId15"/>
    <p:sldId id="269" r:id="rId16"/>
    <p:sldId id="270" r:id="rId17"/>
    <p:sldId id="276" r:id="rId18"/>
    <p:sldId id="267" r:id="rId19"/>
    <p:sldId id="275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6C77B7-72B2-49AA-88F4-1DF366D76EA2}">
  <a:tblStyle styleId="{B66C77B7-72B2-49AA-88F4-1DF366D76EA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7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thu\Documents\STUF-2020\BP_Budget%20Previsionnel\BM_Budget%20Massique\Budget%20massique_V4.2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Optimus</a:t>
            </a:r>
            <a:r>
              <a:rPr lang="en-US" b="1" baseline="0"/>
              <a:t> : </a:t>
            </a:r>
            <a:r>
              <a:rPr lang="en-US" b="0" baseline="0"/>
              <a:t>mesurée</a:t>
            </a:r>
          </a:p>
          <a:p>
            <a:pPr>
              <a:defRPr/>
            </a:pPr>
            <a:r>
              <a:rPr lang="en-US" b="0" baseline="0"/>
              <a:t>205kg</a:t>
            </a:r>
            <a:endParaRPr lang="en-US" b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Optimus</c:v>
          </c:tx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C69-41AC-B334-A63F166E1E6B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C69-41AC-B334-A63F166E1E6B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C69-41AC-B334-A63F166E1E6B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C69-41AC-B334-A63F166E1E6B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Feuil1!$D$60:$D$63</c:f>
              <c:numCache>
                <c:formatCode>General</c:formatCode>
                <c:ptCount val="4"/>
                <c:pt idx="0">
                  <c:v>74.657000000000011</c:v>
                </c:pt>
                <c:pt idx="1">
                  <c:v>52.162000000000006</c:v>
                </c:pt>
                <c:pt idx="2">
                  <c:v>62.599999999999994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C69-41AC-B334-A63F166E1E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LAS 10‘’</a:t>
            </a:r>
          </a:p>
          <a:p>
            <a:pPr>
              <a:defRPr b="1"/>
            </a:pPr>
            <a:r>
              <a:rPr lang="fr-FR" b="0" dirty="0"/>
              <a:t>46,2kg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4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49C-438F-9328-733F0028DBEB}"/>
              </c:ext>
            </c:extLst>
          </c:dPt>
          <c:dPt>
            <c:idx val="1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49C-438F-9328-733F0028DBEB}"/>
              </c:ext>
            </c:extLst>
          </c:dPt>
          <c:dPt>
            <c:idx val="2"/>
            <c:bubble3D val="0"/>
            <c:spPr>
              <a:solidFill>
                <a:schemeClr val="accent2">
                  <a:shade val="8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49C-438F-9328-733F0028DBEB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49C-438F-9328-733F0028DBEB}"/>
              </c:ext>
            </c:extLst>
          </c:dPt>
          <c:dPt>
            <c:idx val="4"/>
            <c:bubble3D val="0"/>
            <c:spPr>
              <a:solidFill>
                <a:schemeClr val="accent2">
                  <a:tint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49C-438F-9328-733F0028DBEB}"/>
              </c:ext>
            </c:extLst>
          </c:dPt>
          <c:dPt>
            <c:idx val="5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49C-438F-9328-733F0028DBEB}"/>
              </c:ext>
            </c:extLst>
          </c:dPt>
          <c:dPt>
            <c:idx val="6"/>
            <c:bubble3D val="0"/>
            <c:spPr>
              <a:solidFill>
                <a:schemeClr val="accent2">
                  <a:tint val="4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49C-438F-9328-733F0028DBEB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Feuil1!$A$35:$A$41</c:f>
              <c:strCache>
                <c:ptCount val="7"/>
                <c:pt idx="0">
                  <c:v>Tyres</c:v>
                </c:pt>
                <c:pt idx="1">
                  <c:v>Equiped Wheel + Rims</c:v>
                </c:pt>
                <c:pt idx="2">
                  <c:v>Brake system + Pedals</c:v>
                </c:pt>
                <c:pt idx="3">
                  <c:v>Steering</c:v>
                </c:pt>
                <c:pt idx="4">
                  <c:v>A Arms</c:v>
                </c:pt>
                <c:pt idx="5">
                  <c:v>Suspension</c:v>
                </c:pt>
                <c:pt idx="6">
                  <c:v>Anti Roll Bar</c:v>
                </c:pt>
              </c:strCache>
            </c:strRef>
          </c:cat>
          <c:val>
            <c:numRef>
              <c:f>Feuil1!$F$35:$F$41</c:f>
              <c:numCache>
                <c:formatCode>General</c:formatCode>
                <c:ptCount val="7"/>
                <c:pt idx="0">
                  <c:v>13.6</c:v>
                </c:pt>
                <c:pt idx="1">
                  <c:v>17</c:v>
                </c:pt>
                <c:pt idx="2">
                  <c:v>4.5</c:v>
                </c:pt>
                <c:pt idx="3">
                  <c:v>3</c:v>
                </c:pt>
                <c:pt idx="4">
                  <c:v>2.6</c:v>
                </c:pt>
                <c:pt idx="5">
                  <c:v>3.5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49C-438F-9328-733F0028DB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473344649284111"/>
          <c:y val="0.35552894429862936"/>
          <c:w val="0.39107502187226589"/>
          <c:h val="0.422248833479148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/>
              <a:t>SEISM</a:t>
            </a:r>
          </a:p>
          <a:p>
            <a:pPr>
              <a:defRPr/>
            </a:pPr>
            <a:r>
              <a:rPr lang="fr-FR" b="0"/>
              <a:t>10,6kg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D3-4C94-B560-A96DFD7EA95A}"/>
              </c:ext>
            </c:extLst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D3-4C94-B560-A96DFD7EA95A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D3-4C94-B560-A96DFD7EA95A}"/>
              </c:ext>
            </c:extLst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D3-4C94-B560-A96DFD7EA95A}"/>
              </c:ext>
            </c:extLst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AD3-4C94-B560-A96DFD7EA95A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Feuil1!$A$48:$A$52</c:f>
              <c:strCache>
                <c:ptCount val="5"/>
                <c:pt idx="0">
                  <c:v>Batterie</c:v>
                </c:pt>
                <c:pt idx="1">
                  <c:v>Faisceau électrique</c:v>
                </c:pt>
                <c:pt idx="2">
                  <c:v>Shifter</c:v>
                </c:pt>
                <c:pt idx="3">
                  <c:v>Télémétrie</c:v>
                </c:pt>
                <c:pt idx="4">
                  <c:v>Tableau de bord</c:v>
                </c:pt>
              </c:strCache>
            </c:strRef>
          </c:cat>
          <c:val>
            <c:numRef>
              <c:f>Feuil1!$E$48:$E$52</c:f>
              <c:numCache>
                <c:formatCode>General</c:formatCode>
                <c:ptCount val="5"/>
                <c:pt idx="0">
                  <c:v>1.3</c:v>
                </c:pt>
                <c:pt idx="1">
                  <c:v>6.5</c:v>
                </c:pt>
                <c:pt idx="2">
                  <c:v>1</c:v>
                </c:pt>
                <c:pt idx="3">
                  <c:v>0.79500000000000004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AD3-4C94-B560-A96DFD7EA9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Optimus</a:t>
            </a:r>
          </a:p>
          <a:p>
            <a:pPr>
              <a:defRPr b="1"/>
            </a:pPr>
            <a:r>
              <a:rPr lang="en-US" b="0"/>
              <a:t>51 780€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Optimus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00-449A-ADF0-0EE22813A6EE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00-449A-ADF0-0EE22813A6EE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00-449A-ADF0-0EE22813A6EE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00-449A-ADF0-0EE22813A6EE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B00-449A-ADF0-0EE22813A6EE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(Feuil1!$C$6,Feuil1!$C$9,Feuil1!$C$12,Feuil1!$C$14,Feuil1!$C$18)</c:f>
              <c:numCache>
                <c:formatCode>#,##0\ "€"</c:formatCode>
                <c:ptCount val="5"/>
                <c:pt idx="0">
                  <c:v>1900</c:v>
                </c:pt>
                <c:pt idx="1">
                  <c:v>19500</c:v>
                </c:pt>
                <c:pt idx="2">
                  <c:v>14780</c:v>
                </c:pt>
                <c:pt idx="3">
                  <c:v>5600</c:v>
                </c:pt>
                <c:pt idx="4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B00-449A-ADF0-0EE22813A6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Optimus</a:t>
            </a:r>
          </a:p>
          <a:p>
            <a:pPr>
              <a:defRPr b="1"/>
            </a:pPr>
            <a:r>
              <a:rPr lang="en-US" b="0"/>
              <a:t>51 780€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Optimus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83-4D45-B61B-2CC93EE31B2A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83-4D45-B61B-2CC93EE31B2A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83-4D45-B61B-2CC93EE31B2A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83-4D45-B61B-2CC93EE31B2A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83-4D45-B61B-2CC93EE31B2A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(Feuil1!$A$6,Feuil1!$A$9,Feuil1!$A$12,Feuil1!$A$14,Feuil1!$A$18)</c:f>
              <c:strCache>
                <c:ptCount val="5"/>
                <c:pt idx="0">
                  <c:v>Chassis</c:v>
                </c:pt>
                <c:pt idx="1">
                  <c:v>Liaison au sol</c:v>
                </c:pt>
                <c:pt idx="2">
                  <c:v>Motorisation</c:v>
                </c:pt>
                <c:pt idx="3">
                  <c:v>SEISM</c:v>
                </c:pt>
                <c:pt idx="4">
                  <c:v>Divers</c:v>
                </c:pt>
              </c:strCache>
            </c:strRef>
          </c:cat>
          <c:val>
            <c:numRef>
              <c:f>(Feuil1!$C$6,Feuil1!$C$9,Feuil1!$C$12,Feuil1!$C$14,Feuil1!$C$18)</c:f>
              <c:numCache>
                <c:formatCode>#,##0\ "€"</c:formatCode>
                <c:ptCount val="5"/>
                <c:pt idx="0">
                  <c:v>1900</c:v>
                </c:pt>
                <c:pt idx="1">
                  <c:v>19500</c:v>
                </c:pt>
                <c:pt idx="2">
                  <c:v>14780</c:v>
                </c:pt>
                <c:pt idx="3">
                  <c:v>5600</c:v>
                </c:pt>
                <c:pt idx="4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983-4D45-B61B-2CC93EE31B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10'' sans aéro</a:t>
            </a:r>
          </a:p>
          <a:p>
            <a:pPr>
              <a:defRPr b="1"/>
            </a:pPr>
            <a:r>
              <a:rPr lang="fr-FR" b="0" baseline="0"/>
              <a:t>45 200€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27E-44B9-A2FD-6E1DB8A1B294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27E-44B9-A2FD-6E1DB8A1B294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27E-44B9-A2FD-6E1DB8A1B294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27E-44B9-A2FD-6E1DB8A1B294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27E-44B9-A2FD-6E1DB8A1B29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07A89FA-00A2-40EF-BDA9-4EDDA67B5CA4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E27E-44B9-A2FD-6E1DB8A1B29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F3DC392-FD66-4F7F-A8A9-D873C2F17B15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27E-44B9-A2FD-6E1DB8A1B29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60EBE62-73B0-4E54-BBA4-C94B9276C668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27E-44B9-A2FD-6E1DB8A1B29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BE2E497-C9D0-4B4A-B5A4-674C75288F86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27E-44B9-A2FD-6E1DB8A1B29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29D4A42-3820-41DB-A57D-0B73050E40CA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E27E-44B9-A2FD-6E1DB8A1B294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(Feuil1!$H$6,Feuil1!$H$9,Feuil1!$H$12,Feuil1!$H$14,Feuil1!$H$18)</c:f>
              <c:numCache>
                <c:formatCode>#,##0\ "€"</c:formatCode>
                <c:ptCount val="5"/>
                <c:pt idx="0">
                  <c:v>1700</c:v>
                </c:pt>
                <c:pt idx="1">
                  <c:v>18000</c:v>
                </c:pt>
                <c:pt idx="2">
                  <c:v>12000</c:v>
                </c:pt>
                <c:pt idx="3">
                  <c:v>3500</c:v>
                </c:pt>
                <c:pt idx="4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(Feuil1!$H$6,Feuil1!$H$9,Feuil1!$H$12,Feuil1!$H$14,Feuil1!$H$18)</c15:f>
                <c15:dlblRangeCache>
                  <c:ptCount val="5"/>
                  <c:pt idx="0">
                    <c:v>1 700 €</c:v>
                  </c:pt>
                  <c:pt idx="1">
                    <c:v>18 000 €</c:v>
                  </c:pt>
                  <c:pt idx="2">
                    <c:v>12 000 €</c:v>
                  </c:pt>
                  <c:pt idx="3">
                    <c:v>3 500 €</c:v>
                  </c:pt>
                  <c:pt idx="4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E27E-44B9-A2FD-6E1DB8A1B2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10'' avec aéro</a:t>
            </a:r>
          </a:p>
          <a:p>
            <a:pPr>
              <a:defRPr b="1"/>
            </a:pPr>
            <a:r>
              <a:rPr lang="fr-FR" b="0" baseline="0"/>
              <a:t>47 200€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9F-4AD1-9E12-A8F29E800D0A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9F-4AD1-9E12-A8F29E800D0A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9F-4AD1-9E12-A8F29E800D0A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9F-4AD1-9E12-A8F29E800D0A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99F-4AD1-9E12-A8F29E800D0A}"/>
              </c:ext>
            </c:extLst>
          </c:dPt>
          <c:dPt>
            <c:idx val="5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99F-4AD1-9E12-A8F29E800D0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A56DDAB-06F8-4C52-966A-D56B2F797684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99F-4AD1-9E12-A8F29E800D0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BC1B3C9-68F8-422A-9E87-2B211FF5DDBA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499F-4AD1-9E12-A8F29E800D0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9F25C82-8414-475E-83F4-CE253A0D981B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99F-4AD1-9E12-A8F29E800D0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8EA6145-CB0B-4075-960D-4D55300FC8D6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499F-4AD1-9E12-A8F29E800D0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AC2DD52-E681-4B79-9214-440871B88F85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499F-4AD1-9E12-A8F29E800D0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429FA5F9-F931-4892-A108-79569D6F92C2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499F-4AD1-9E12-A8F29E800D0A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(Feuil1!$I$6,Feuil1!$I$7,Feuil1!$I$9,Feuil1!$I$12,Feuil1!$I$14,Feuil1!$I$18)</c:f>
              <c:numCache>
                <c:formatCode>#,##0\ "€"</c:formatCode>
                <c:ptCount val="6"/>
                <c:pt idx="0">
                  <c:v>1700</c:v>
                </c:pt>
                <c:pt idx="1">
                  <c:v>2000</c:v>
                </c:pt>
                <c:pt idx="2">
                  <c:v>18000</c:v>
                </c:pt>
                <c:pt idx="3">
                  <c:v>12000</c:v>
                </c:pt>
                <c:pt idx="4">
                  <c:v>3500</c:v>
                </c:pt>
                <c:pt idx="5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(Feuil1!$I$6,Feuil1!$I$7,Feuil1!$I$9,Feuil1!$I$12,Feuil1!$I$14,Feuil1!$I$18)</c15:f>
                <c15:dlblRangeCache>
                  <c:ptCount val="6"/>
                  <c:pt idx="0">
                    <c:v>1 700 €</c:v>
                  </c:pt>
                  <c:pt idx="1">
                    <c:v>2 000 €</c:v>
                  </c:pt>
                  <c:pt idx="2">
                    <c:v>18 000 €</c:v>
                  </c:pt>
                  <c:pt idx="3">
                    <c:v>12 000 €</c:v>
                  </c:pt>
                  <c:pt idx="4">
                    <c:v>3 500 €</c:v>
                  </c:pt>
                  <c:pt idx="5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499F-4AD1-9E12-A8F29E800D0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13'' sans aéro</a:t>
            </a:r>
          </a:p>
          <a:p>
            <a:pPr>
              <a:defRPr b="1"/>
            </a:pPr>
            <a:r>
              <a:rPr lang="fr-FR" b="0" baseline="0"/>
              <a:t>43 200€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65-45DE-8F2B-4A53EFCD739E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65-45DE-8F2B-4A53EFCD739E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65-45DE-8F2B-4A53EFCD739E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65-45DE-8F2B-4A53EFCD739E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365-45DE-8F2B-4A53EFCD739E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(Feuil1!$F$6,Feuil1!$F$9,Feuil1!$F$12,Feuil1!$F$14,Feuil1!$F$18)</c:f>
              <c:numCache>
                <c:formatCode>#,##0\ "€"</c:formatCode>
                <c:ptCount val="5"/>
                <c:pt idx="0">
                  <c:v>1700</c:v>
                </c:pt>
                <c:pt idx="1">
                  <c:v>16000</c:v>
                </c:pt>
                <c:pt idx="2">
                  <c:v>12000</c:v>
                </c:pt>
                <c:pt idx="3">
                  <c:v>3500</c:v>
                </c:pt>
                <c:pt idx="4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365-45DE-8F2B-4A53EFCD73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13'' avec aéro</a:t>
            </a:r>
          </a:p>
          <a:p>
            <a:pPr>
              <a:defRPr b="1"/>
            </a:pPr>
            <a:r>
              <a:rPr lang="fr-FR" b="0" baseline="0"/>
              <a:t>45 200€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800-48D1-8EEF-9E372EDC0DD4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800-48D1-8EEF-9E372EDC0DD4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800-48D1-8EEF-9E372EDC0DD4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800-48D1-8EEF-9E372EDC0DD4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800-48D1-8EEF-9E372EDC0DD4}"/>
              </c:ext>
            </c:extLst>
          </c:dPt>
          <c:dPt>
            <c:idx val="5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800-48D1-8EEF-9E372EDC0DD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02051AE-601A-4210-97AB-B05B6361697D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800-48D1-8EEF-9E372EDC0DD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554E37C-B06D-44D0-835F-62EC02803B49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4800-48D1-8EEF-9E372EDC0DD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A776B02-65E3-4FF2-A4E8-93055B34ABEA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800-48D1-8EEF-9E372EDC0DD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57FE3D6-EE26-4DB8-9985-426EDDEE5BB8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4800-48D1-8EEF-9E372EDC0DD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DF1B53C-CE20-4096-A940-5C808077E320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4800-48D1-8EEF-9E372EDC0DD4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B1E1753-5A0F-4FD4-8A3D-BE1ED62A79B0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4800-48D1-8EEF-9E372EDC0DD4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(Feuil1!$G$6,Feuil1!$G$7,Feuil1!$G$9,Feuil1!$G$12,Feuil1!$G$14,Feuil1!$G$18)</c:f>
              <c:numCache>
                <c:formatCode>#,##0\ "€"</c:formatCode>
                <c:ptCount val="6"/>
                <c:pt idx="0">
                  <c:v>1700</c:v>
                </c:pt>
                <c:pt idx="1">
                  <c:v>2000</c:v>
                </c:pt>
                <c:pt idx="2">
                  <c:v>16000</c:v>
                </c:pt>
                <c:pt idx="3">
                  <c:v>12000</c:v>
                </c:pt>
                <c:pt idx="4">
                  <c:v>3500</c:v>
                </c:pt>
                <c:pt idx="5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(Feuil1!$G$6,Feuil1!$G$7,Feuil1!$G$9,Feuil1!$G$12,Feuil1!$G$14,Feuil1!$G$18)</c15:f>
                <c15:dlblRangeCache>
                  <c:ptCount val="6"/>
                  <c:pt idx="0">
                    <c:v>1 700 €</c:v>
                  </c:pt>
                  <c:pt idx="1">
                    <c:v>2 000 €</c:v>
                  </c:pt>
                  <c:pt idx="2">
                    <c:v>16 000 €</c:v>
                  </c:pt>
                  <c:pt idx="3">
                    <c:v>12 000 €</c:v>
                  </c:pt>
                  <c:pt idx="4">
                    <c:v>3 500 €</c:v>
                  </c:pt>
                  <c:pt idx="5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4800-48D1-8EEF-9E372EDC0D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13'' sans aéro</a:t>
            </a:r>
          </a:p>
          <a:p>
            <a:pPr>
              <a:defRPr b="1"/>
            </a:pPr>
            <a:r>
              <a:rPr lang="fr-FR" b="0" baseline="0"/>
              <a:t>43 200€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A95-4B9A-859F-C70AB04BB933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95-4B9A-859F-C70AB04BB933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A95-4B9A-859F-C70AB04BB933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A95-4B9A-859F-C70AB04BB933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A95-4B9A-859F-C70AB04BB933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(Feuil1!$F$6,Feuil1!$F$9,Feuil1!$F$12,Feuil1!$F$14,Feuil1!$F$18)</c:f>
              <c:numCache>
                <c:formatCode>#,##0\ "€"</c:formatCode>
                <c:ptCount val="5"/>
                <c:pt idx="0">
                  <c:v>1700</c:v>
                </c:pt>
                <c:pt idx="1">
                  <c:v>16000</c:v>
                </c:pt>
                <c:pt idx="2">
                  <c:v>12000</c:v>
                </c:pt>
                <c:pt idx="3">
                  <c:v>3500</c:v>
                </c:pt>
                <c:pt idx="4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A95-4B9A-859F-C70AB04BB9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13'' avec aéro</a:t>
            </a:r>
          </a:p>
          <a:p>
            <a:pPr>
              <a:defRPr b="1"/>
            </a:pPr>
            <a:r>
              <a:rPr lang="fr-FR" b="0" baseline="0"/>
              <a:t>45 200€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032-44B9-8B30-5C70A3A6BB82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032-44B9-8B30-5C70A3A6BB82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032-44B9-8B30-5C70A3A6BB82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032-44B9-8B30-5C70A3A6BB82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032-44B9-8B30-5C70A3A6BB82}"/>
              </c:ext>
            </c:extLst>
          </c:dPt>
          <c:dPt>
            <c:idx val="5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032-44B9-8B30-5C70A3A6BB8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9B10E598-2F8D-456F-9624-A5F7EBC39AFC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E032-44B9-8B30-5C70A3A6BB8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450DF28-0620-4D98-AC93-47F7C8C686E9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032-44B9-8B30-5C70A3A6BB8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2F31117-B756-44C6-B15E-A271AF6C202D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032-44B9-8B30-5C70A3A6BB8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A5A4D06-6DA1-40F1-BDE0-B2453438CEC9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032-44B9-8B30-5C70A3A6BB8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BF4F7F6-022F-43FA-9531-7E91CEC7FAEF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E032-44B9-8B30-5C70A3A6BB82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884ADFB0-9E69-4E25-B411-2C650FEC56D9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E032-44B9-8B30-5C70A3A6BB82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(Feuil1!$G$6,Feuil1!$G$7,Feuil1!$G$9,Feuil1!$G$12,Feuil1!$G$14,Feuil1!$G$18)</c:f>
              <c:numCache>
                <c:formatCode>#,##0\ "€"</c:formatCode>
                <c:ptCount val="6"/>
                <c:pt idx="0">
                  <c:v>1700</c:v>
                </c:pt>
                <c:pt idx="1">
                  <c:v>2000</c:v>
                </c:pt>
                <c:pt idx="2">
                  <c:v>16000</c:v>
                </c:pt>
                <c:pt idx="3">
                  <c:v>12000</c:v>
                </c:pt>
                <c:pt idx="4">
                  <c:v>3500</c:v>
                </c:pt>
                <c:pt idx="5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(Feuil1!$G$6,Feuil1!$G$7,Feuil1!$G$9,Feuil1!$G$12,Feuil1!$G$14,Feuil1!$G$18)</c15:f>
                <c15:dlblRangeCache>
                  <c:ptCount val="6"/>
                  <c:pt idx="0">
                    <c:v>1 700 €</c:v>
                  </c:pt>
                  <c:pt idx="1">
                    <c:v>2 000 €</c:v>
                  </c:pt>
                  <c:pt idx="2">
                    <c:v>16 000 €</c:v>
                  </c:pt>
                  <c:pt idx="3">
                    <c:v>12 000 €</c:v>
                  </c:pt>
                  <c:pt idx="4">
                    <c:v>3 500 €</c:v>
                  </c:pt>
                  <c:pt idx="5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E032-44B9-8B30-5C70A3A6BB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10'' sans aéro</a:t>
            </a:r>
          </a:p>
          <a:p>
            <a:pPr>
              <a:defRPr/>
            </a:pPr>
            <a:r>
              <a:rPr lang="en-US" b="0"/>
              <a:t>181kg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D70-46AA-8217-638AFFBA0B94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D70-46AA-8217-638AFFBA0B94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D70-46AA-8217-638AFFBA0B94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D70-46AA-8217-638AFFBA0B94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Feuil1!$E$60:$E$63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49.34</c:v>
                </c:pt>
                <c:pt idx="2">
                  <c:v>46.2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D70-46AA-8217-638AFFBA0B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10'' sans aéro</a:t>
            </a:r>
          </a:p>
          <a:p>
            <a:pPr>
              <a:defRPr b="1"/>
            </a:pPr>
            <a:r>
              <a:rPr lang="fr-FR" b="0" baseline="0"/>
              <a:t>45 200€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1E-458A-865C-71D1C3CCD251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1E-458A-865C-71D1C3CCD251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41E-458A-865C-71D1C3CCD251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41E-458A-865C-71D1C3CCD251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41E-458A-865C-71D1C3CCD25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7C744F9D-EB35-4271-AC7A-9487699549F7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41E-458A-865C-71D1C3CCD25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D4F4251-6C15-4375-9C6E-0A442E57FE68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A41E-458A-865C-71D1C3CCD25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B9718DD-A5EB-4800-9F9A-23F590698B43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A41E-458A-865C-71D1C3CCD25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5508E8D-6043-4327-AE5B-F23BB5E04F17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A41E-458A-865C-71D1C3CCD25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1BD0DE1-4D4B-46DF-9F92-B96B5A94E740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A41E-458A-865C-71D1C3CCD251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(Feuil1!$H$6,Feuil1!$H$9,Feuil1!$H$12,Feuil1!$H$14,Feuil1!$H$18)</c:f>
              <c:numCache>
                <c:formatCode>#,##0\ "€"</c:formatCode>
                <c:ptCount val="5"/>
                <c:pt idx="0">
                  <c:v>1700</c:v>
                </c:pt>
                <c:pt idx="1">
                  <c:v>18000</c:v>
                </c:pt>
                <c:pt idx="2">
                  <c:v>12000</c:v>
                </c:pt>
                <c:pt idx="3">
                  <c:v>3500</c:v>
                </c:pt>
                <c:pt idx="4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(Feuil1!$H$6,Feuil1!$H$9,Feuil1!$H$12,Feuil1!$H$14,Feuil1!$H$18)</c15:f>
                <c15:dlblRangeCache>
                  <c:ptCount val="5"/>
                  <c:pt idx="0">
                    <c:v>1 700 €</c:v>
                  </c:pt>
                  <c:pt idx="1">
                    <c:v>18 000 €</c:v>
                  </c:pt>
                  <c:pt idx="2">
                    <c:v>12 000 €</c:v>
                  </c:pt>
                  <c:pt idx="3">
                    <c:v>3 500 €</c:v>
                  </c:pt>
                  <c:pt idx="4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A41E-458A-865C-71D1C3CCD2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10'' avec aéro</a:t>
            </a:r>
          </a:p>
          <a:p>
            <a:pPr>
              <a:defRPr b="1"/>
            </a:pPr>
            <a:r>
              <a:rPr lang="fr-FR" b="0" baseline="0"/>
              <a:t>47 200€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2C7-460E-A5AD-D21C8D644397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2C7-460E-A5AD-D21C8D644397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2C7-460E-A5AD-D21C8D644397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2C7-460E-A5AD-D21C8D644397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2C7-460E-A5AD-D21C8D644397}"/>
              </c:ext>
            </c:extLst>
          </c:dPt>
          <c:dPt>
            <c:idx val="5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2C7-460E-A5AD-D21C8D64439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B28D328-0430-4417-8FD5-E997216C0EBF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F2C7-460E-A5AD-D21C8D64439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4951701-DEE6-4D32-A630-30CE62610E4A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F2C7-460E-A5AD-D21C8D64439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C9114F8-9E86-49A1-B7DD-ADC21D0AC032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F2C7-460E-A5AD-D21C8D64439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D74376A-630D-4F75-991E-F8BE00B11C7C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F2C7-460E-A5AD-D21C8D64439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494125C-4D7E-41EF-B4B3-4932E6D6469F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F2C7-460E-A5AD-D21C8D64439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706F3AE-AF9A-4B24-91F2-92E6F1FEC49E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F2C7-460E-A5AD-D21C8D644397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(Feuil1!$I$6,Feuil1!$I$7,Feuil1!$I$9,Feuil1!$I$12,Feuil1!$I$14,Feuil1!$I$18)</c:f>
              <c:numCache>
                <c:formatCode>#,##0\ "€"</c:formatCode>
                <c:ptCount val="6"/>
                <c:pt idx="0">
                  <c:v>1700</c:v>
                </c:pt>
                <c:pt idx="1">
                  <c:v>2000</c:v>
                </c:pt>
                <c:pt idx="2">
                  <c:v>18000</c:v>
                </c:pt>
                <c:pt idx="3">
                  <c:v>12000</c:v>
                </c:pt>
                <c:pt idx="4">
                  <c:v>3500</c:v>
                </c:pt>
                <c:pt idx="5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(Feuil1!$I$6,Feuil1!$I$7,Feuil1!$I$9,Feuil1!$I$12,Feuil1!$I$14,Feuil1!$I$18)</c15:f>
                <c15:dlblRangeCache>
                  <c:ptCount val="6"/>
                  <c:pt idx="0">
                    <c:v>1 700 €</c:v>
                  </c:pt>
                  <c:pt idx="1">
                    <c:v>2 000 €</c:v>
                  </c:pt>
                  <c:pt idx="2">
                    <c:v>18 000 €</c:v>
                  </c:pt>
                  <c:pt idx="3">
                    <c:v>12 000 €</c:v>
                  </c:pt>
                  <c:pt idx="4">
                    <c:v>3 500 €</c:v>
                  </c:pt>
                  <c:pt idx="5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F2C7-460E-A5AD-D21C8D6443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10'' avec aéro</a:t>
            </a: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/>
              <a:t>199kg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F9-47D6-8F36-9851A23CDA26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F9-47D6-8F36-9851A23CDA26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F9-47D6-8F36-9851A23CDA26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F9-47D6-8F36-9851A23CDA26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65000"/>
                    <a:lumOff val="35000"/>
                  </a:sysClr>
                </a:solidFill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Feuil1!$F$60:$F$63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65.34</c:v>
                </c:pt>
                <c:pt idx="2">
                  <c:v>46.2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F9-47D6-8F36-9851A23CD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13'' sans aéro</a:t>
            </a:r>
          </a:p>
          <a:p>
            <a:pPr>
              <a:defRPr/>
            </a:pPr>
            <a:r>
              <a:rPr lang="en-US" b="0"/>
              <a:t>195kg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34-4510-9D81-A4FFE8132C1E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34-4510-9D81-A4FFE8132C1E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34-4510-9D81-A4FFE8132C1E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F34-4510-9D81-A4FFE8132C1E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Feuil1!$G$60:$G$63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49.34</c:v>
                </c:pt>
                <c:pt idx="2">
                  <c:v>60.1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F34-4510-9D81-A4FFE8132C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13'' avec aéro</a:t>
            </a:r>
          </a:p>
          <a:p>
            <a:pPr>
              <a:defRPr/>
            </a:pPr>
            <a:r>
              <a:rPr lang="en-US" b="0"/>
              <a:t>213kg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4B-4535-9C63-E5E72159886C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4B-4535-9C63-E5E72159886C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4B-4535-9C63-E5E72159886C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4B-4535-9C63-E5E72159886C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Feuil1!$H$60:$H$63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65.34</c:v>
                </c:pt>
                <c:pt idx="2">
                  <c:v>60.1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4B-4535-9C63-E5E7215988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 err="1"/>
              <a:t>Chassis</a:t>
            </a:r>
            <a:r>
              <a:rPr lang="fr-FR" b="1" baseline="0" dirty="0"/>
              <a:t> sans </a:t>
            </a:r>
            <a:r>
              <a:rPr lang="fr-FR" b="1" baseline="0" dirty="0" err="1"/>
              <a:t>aéro</a:t>
            </a:r>
            <a:endParaRPr lang="fr-FR" b="1" baseline="0" dirty="0"/>
          </a:p>
          <a:p>
            <a:pPr>
              <a:defRPr b="1"/>
            </a:pPr>
            <a:r>
              <a:rPr lang="fr-FR" b="0" baseline="0" dirty="0"/>
              <a:t>50kg</a:t>
            </a:r>
            <a:endParaRPr lang="fr-FR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9.8879406541248202E-2"/>
          <c:y val="0.12481189851268591"/>
          <c:w val="0.41459895170289335"/>
          <c:h val="0.76931138815981315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4">
                  <a:shade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3B5-4BEA-84DC-022692A06422}"/>
              </c:ext>
            </c:extLst>
          </c:dPt>
          <c:dPt>
            <c:idx val="1"/>
            <c:bubble3D val="0"/>
            <c:spPr>
              <a:solidFill>
                <a:schemeClr val="accent4">
                  <a:shade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3B5-4BEA-84DC-022692A06422}"/>
              </c:ext>
            </c:extLst>
          </c:dPt>
          <c:dPt>
            <c:idx val="2"/>
            <c:bubble3D val="0"/>
            <c:spPr>
              <a:solidFill>
                <a:schemeClr val="accent4">
                  <a:shade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3B5-4BEA-84DC-022692A06422}"/>
              </c:ext>
            </c:extLst>
          </c:dPt>
          <c:dPt>
            <c:idx val="3"/>
            <c:bubble3D val="0"/>
            <c:spPr>
              <a:solidFill>
                <a:schemeClr val="accent4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3B5-4BEA-84DC-022692A06422}"/>
              </c:ext>
            </c:extLst>
          </c:dPt>
          <c:dPt>
            <c:idx val="4"/>
            <c:bubble3D val="0"/>
            <c:spPr>
              <a:solidFill>
                <a:schemeClr val="accent4">
                  <a:tint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3B5-4BEA-84DC-022692A06422}"/>
              </c:ext>
            </c:extLst>
          </c:dPt>
          <c:dPt>
            <c:idx val="5"/>
            <c:bubble3D val="0"/>
            <c:spPr>
              <a:solidFill>
                <a:schemeClr val="accent4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3B5-4BEA-84DC-022692A06422}"/>
              </c:ext>
            </c:extLst>
          </c:dPt>
          <c:dLbls>
            <c:dLbl>
              <c:idx val="2"/>
              <c:layout>
                <c:manualLayout>
                  <c:x val="-1.2477783159708752E-2"/>
                  <c:y val="3.299532609514604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3B5-4BEA-84DC-022692A06422}"/>
                </c:ext>
              </c:extLst>
            </c:dLbl>
            <c:dLbl>
              <c:idx val="3"/>
              <c:layout>
                <c:manualLayout>
                  <c:x val="-1.7468896423592256E-2"/>
                  <c:y val="-4.536857338082581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3B5-4BEA-84DC-022692A06422}"/>
                </c:ext>
              </c:extLst>
            </c:dLbl>
            <c:dLbl>
              <c:idx val="4"/>
              <c:layout>
                <c:manualLayout>
                  <c:x val="-1.1437835765544892E-17"/>
                  <c:y val="-8.248831523786512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3B5-4BEA-84DC-022692A06422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Feuil1!$A$21:$A$26</c:f>
              <c:strCache>
                <c:ptCount val="6"/>
                <c:pt idx="0">
                  <c:v>Chassis équipé</c:v>
                </c:pt>
                <c:pt idx="1">
                  <c:v>Equipements</c:v>
                </c:pt>
                <c:pt idx="2">
                  <c:v>Commande d'embrayage</c:v>
                </c:pt>
                <c:pt idx="3">
                  <c:v>Peinture</c:v>
                </c:pt>
                <c:pt idx="4">
                  <c:v>Crashbox</c:v>
                </c:pt>
                <c:pt idx="5">
                  <c:v>Carrosserie (Nez-Plaques latérales-Fond plat-Ouïes-Pare feu)</c:v>
                </c:pt>
              </c:strCache>
            </c:strRef>
          </c:cat>
          <c:val>
            <c:numRef>
              <c:f>Feuil1!$E$21:$E$26</c:f>
              <c:numCache>
                <c:formatCode>General</c:formatCode>
                <c:ptCount val="6"/>
                <c:pt idx="0">
                  <c:v>35.5</c:v>
                </c:pt>
                <c:pt idx="1">
                  <c:v>5</c:v>
                </c:pt>
                <c:pt idx="2">
                  <c:v>0.14000000000000001</c:v>
                </c:pt>
                <c:pt idx="3">
                  <c:v>1</c:v>
                </c:pt>
                <c:pt idx="4">
                  <c:v>0.7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3B5-4BEA-84DC-022692A064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976338661260153"/>
          <c:y val="0.21201042578011081"/>
          <c:w val="0.39107502187226589"/>
          <c:h val="0.547248833479148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 err="1"/>
              <a:t>Chassis</a:t>
            </a:r>
            <a:r>
              <a:rPr lang="fr-FR" b="1" baseline="0" dirty="0"/>
              <a:t> avec </a:t>
            </a:r>
            <a:r>
              <a:rPr lang="fr-FR" b="1" baseline="0" dirty="0" err="1"/>
              <a:t>aéro</a:t>
            </a:r>
            <a:endParaRPr lang="fr-FR" b="1" baseline="0" dirty="0"/>
          </a:p>
          <a:p>
            <a:pPr>
              <a:defRPr b="1"/>
            </a:pPr>
            <a:r>
              <a:rPr lang="fr-FR" b="0" baseline="0" dirty="0"/>
              <a:t>65kg</a:t>
            </a:r>
            <a:endParaRPr lang="fr-FR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4">
                  <a:shade val="4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AF-4D2A-9E3C-1698988B313B}"/>
              </c:ext>
            </c:extLst>
          </c:dPt>
          <c:dPt>
            <c:idx val="1"/>
            <c:bubble3D val="0"/>
            <c:spPr>
              <a:solidFill>
                <a:schemeClr val="accent4">
                  <a:shade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AF-4D2A-9E3C-1698988B313B}"/>
              </c:ext>
            </c:extLst>
          </c:dPt>
          <c:dPt>
            <c:idx val="2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AF-4D2A-9E3C-1698988B313B}"/>
              </c:ext>
            </c:extLst>
          </c:dPt>
          <c:dPt>
            <c:idx val="3"/>
            <c:bubble3D val="0"/>
            <c:spPr>
              <a:solidFill>
                <a:schemeClr val="accent4">
                  <a:shade val="9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AF-4D2A-9E3C-1698988B313B}"/>
              </c:ext>
            </c:extLst>
          </c:dPt>
          <c:dPt>
            <c:idx val="4"/>
            <c:bubble3D val="0"/>
            <c:spPr>
              <a:solidFill>
                <a:schemeClr val="accent4">
                  <a:tint val="9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EAF-4D2A-9E3C-1698988B313B}"/>
              </c:ext>
            </c:extLst>
          </c:dPt>
          <c:dPt>
            <c:idx val="5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EAF-4D2A-9E3C-1698988B313B}"/>
              </c:ext>
            </c:extLst>
          </c:dPt>
          <c:dPt>
            <c:idx val="6"/>
            <c:bubble3D val="0"/>
            <c:spPr>
              <a:solidFill>
                <a:schemeClr val="accent4">
                  <a:tint val="6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EAF-4D2A-9E3C-1698988B313B}"/>
              </c:ext>
            </c:extLst>
          </c:dPt>
          <c:dPt>
            <c:idx val="7"/>
            <c:bubble3D val="0"/>
            <c:spPr>
              <a:solidFill>
                <a:schemeClr val="accent4">
                  <a:tint val="4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EAF-4D2A-9E3C-1698988B313B}"/>
              </c:ext>
            </c:extLst>
          </c:dPt>
          <c:dLbls>
            <c:dLbl>
              <c:idx val="2"/>
              <c:layout>
                <c:manualLayout>
                  <c:x val="0"/>
                  <c:y val="6.994198605436491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EAF-4D2A-9E3C-1698988B313B}"/>
                </c:ext>
              </c:extLst>
            </c:dLbl>
            <c:dLbl>
              <c:idx val="3"/>
              <c:layout>
                <c:manualLayout>
                  <c:x val="-1.7465069860279441E-2"/>
                  <c:y val="-4.1142344737861714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EAF-4D2A-9E3C-1698988B313B}"/>
                </c:ext>
              </c:extLst>
            </c:dLbl>
            <c:dLbl>
              <c:idx val="4"/>
              <c:layout>
                <c:manualLayout>
                  <c:x val="-4.7405189620758494E-2"/>
                  <c:y val="-4.525657921164788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EAF-4D2A-9E3C-1698988B313B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Feuil1!$A$21:$A$28</c:f>
              <c:strCache>
                <c:ptCount val="8"/>
                <c:pt idx="0">
                  <c:v>Chassis équipé</c:v>
                </c:pt>
                <c:pt idx="1">
                  <c:v>Equipements</c:v>
                </c:pt>
                <c:pt idx="2">
                  <c:v>Commande d'embrayage</c:v>
                </c:pt>
                <c:pt idx="3">
                  <c:v>Peinture</c:v>
                </c:pt>
                <c:pt idx="4">
                  <c:v>Crashbox</c:v>
                </c:pt>
                <c:pt idx="5">
                  <c:v>Carrosserie (Nez-Plaques latérales-Fond plat-Ouïes-Pare feu)</c:v>
                </c:pt>
                <c:pt idx="6">
                  <c:v>Aileron avant</c:v>
                </c:pt>
                <c:pt idx="7">
                  <c:v>Aileron arrière</c:v>
                </c:pt>
              </c:strCache>
            </c:strRef>
          </c:cat>
          <c:val>
            <c:numRef>
              <c:f>Feuil1!$F$21:$F$28</c:f>
              <c:numCache>
                <c:formatCode>General</c:formatCode>
                <c:ptCount val="8"/>
                <c:pt idx="0">
                  <c:v>35.5</c:v>
                </c:pt>
                <c:pt idx="1">
                  <c:v>5</c:v>
                </c:pt>
                <c:pt idx="2">
                  <c:v>0.14000000000000001</c:v>
                </c:pt>
                <c:pt idx="3">
                  <c:v>1</c:v>
                </c:pt>
                <c:pt idx="4">
                  <c:v>0.7</c:v>
                </c:pt>
                <c:pt idx="5">
                  <c:v>13</c:v>
                </c:pt>
                <c:pt idx="6">
                  <c:v>5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DEAF-4D2A-9E3C-1698988B31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976338661260153"/>
          <c:y val="0.22126968503937003"/>
          <c:w val="0.39107502187226589"/>
          <c:h val="0.709285870516185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Motorisation</a:t>
            </a:r>
          </a:p>
          <a:p>
            <a:pPr>
              <a:defRPr/>
            </a:pPr>
            <a:r>
              <a:rPr lang="fr-FR" b="0" dirty="0"/>
              <a:t>74kg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5">
                  <a:shade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03-40E8-BF1B-B2DB3717F7E5}"/>
              </c:ext>
            </c:extLst>
          </c:dPt>
          <c:dPt>
            <c:idx val="1"/>
            <c:bubble3D val="0"/>
            <c:spPr>
              <a:solidFill>
                <a:schemeClr val="accent5">
                  <a:shade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03-40E8-BF1B-B2DB3717F7E5}"/>
              </c:ext>
            </c:extLst>
          </c:dPt>
          <c:dPt>
            <c:idx val="2"/>
            <c:bubble3D val="0"/>
            <c:spPr>
              <a:solidFill>
                <a:schemeClr val="accent5">
                  <a:shade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003-40E8-BF1B-B2DB3717F7E5}"/>
              </c:ext>
            </c:extLst>
          </c:dPt>
          <c:dPt>
            <c:idx val="3"/>
            <c:bubble3D val="0"/>
            <c:spPr>
              <a:solidFill>
                <a:schemeClr val="accent5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003-40E8-BF1B-B2DB3717F7E5}"/>
              </c:ext>
            </c:extLst>
          </c:dPt>
          <c:dPt>
            <c:idx val="4"/>
            <c:bubble3D val="0"/>
            <c:spPr>
              <a:solidFill>
                <a:schemeClr val="accent5">
                  <a:tint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003-40E8-BF1B-B2DB3717F7E5}"/>
              </c:ext>
            </c:extLst>
          </c:dPt>
          <c:dPt>
            <c:idx val="5"/>
            <c:bubble3D val="0"/>
            <c:spPr>
              <a:solidFill>
                <a:schemeClr val="accent5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003-40E8-BF1B-B2DB3717F7E5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Feuil1!$A$6:$A$11</c:f>
              <c:strCache>
                <c:ptCount val="6"/>
                <c:pt idx="0">
                  <c:v>Engine</c:v>
                </c:pt>
                <c:pt idx="1">
                  <c:v>Intake</c:v>
                </c:pt>
                <c:pt idx="2">
                  <c:v>Exhaust</c:v>
                </c:pt>
                <c:pt idx="3">
                  <c:v>Fuel Circuit</c:v>
                </c:pt>
                <c:pt idx="4">
                  <c:v>Cooling System</c:v>
                </c:pt>
                <c:pt idx="5">
                  <c:v>Secondary Drivetrain</c:v>
                </c:pt>
              </c:strCache>
            </c:strRef>
          </c:cat>
          <c:val>
            <c:numRef>
              <c:f>Feuil1!$E$6:$E$11</c:f>
              <c:numCache>
                <c:formatCode>General</c:formatCode>
                <c:ptCount val="6"/>
                <c:pt idx="0">
                  <c:v>55</c:v>
                </c:pt>
                <c:pt idx="1">
                  <c:v>1.2</c:v>
                </c:pt>
                <c:pt idx="2">
                  <c:v>4</c:v>
                </c:pt>
                <c:pt idx="3">
                  <c:v>3</c:v>
                </c:pt>
                <c:pt idx="4">
                  <c:v>2.7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003-40E8-BF1B-B2DB3717F7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LAS 13‘’</a:t>
            </a:r>
          </a:p>
          <a:p>
            <a:pPr>
              <a:defRPr b="1"/>
            </a:pPr>
            <a:r>
              <a:rPr lang="fr-FR" b="0" dirty="0"/>
              <a:t>60kg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4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5B1-40BB-BFA3-9FC25ED271C7}"/>
              </c:ext>
            </c:extLst>
          </c:dPt>
          <c:dPt>
            <c:idx val="1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5B1-40BB-BFA3-9FC25ED271C7}"/>
              </c:ext>
            </c:extLst>
          </c:dPt>
          <c:dPt>
            <c:idx val="2"/>
            <c:bubble3D val="0"/>
            <c:spPr>
              <a:solidFill>
                <a:schemeClr val="accent2">
                  <a:shade val="8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5B1-40BB-BFA3-9FC25ED271C7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5B1-40BB-BFA3-9FC25ED271C7}"/>
              </c:ext>
            </c:extLst>
          </c:dPt>
          <c:dPt>
            <c:idx val="4"/>
            <c:bubble3D val="0"/>
            <c:spPr>
              <a:solidFill>
                <a:schemeClr val="accent2">
                  <a:tint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5B1-40BB-BFA3-9FC25ED271C7}"/>
              </c:ext>
            </c:extLst>
          </c:dPt>
          <c:dPt>
            <c:idx val="5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5B1-40BB-BFA3-9FC25ED271C7}"/>
              </c:ext>
            </c:extLst>
          </c:dPt>
          <c:dPt>
            <c:idx val="6"/>
            <c:bubble3D val="0"/>
            <c:spPr>
              <a:solidFill>
                <a:schemeClr val="accent2">
                  <a:tint val="4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5B1-40BB-BFA3-9FC25ED271C7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Feuil1!$A$35:$A$41</c:f>
              <c:strCache>
                <c:ptCount val="7"/>
                <c:pt idx="0">
                  <c:v>Tyres</c:v>
                </c:pt>
                <c:pt idx="1">
                  <c:v>Equiped Wheel + Rims</c:v>
                </c:pt>
                <c:pt idx="2">
                  <c:v>Brake system + Pedals</c:v>
                </c:pt>
                <c:pt idx="3">
                  <c:v>Steering</c:v>
                </c:pt>
                <c:pt idx="4">
                  <c:v>A Arms</c:v>
                </c:pt>
                <c:pt idx="5">
                  <c:v>Suspension</c:v>
                </c:pt>
                <c:pt idx="6">
                  <c:v>Anti Roll Bar</c:v>
                </c:pt>
              </c:strCache>
            </c:strRef>
          </c:cat>
          <c:val>
            <c:numRef>
              <c:f>Feuil1!$E$35:$E$41</c:f>
              <c:numCache>
                <c:formatCode>General</c:formatCode>
                <c:ptCount val="7"/>
                <c:pt idx="0">
                  <c:v>22</c:v>
                </c:pt>
                <c:pt idx="1">
                  <c:v>22</c:v>
                </c:pt>
                <c:pt idx="2">
                  <c:v>5</c:v>
                </c:pt>
                <c:pt idx="3">
                  <c:v>3</c:v>
                </c:pt>
                <c:pt idx="4">
                  <c:v>2.6</c:v>
                </c:pt>
                <c:pt idx="5">
                  <c:v>3.5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5B1-40BB-BFA3-9FC25ED271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473344649284111"/>
          <c:y val="0.35552894429862936"/>
          <c:w val="0.39107502187226589"/>
          <c:h val="0.422248833479148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9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90b723460_4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590b723460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90b723460_4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590b723460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90b723460_4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590b723460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0170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2001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976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7571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266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102fece0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102fece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102fece0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102fece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5310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1843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0920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90b723460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590b723460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chart" Target="../charts/char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7.xml"/><Relationship Id="rId3" Type="http://schemas.openxmlformats.org/officeDocument/2006/relationships/image" Target="../media/image1.png"/><Relationship Id="rId7" Type="http://schemas.openxmlformats.org/officeDocument/2006/relationships/chart" Target="../charts/chart1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hyperlink" Target="https://epsabox.kad-office.com/w/Politique_Progr%C3%A8s_P10P_pour_la_saison_202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1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6.jpg"/><Relationship Id="rId9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sng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11105321" y="6550223"/>
            <a:ext cx="10866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2.2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0" name="Google Shape;90;p13" descr="https://lh4.googleusercontent.com/tDwfaWIODJwkVzC04hR4wphZ_bXVMzxILbAN9Qbng8EwIAbWv-Or6b11Jyv2qqyH2fMlHzvMDEqmubu33Vw1qj5t-PauwGvmDfLxtND69gtRglVB3TUtZhO0V3XG9FqWCcJLVMSl2J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42395" y="3003964"/>
            <a:ext cx="3907208" cy="85007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4417191-1B87-4D49-8F23-8EEA257E9F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Motorisation</a:t>
            </a:r>
            <a:endParaRPr/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21073D81-0A94-43F6-A5DF-69E63BD619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847478"/>
              </p:ext>
            </p:extLst>
          </p:nvPr>
        </p:nvGraphicFramePr>
        <p:xfrm>
          <a:off x="3554730" y="1874520"/>
          <a:ext cx="5082540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Google Shape;165;p21">
            <a:extLst>
              <a:ext uri="{FF2B5EF4-FFF2-40B4-BE49-F238E27FC236}">
                <a16:creationId xmlns:a16="http://schemas.microsoft.com/office/drawing/2014/main" id="{B201D489-645E-46B2-8B64-9FC30260BBD0}"/>
              </a:ext>
            </a:extLst>
          </p:cNvPr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ASE</a:t>
            </a:r>
            <a:endParaRPr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1D8D46F-7564-4FB4-B6E5-E04E1CEB00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266" t="20097" r="24621" b="34569"/>
          <a:stretch/>
        </p:blipFill>
        <p:spPr>
          <a:xfrm>
            <a:off x="11358300" y="1"/>
            <a:ext cx="833700" cy="1005584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FEB40BA-0DE1-4CA1-90C5-F73A48956D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LAS</a:t>
            </a:r>
            <a:endParaRPr/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1C41E47F-A046-4230-A863-08D51B8386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582421"/>
              </p:ext>
            </p:extLst>
          </p:nvPr>
        </p:nvGraphicFramePr>
        <p:xfrm>
          <a:off x="807720" y="1882140"/>
          <a:ext cx="5090160" cy="3093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173E18F1-3777-4016-A4F4-71218C84D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444862"/>
              </p:ext>
            </p:extLst>
          </p:nvPr>
        </p:nvGraphicFramePr>
        <p:xfrm>
          <a:off x="6294120" y="1882140"/>
          <a:ext cx="5090160" cy="3093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Google Shape;172;p22">
            <a:extLst>
              <a:ext uri="{FF2B5EF4-FFF2-40B4-BE49-F238E27FC236}">
                <a16:creationId xmlns:a16="http://schemas.microsoft.com/office/drawing/2014/main" id="{F09102B4-9263-46BA-84D5-0D62E684552C}"/>
              </a:ext>
            </a:extLst>
          </p:cNvPr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MKI</a:t>
            </a:r>
            <a:endParaRPr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0142564-9E45-426D-B523-05D880376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8298" y="0"/>
            <a:ext cx="833701" cy="1323411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29D3A75-7042-4AB2-B073-A6593485F9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SEISM</a:t>
            </a:r>
            <a:endParaRPr dirty="0"/>
          </a:p>
        </p:txBody>
      </p: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DA482DED-F7DB-4B6F-8799-5298541EFB84}"/>
              </a:ext>
            </a:extLst>
          </p:cNvPr>
          <p:cNvGraphicFramePr>
            <a:graphicFrameLocks/>
          </p:cNvGraphicFramePr>
          <p:nvPr/>
        </p:nvGraphicFramePr>
        <p:xfrm>
          <a:off x="3550227" y="1880754"/>
          <a:ext cx="5091545" cy="3096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Google Shape;172;p22">
            <a:extLst>
              <a:ext uri="{FF2B5EF4-FFF2-40B4-BE49-F238E27FC236}">
                <a16:creationId xmlns:a16="http://schemas.microsoft.com/office/drawing/2014/main" id="{59109092-F176-47B3-ADF7-C15EA5EC63CF}"/>
              </a:ext>
            </a:extLst>
          </p:cNvPr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CLS</a:t>
            </a:r>
            <a:endParaRPr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1BDCEBC-7661-4257-BC0D-C83E2E664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2244" y="-1"/>
            <a:ext cx="839756" cy="1126436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2AC6971-4047-4F8A-9427-ED89313A93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45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1" y="547255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Financier</a:t>
            </a:r>
            <a:endParaRPr dirty="0"/>
          </a:p>
        </p:txBody>
      </p:sp>
      <p:sp>
        <p:nvSpPr>
          <p:cNvPr id="145" name="Google Shape;145;p18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RMN</a:t>
            </a:r>
            <a:endParaRPr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115A59FA-CDB6-4C08-A5C5-FBAD1DA88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564315"/>
              </p:ext>
            </p:extLst>
          </p:nvPr>
        </p:nvGraphicFramePr>
        <p:xfrm>
          <a:off x="6095999" y="547255"/>
          <a:ext cx="4333461" cy="5118288"/>
        </p:xfrm>
        <a:graphic>
          <a:graphicData uri="http://schemas.openxmlformats.org/drawingml/2006/table">
            <a:tbl>
              <a:tblPr>
                <a:tableStyleId>{B66C77B7-72B2-49AA-88F4-1DF366D76EA2}</a:tableStyleId>
              </a:tblPr>
              <a:tblGrid>
                <a:gridCol w="2246244">
                  <a:extLst>
                    <a:ext uri="{9D8B030D-6E8A-4147-A177-3AD203B41FA5}">
                      <a16:colId xmlns:a16="http://schemas.microsoft.com/office/drawing/2014/main" val="1631344215"/>
                    </a:ext>
                  </a:extLst>
                </a:gridCol>
                <a:gridCol w="1027044">
                  <a:extLst>
                    <a:ext uri="{9D8B030D-6E8A-4147-A177-3AD203B41FA5}">
                      <a16:colId xmlns:a16="http://schemas.microsoft.com/office/drawing/2014/main" val="1107464145"/>
                    </a:ext>
                  </a:extLst>
                </a:gridCol>
                <a:gridCol w="1060173">
                  <a:extLst>
                    <a:ext uri="{9D8B030D-6E8A-4147-A177-3AD203B41FA5}">
                      <a16:colId xmlns:a16="http://schemas.microsoft.com/office/drawing/2014/main" val="1181259256"/>
                    </a:ext>
                  </a:extLst>
                </a:gridCol>
              </a:tblGrid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Ressources réutilisables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Prix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Economie potentielle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15098087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82897051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 err="1">
                          <a:effectLst/>
                        </a:rPr>
                        <a:t>Chassis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31986225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Les tubes carrés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500 €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200 €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57164931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70165784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LAS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57437699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Achat de 1 jeu de ressort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136 €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45811926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Roulement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1 200 €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1 200 €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94346685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Essai en traction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400 €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200 €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21237954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74635489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Motorisation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51711404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DTA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1 347 €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1 347 €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97430416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Soudure alu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1 056 €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500 €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79005026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23350715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SEISM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90994090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RaceCapture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700 €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700 €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83953207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Palette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700 €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500 €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414266707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Capteur de tempé pneu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300 €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300 €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3325935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1308400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Divers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96011021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Camping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1 100 €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1 100 €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71550612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Multiprise et Webcam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42675371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94159196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Total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7 303 €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6 183 €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882891344"/>
                  </a:ext>
                </a:extLst>
              </a:tr>
            </a:tbl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0344B04A-7156-4380-9E76-240AABE4C8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0052498"/>
              </p:ext>
            </p:extLst>
          </p:nvPr>
        </p:nvGraphicFramePr>
        <p:xfrm>
          <a:off x="1245871" y="1775460"/>
          <a:ext cx="360426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1AC83D3-88FB-47D9-B7ED-5C952563EC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Financier</a:t>
            </a:r>
          </a:p>
        </p:txBody>
      </p:sp>
      <p:graphicFrame>
        <p:nvGraphicFramePr>
          <p:cNvPr id="16" name="Graphique 15">
            <a:extLst>
              <a:ext uri="{FF2B5EF4-FFF2-40B4-BE49-F238E27FC236}">
                <a16:creationId xmlns:a16="http://schemas.microsoft.com/office/drawing/2014/main" id="{0344B04A-7156-4380-9E76-240AABE4C8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947302"/>
              </p:ext>
            </p:extLst>
          </p:nvPr>
        </p:nvGraphicFramePr>
        <p:xfrm>
          <a:off x="0" y="1378252"/>
          <a:ext cx="3848094" cy="2702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Graphique 16">
            <a:extLst>
              <a:ext uri="{FF2B5EF4-FFF2-40B4-BE49-F238E27FC236}">
                <a16:creationId xmlns:a16="http://schemas.microsoft.com/office/drawing/2014/main" id="{09776FA8-CB2A-43B3-A582-AF1A8DD00D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4722198"/>
              </p:ext>
            </p:extLst>
          </p:nvPr>
        </p:nvGraphicFramePr>
        <p:xfrm>
          <a:off x="3848094" y="1378251"/>
          <a:ext cx="3848094" cy="2702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Graphique 17">
            <a:extLst>
              <a:ext uri="{FF2B5EF4-FFF2-40B4-BE49-F238E27FC236}">
                <a16:creationId xmlns:a16="http://schemas.microsoft.com/office/drawing/2014/main" id="{4EE96283-6D03-4A93-B3C5-9B002A2F2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925884"/>
              </p:ext>
            </p:extLst>
          </p:nvPr>
        </p:nvGraphicFramePr>
        <p:xfrm>
          <a:off x="7696187" y="1378251"/>
          <a:ext cx="3848093" cy="2702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Graphique 18">
            <a:extLst>
              <a:ext uri="{FF2B5EF4-FFF2-40B4-BE49-F238E27FC236}">
                <a16:creationId xmlns:a16="http://schemas.microsoft.com/office/drawing/2014/main" id="{76D46134-A73B-4D8A-B622-C2DF199575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7976343"/>
              </p:ext>
            </p:extLst>
          </p:nvPr>
        </p:nvGraphicFramePr>
        <p:xfrm>
          <a:off x="3848094" y="4080799"/>
          <a:ext cx="3848094" cy="2702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Graphique 19">
            <a:extLst>
              <a:ext uri="{FF2B5EF4-FFF2-40B4-BE49-F238E27FC236}">
                <a16:creationId xmlns:a16="http://schemas.microsoft.com/office/drawing/2014/main" id="{9D86DB1F-D4A5-4B57-B625-095B29600A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8808107"/>
              </p:ext>
            </p:extLst>
          </p:nvPr>
        </p:nvGraphicFramePr>
        <p:xfrm>
          <a:off x="7696185" y="4080798"/>
          <a:ext cx="3848093" cy="2702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019790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Financier</a:t>
            </a:r>
            <a:endParaRPr dirty="0"/>
          </a:p>
        </p:txBody>
      </p:sp>
      <p:sp>
        <p:nvSpPr>
          <p:cNvPr id="145" name="Google Shape;145;p18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RMN</a:t>
            </a:r>
            <a:endParaRPr dirty="0"/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76D46134-A73B-4D8A-B622-C2DF19957538}"/>
              </a:ext>
            </a:extLst>
          </p:cNvPr>
          <p:cNvGraphicFramePr>
            <a:graphicFrameLocks/>
          </p:cNvGraphicFramePr>
          <p:nvPr/>
        </p:nvGraphicFramePr>
        <p:xfrm>
          <a:off x="2133600" y="1775460"/>
          <a:ext cx="366522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9D86DB1F-D4A5-4B57-B625-095B29600A41}"/>
              </a:ext>
            </a:extLst>
          </p:cNvPr>
          <p:cNvGraphicFramePr>
            <a:graphicFrameLocks/>
          </p:cNvGraphicFramePr>
          <p:nvPr/>
        </p:nvGraphicFramePr>
        <p:xfrm>
          <a:off x="6400800" y="1775460"/>
          <a:ext cx="365760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A39EB3E-1A24-44C6-AD1C-D7039AA39E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181EFAB-E259-4E56-A84E-6A15E622660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3962" t="43222" b="24246"/>
          <a:stretch/>
        </p:blipFill>
        <p:spPr>
          <a:xfrm>
            <a:off x="10239843" y="2827078"/>
            <a:ext cx="1411422" cy="120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91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Financier</a:t>
            </a:r>
            <a:endParaRPr dirty="0"/>
          </a:p>
        </p:txBody>
      </p:sp>
      <p:sp>
        <p:nvSpPr>
          <p:cNvPr id="145" name="Google Shape;145;p18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RMN</a:t>
            </a:r>
            <a:endParaRPr dirty="0"/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09776FA8-CB2A-43B3-A582-AF1A8DD00D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4670053"/>
              </p:ext>
            </p:extLst>
          </p:nvPr>
        </p:nvGraphicFramePr>
        <p:xfrm>
          <a:off x="2141220" y="1775460"/>
          <a:ext cx="366522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4EE96283-6D03-4A93-B3C5-9B002A2F2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090325"/>
              </p:ext>
            </p:extLst>
          </p:nvPr>
        </p:nvGraphicFramePr>
        <p:xfrm>
          <a:off x="6393180" y="1775460"/>
          <a:ext cx="365760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516D0B3-69CA-4982-9E5D-ED6E7AA866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62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h/homme</a:t>
            </a:r>
            <a:endParaRPr dirty="0"/>
          </a:p>
        </p:txBody>
      </p:sp>
      <p:sp>
        <p:nvSpPr>
          <p:cNvPr id="145" name="Google Shape;145;p18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RMN</a:t>
            </a:r>
            <a:endParaRPr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516D0B3-69CA-4982-9E5D-ED6E7AA866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840684B-792C-4B4E-8FE2-3C257E6A6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967" y="1784339"/>
            <a:ext cx="7580374" cy="416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60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Maquette MIS 2D</a:t>
            </a:r>
            <a:endParaRPr dirty="0"/>
          </a:p>
        </p:txBody>
      </p:sp>
      <p:sp>
        <p:nvSpPr>
          <p:cNvPr id="186" name="Google Shape;186;p24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87" name="Google Shape;18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4" cy="1113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86AA391-1452-445E-9CDD-B6123B1CE3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557" t="1" b="-1557"/>
          <a:stretch/>
        </p:blipFill>
        <p:spPr>
          <a:xfrm>
            <a:off x="2216727" y="1119922"/>
            <a:ext cx="7641392" cy="527164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9988690-3266-4FF1-AA10-B10E387CCC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</a:t>
            </a:fld>
            <a:endParaRPr lang="fr-F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Gestion du projet</a:t>
            </a:r>
            <a:endParaRPr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9988690-3266-4FF1-AA10-B10E387CCC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19</a:t>
            </a:fld>
            <a:endParaRPr lang="fr-FR"/>
          </a:p>
        </p:txBody>
      </p:sp>
      <p:sp>
        <p:nvSpPr>
          <p:cNvPr id="7" name="Google Shape;96;p14">
            <a:extLst>
              <a:ext uri="{FF2B5EF4-FFF2-40B4-BE49-F238E27FC236}">
                <a16:creationId xmlns:a16="http://schemas.microsoft.com/office/drawing/2014/main" id="{D327603B-D066-4522-BD90-21F9F6FD5408}"/>
              </a:ext>
            </a:extLst>
          </p:cNvPr>
          <p:cNvSpPr txBox="1"/>
          <p:nvPr/>
        </p:nvSpPr>
        <p:spPr>
          <a:xfrm>
            <a:off x="552449" y="1503218"/>
            <a:ext cx="11049829" cy="2691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Gantt : Construction en cours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Prochain Top : Top </a:t>
            </a:r>
            <a:r>
              <a:rPr lang="fr-FR" sz="20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Prédim</a:t>
            </a: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début juin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Recrutement de 2As : En cours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Etat du projet : Sous contrôle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000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98;p14">
            <a:extLst>
              <a:ext uri="{FF2B5EF4-FFF2-40B4-BE49-F238E27FC236}">
                <a16:creationId xmlns:a16="http://schemas.microsoft.com/office/drawing/2014/main" id="{D8C5ABD7-1D48-409A-90DC-D5CAB8F8CB2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99;p14">
            <a:extLst>
              <a:ext uri="{FF2B5EF4-FFF2-40B4-BE49-F238E27FC236}">
                <a16:creationId xmlns:a16="http://schemas.microsoft.com/office/drawing/2014/main" id="{C58CD468-C436-437B-A713-AA41E3D9F58D}"/>
              </a:ext>
            </a:extLst>
          </p:cNvPr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768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</a:t>
            </a:r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  <p:sp>
        <p:nvSpPr>
          <p:cNvPr id="7" name="Google Shape;96;p14">
            <a:extLst>
              <a:ext uri="{FF2B5EF4-FFF2-40B4-BE49-F238E27FC236}">
                <a16:creationId xmlns:a16="http://schemas.microsoft.com/office/drawing/2014/main" id="{C02F6738-ECD7-4193-842E-D8B09E734C33}"/>
              </a:ext>
            </a:extLst>
          </p:cNvPr>
          <p:cNvSpPr txBox="1"/>
          <p:nvPr/>
        </p:nvSpPr>
        <p:spPr>
          <a:xfrm>
            <a:off x="552449" y="1503218"/>
            <a:ext cx="11049829" cy="2691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Sommaire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Organigramme</a:t>
            </a:r>
            <a:endParaRPr lang="fr-F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P10P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Rappel des objectifs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CdCF</a:t>
            </a:r>
            <a:endParaRPr lang="fr-FR" sz="2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Budgets massiques prévisionnels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Budget financier prévisionnel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MIS 2D </a:t>
            </a:r>
            <a:endParaRPr dirty="0"/>
          </a:p>
          <a:p>
            <a:pPr marL="4000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0F276C4-9219-4326-8294-CFBA5ED900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Management</a:t>
            </a:r>
            <a:endParaRPr/>
          </a:p>
        </p:txBody>
      </p:sp>
      <p:graphicFrame>
        <p:nvGraphicFramePr>
          <p:cNvPr id="113" name="Google Shape;113;p16"/>
          <p:cNvGraphicFramePr/>
          <p:nvPr>
            <p:extLst>
              <p:ext uri="{D42A27DB-BD31-4B8C-83A1-F6EECF244321}">
                <p14:modId xmlns:p14="http://schemas.microsoft.com/office/powerpoint/2010/main" val="4229122101"/>
              </p:ext>
            </p:extLst>
          </p:nvPr>
        </p:nvGraphicFramePr>
        <p:xfrm>
          <a:off x="1027040" y="1378625"/>
          <a:ext cx="448587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9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/>
                        <a:t>Direction Opérationnelle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Projet</a:t>
                      </a:r>
                      <a:endParaRPr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Directeur Technique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Financier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Performance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Arthur RODRIGUEZ</a:t>
                      </a:r>
                      <a:endParaRPr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Thibaud LASSUS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Romain MARTIN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Martin KAWCZYNSKI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4" name="Google Shape;114;p16"/>
          <p:cNvGraphicFramePr/>
          <p:nvPr/>
        </p:nvGraphicFramePr>
        <p:xfrm>
          <a:off x="1027040" y="3393292"/>
          <a:ext cx="448587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9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Département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Châssis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Motorisation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LAS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SEISM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Calixthe MATTEI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Aimery SAULIERE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/>
                        <a:t>Martin KAWCZYNSKI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Corentin LEPAIS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5" name="Google Shape;115;p16"/>
          <p:cNvGraphicFramePr/>
          <p:nvPr>
            <p:extLst>
              <p:ext uri="{D42A27DB-BD31-4B8C-83A1-F6EECF244321}">
                <p14:modId xmlns:p14="http://schemas.microsoft.com/office/powerpoint/2010/main" val="2808577780"/>
              </p:ext>
            </p:extLst>
          </p:nvPr>
        </p:nvGraphicFramePr>
        <p:xfrm>
          <a:off x="6679098" y="1378625"/>
          <a:ext cx="448587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9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Associative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Président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Vice Président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Trésorier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Secrétaire Général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Mathieu JACQUET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Aurélien BIENNER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 dirty="0"/>
                        <a:t>Romain MARTIN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 dirty="0"/>
                        <a:t>Aimery SAULIERE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6" name="Google Shape;11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B54845E-4D23-4D50-BD38-2A3C36AB1C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Organigramme</a:t>
            </a:r>
            <a:endParaRPr dirty="0"/>
          </a:p>
        </p:txBody>
      </p:sp>
      <p:pic>
        <p:nvPicPr>
          <p:cNvPr id="137" name="Google Shape;13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556565C-F977-4A4A-BB94-0F79F94233BC}"/>
              </a:ext>
            </a:extLst>
          </p:cNvPr>
          <p:cNvGrpSpPr/>
          <p:nvPr/>
        </p:nvGrpSpPr>
        <p:grpSpPr>
          <a:xfrm>
            <a:off x="-904" y="1556175"/>
            <a:ext cx="12192929" cy="5301825"/>
            <a:chOff x="-904" y="1556175"/>
            <a:chExt cx="12192929" cy="5301825"/>
          </a:xfrm>
        </p:grpSpPr>
        <p:graphicFrame>
          <p:nvGraphicFramePr>
            <p:cNvPr id="123" name="Google Shape;123;p17"/>
            <p:cNvGraphicFramePr/>
            <p:nvPr>
              <p:extLst>
                <p:ext uri="{D42A27DB-BD31-4B8C-83A1-F6EECF244321}">
                  <p14:modId xmlns:p14="http://schemas.microsoft.com/office/powerpoint/2010/main" val="1836568806"/>
                </p:ext>
              </p:extLst>
            </p:nvPr>
          </p:nvGraphicFramePr>
          <p:xfrm>
            <a:off x="-904" y="1561179"/>
            <a:ext cx="4671750" cy="1559580"/>
          </p:xfrm>
          <a:graphic>
            <a:graphicData uri="http://schemas.openxmlformats.org/drawingml/2006/table">
              <a:tbl>
                <a:tblPr firstRow="1" bandRow="1">
                  <a:noFill/>
                  <a:tableStyleId>{B66C77B7-72B2-49AA-88F4-1DF366D76EA2}</a:tableStyleId>
                </a:tblPr>
                <a:tblGrid>
                  <a:gridCol w="23358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3358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70850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/>
                          <a:t>Direction Opérationnelle</a:t>
                        </a:r>
                        <a:endParaRPr/>
                      </a:p>
                    </a:txBody>
                    <a:tcPr marL="91450" marR="91450" marT="45725" marB="45725"/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Directeur Projet</a:t>
                        </a:r>
                        <a:endParaRPr dirty="0"/>
                      </a:p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fr-FR" sz="1800" dirty="0"/>
                          <a:t>Directeur Technique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Directeur Financier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Directeur Performance</a:t>
                        </a:r>
                        <a:endParaRPr dirty="0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Arthur RODRIGUEZ</a:t>
                        </a:r>
                        <a:endParaRPr dirty="0"/>
                      </a:p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fr-FR" sz="1800" dirty="0"/>
                          <a:t>Thibaud LASSUS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Romain MARTIN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Martin KAWCZYNSKI</a:t>
                        </a:r>
                        <a:endParaRPr dirty="0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24" name="Google Shape;124;p17"/>
            <p:cNvGraphicFramePr/>
            <p:nvPr>
              <p:extLst>
                <p:ext uri="{D42A27DB-BD31-4B8C-83A1-F6EECF244321}">
                  <p14:modId xmlns:p14="http://schemas.microsoft.com/office/powerpoint/2010/main" val="3302761749"/>
                </p:ext>
              </p:extLst>
            </p:nvPr>
          </p:nvGraphicFramePr>
          <p:xfrm>
            <a:off x="4944439" y="1556175"/>
            <a:ext cx="4398140" cy="1559580"/>
          </p:xfrm>
          <a:graphic>
            <a:graphicData uri="http://schemas.openxmlformats.org/drawingml/2006/table">
              <a:tbl>
                <a:tblPr firstRow="1" bandRow="1">
                  <a:noFill/>
                  <a:tableStyleId>{B66C77B7-72B2-49AA-88F4-1DF366D76EA2}</a:tableStyleId>
                </a:tblPr>
                <a:tblGrid>
                  <a:gridCol w="219848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9965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70850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/>
                          <a:t>Direction Associative</a:t>
                        </a:r>
                        <a:endParaRPr/>
                      </a:p>
                    </a:txBody>
                    <a:tcPr marL="91450" marR="91450" marT="45725" marB="45725"/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Président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Vice Président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Trésorier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Secrétaire Général</a:t>
                        </a:r>
                        <a:endParaRPr dirty="0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Mathieu JACQUET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Aurélien BIENNER</a:t>
                        </a:r>
                        <a:endParaRPr sz="1800" dirty="0"/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fr-FR" sz="1800" dirty="0"/>
                          <a:t>Romain MARTIN</a:t>
                        </a:r>
                        <a:endParaRPr dirty="0"/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fr-FR" sz="1800" dirty="0"/>
                          <a:t>Aimery SAULIERE</a:t>
                        </a:r>
                        <a:endParaRPr sz="1800" dirty="0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25" name="Google Shape;125;p17"/>
            <p:cNvGraphicFramePr/>
            <p:nvPr>
              <p:extLst>
                <p:ext uri="{D42A27DB-BD31-4B8C-83A1-F6EECF244321}">
                  <p14:modId xmlns:p14="http://schemas.microsoft.com/office/powerpoint/2010/main" val="1280408230"/>
                </p:ext>
              </p:extLst>
            </p:nvPr>
          </p:nvGraphicFramePr>
          <p:xfrm>
            <a:off x="9616183" y="1556175"/>
            <a:ext cx="2575842" cy="1554500"/>
          </p:xfrm>
          <a:graphic>
            <a:graphicData uri="http://schemas.openxmlformats.org/drawingml/2006/table">
              <a:tbl>
                <a:tblPr firstRow="1" bandRow="1">
                  <a:noFill/>
                  <a:tableStyleId>{B66C77B7-72B2-49AA-88F4-1DF366D76EA2}</a:tableStyleId>
                </a:tblPr>
                <a:tblGrid>
                  <a:gridCol w="128792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8792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70850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Département Communication</a:t>
                        </a:r>
                        <a:endParaRPr dirty="0"/>
                      </a:p>
                    </a:txBody>
                    <a:tcPr marL="91450" marR="91450" marT="45725" marB="45725"/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Directeur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Membres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TBA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TBA</a:t>
                        </a:r>
                        <a:endParaRPr dirty="0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26" name="Google Shape;126;p17"/>
            <p:cNvGraphicFramePr/>
            <p:nvPr>
              <p:extLst>
                <p:ext uri="{D42A27DB-BD31-4B8C-83A1-F6EECF244321}">
                  <p14:modId xmlns:p14="http://schemas.microsoft.com/office/powerpoint/2010/main" val="2007472752"/>
                </p:ext>
              </p:extLst>
            </p:nvPr>
          </p:nvGraphicFramePr>
          <p:xfrm>
            <a:off x="-1" y="3723577"/>
            <a:ext cx="4626125" cy="1559580"/>
          </p:xfrm>
          <a:graphic>
            <a:graphicData uri="http://schemas.openxmlformats.org/drawingml/2006/table">
              <a:tbl>
                <a:tblPr firstRow="1" bandRow="1">
                  <a:noFill/>
                  <a:tableStyleId>{B66C77B7-72B2-49AA-88F4-1DF366D76EA2}</a:tableStyleId>
                </a:tblPr>
                <a:tblGrid>
                  <a:gridCol w="15299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0961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70850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/>
                          <a:t>Châssis équipé &amp; Aérodynamique</a:t>
                        </a:r>
                        <a:endParaRPr/>
                      </a:p>
                    </a:txBody>
                    <a:tcPr marL="91450" marR="91450" marT="45725" marB="45725"/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b="1"/>
                          <a:t>Directeur</a:t>
                        </a:r>
                        <a:endParaRPr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/>
                          <a:t>Membres</a:t>
                        </a:r>
                        <a:endParaRPr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b="1" dirty="0"/>
                          <a:t>Calixthe MATTEI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b="0" dirty="0"/>
                          <a:t>Tanguy MAURIN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b="0" dirty="0"/>
                          <a:t>Pierre Guillaume THOMAS</a:t>
                        </a:r>
                        <a:endParaRPr dirty="0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27" name="Google Shape;127;p17"/>
            <p:cNvGraphicFramePr/>
            <p:nvPr>
              <p:extLst>
                <p:ext uri="{D42A27DB-BD31-4B8C-83A1-F6EECF244321}">
                  <p14:modId xmlns:p14="http://schemas.microsoft.com/office/powerpoint/2010/main" val="2012342837"/>
                </p:ext>
              </p:extLst>
            </p:nvPr>
          </p:nvGraphicFramePr>
          <p:xfrm>
            <a:off x="4944439" y="3721845"/>
            <a:ext cx="6757250" cy="1554500"/>
          </p:xfrm>
          <a:graphic>
            <a:graphicData uri="http://schemas.openxmlformats.org/drawingml/2006/table">
              <a:tbl>
                <a:tblPr firstRow="1" bandRow="1">
                  <a:noFill/>
                  <a:tableStyleId>{B66C77B7-72B2-49AA-88F4-1DF366D76EA2}</a:tableStyleId>
                </a:tblPr>
                <a:tblGrid>
                  <a:gridCol w="13371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7100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71007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229400">
                  <a:tc gridSpan="3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/>
                          <a:t>Liaison au Sol</a:t>
                        </a:r>
                        <a:endParaRPr/>
                      </a:p>
                    </a:txBody>
                    <a:tcPr marL="91450" marR="91450" marT="45725" marB="45725"/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746425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b="1"/>
                          <a:t>Directeur</a:t>
                        </a:r>
                        <a:endParaRPr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/>
                          <a:t>Membres</a:t>
                        </a:r>
                        <a:endParaRPr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rPr lang="fr-FR" sz="1800" b="1"/>
                          <a:t>Martin KAWCZYNSKI</a:t>
                        </a:r>
                        <a:endParaRPr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/>
                          <a:t>Michele SCHIO</a:t>
                        </a:r>
                        <a:endParaRPr sz="180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/>
                          <a:t>Paul CHARKALUK</a:t>
                        </a:r>
                        <a:endParaRPr sz="180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/>
                          <a:t>Arthur DELORT</a:t>
                        </a:r>
                        <a:endParaRPr sz="1800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/>
                          <a:t>Pierre-Emmanuel ARIAUX</a:t>
                        </a:r>
                        <a:endParaRPr sz="180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/>
                          <a:t>Victor Hugo DE OLIVEIRA</a:t>
                        </a:r>
                        <a:endParaRPr sz="1800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28" name="Google Shape;128;p17"/>
            <p:cNvGraphicFramePr/>
            <p:nvPr>
              <p:extLst>
                <p:ext uri="{D42A27DB-BD31-4B8C-83A1-F6EECF244321}">
                  <p14:modId xmlns:p14="http://schemas.microsoft.com/office/powerpoint/2010/main" val="2049907339"/>
                </p:ext>
              </p:extLst>
            </p:nvPr>
          </p:nvGraphicFramePr>
          <p:xfrm>
            <a:off x="7765775" y="5294657"/>
            <a:ext cx="4287075" cy="1559580"/>
          </p:xfrm>
          <a:graphic>
            <a:graphicData uri="http://schemas.openxmlformats.org/drawingml/2006/table">
              <a:tbl>
                <a:tblPr firstRow="1" bandRow="1">
                  <a:noFill/>
                  <a:tableStyleId>{B66C77B7-72B2-49AA-88F4-1DF366D76EA2}</a:tableStyleId>
                </a:tblPr>
                <a:tblGrid>
                  <a:gridCol w="14088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87822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70850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SEISM</a:t>
                        </a:r>
                        <a:endParaRPr dirty="0"/>
                      </a:p>
                    </a:txBody>
                    <a:tcPr marL="91450" marR="91450" marT="45725" marB="45725"/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b="1"/>
                          <a:t>Directeur</a:t>
                        </a:r>
                        <a:endParaRPr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/>
                          <a:t>Membres</a:t>
                        </a:r>
                        <a:endParaRPr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rPr lang="fr-FR" sz="1800" b="1" dirty="0"/>
                          <a:t>Corentin LEPAIS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Romain MARTIN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Bruno MOREIRA NABINGER</a:t>
                        </a:r>
                        <a:endParaRPr dirty="0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cxnSp>
          <p:nvCxnSpPr>
            <p:cNvPr id="129" name="Google Shape;129;p17"/>
            <p:cNvCxnSpPr/>
            <p:nvPr/>
          </p:nvCxnSpPr>
          <p:spPr>
            <a:xfrm rot="10800000" flipH="1">
              <a:off x="4670840" y="2335859"/>
              <a:ext cx="273600" cy="51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9342583" y="2326179"/>
              <a:ext cx="2736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2313050" y="3423997"/>
              <a:ext cx="9538252" cy="1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2313050" y="3423997"/>
              <a:ext cx="0" cy="306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11851302" y="3423997"/>
              <a:ext cx="0" cy="180798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4827656" y="3428999"/>
              <a:ext cx="0" cy="18609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8323048" y="3423997"/>
              <a:ext cx="0" cy="2484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 rot="10800000">
              <a:off x="2334968" y="3120599"/>
              <a:ext cx="0" cy="3084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aphicFrame>
          <p:nvGraphicFramePr>
            <p:cNvPr id="20" name="Google Shape;139;p17">
              <a:extLst>
                <a:ext uri="{FF2B5EF4-FFF2-40B4-BE49-F238E27FC236}">
                  <a16:creationId xmlns:a16="http://schemas.microsoft.com/office/drawing/2014/main" id="{EA3462A5-A05F-4BF9-8F77-9E945C95C7A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13308734"/>
                </p:ext>
              </p:extLst>
            </p:nvPr>
          </p:nvGraphicFramePr>
          <p:xfrm>
            <a:off x="3013758" y="5303500"/>
            <a:ext cx="3627795" cy="1554500"/>
          </p:xfrm>
          <a:graphic>
            <a:graphicData uri="http://schemas.openxmlformats.org/drawingml/2006/table">
              <a:tbl>
                <a:tblPr firstRow="1" bandRow="1">
                  <a:noFill/>
                  <a:tableStyleId>{B66C77B7-72B2-49AA-88F4-1DF366D76EA2}</a:tableStyleId>
                </a:tblPr>
                <a:tblGrid>
                  <a:gridCol w="13371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9069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61650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/>
                          <a:t>Motorisation Instrumentée</a:t>
                        </a:r>
                        <a:endParaRPr/>
                      </a:p>
                    </a:txBody>
                    <a:tcPr marL="91450" marR="91450" marT="45725" marB="45725"/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51375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b="1"/>
                          <a:t>Directeur</a:t>
                        </a:r>
                        <a:endParaRPr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/>
                          <a:t>Membres</a:t>
                        </a:r>
                        <a:endParaRPr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rPr lang="fr-FR" sz="1800" b="1" dirty="0"/>
                          <a:t>Aimery SAULIÈRE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Mathieu JACQUET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Côme ARCHINARD</a:t>
                        </a:r>
                        <a:endParaRPr sz="1800" dirty="0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P10P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4914489" y="1008920"/>
            <a:ext cx="23630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Politique Progrès_P10P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MJT</a:t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5">
            <a:alphaModFix/>
          </a:blip>
          <a:srcRect l="32490" t="3909" r="29716" b="51277"/>
          <a:stretch/>
        </p:blipFill>
        <p:spPr>
          <a:xfrm>
            <a:off x="11341075" y="1"/>
            <a:ext cx="850924" cy="100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262FBC9D-738F-40A6-AFA0-DBC8C67787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587087"/>
            <a:ext cx="7717351" cy="527091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1CD4D45-6892-48BC-87E1-73309142EF36}"/>
              </a:ext>
            </a:extLst>
          </p:cNvPr>
          <p:cNvSpPr txBox="1"/>
          <p:nvPr/>
        </p:nvSpPr>
        <p:spPr>
          <a:xfrm>
            <a:off x="7717351" y="1587087"/>
            <a:ext cx="452765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Revue Département électronique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Production de la ligne d‘échappement et d‘admission avancée</a:t>
            </a:r>
          </a:p>
          <a:p>
            <a:r>
              <a:rPr lang="fr-FR" sz="1100" b="1" dirty="0"/>
              <a:t>Pédagogie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Travail intergénérationnel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Utilisation totale des capacités d‘un ingénieur centralien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Formation par les académiciens</a:t>
            </a:r>
          </a:p>
          <a:p>
            <a:r>
              <a:rPr lang="fr-FR" sz="1100" dirty="0"/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Gantt</a:t>
            </a:r>
          </a:p>
          <a:p>
            <a:r>
              <a:rPr lang="fr-FR" sz="1100" b="1" dirty="0"/>
              <a:t>Procédure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Esprit critique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Fabricabilité des pièces</a:t>
            </a:r>
          </a:p>
          <a:p>
            <a:r>
              <a:rPr lang="fr-FR" sz="1100" b="1" dirty="0"/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Upgrade du RSP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Production à la </a:t>
            </a:r>
            <a:r>
              <a:rPr lang="fr-FR" sz="1100" dirty="0" err="1"/>
              <a:t>Mache</a:t>
            </a:r>
            <a:endParaRPr lang="fr-FR" sz="1100" dirty="0"/>
          </a:p>
          <a:p>
            <a:r>
              <a:rPr lang="fr-FR" sz="1100" b="1" dirty="0"/>
              <a:t>Partenaires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Nouveaux moyens de production</a:t>
            </a:r>
          </a:p>
          <a:p>
            <a:r>
              <a:rPr lang="fr-FR" sz="1100" b="1" dirty="0"/>
              <a:t>Produit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/>
              <a:t>Aéro</a:t>
            </a:r>
            <a:endParaRPr lang="fr-F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/>
              <a:t>Driverless</a:t>
            </a:r>
            <a:endParaRPr lang="fr-F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Electrique</a:t>
            </a:r>
          </a:p>
          <a:p>
            <a:r>
              <a:rPr lang="fr-FR" sz="1100" b="1" dirty="0"/>
              <a:t>Pilotage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Entrainement pilotes</a:t>
            </a:r>
          </a:p>
          <a:p>
            <a:r>
              <a:rPr lang="fr-FR" sz="1100" b="1" dirty="0"/>
              <a:t>Piste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Démarchage d‘une piste plus représentative de la compétition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Augmentation du nombre de sorties karting</a:t>
            </a:r>
          </a:p>
          <a:p>
            <a:r>
              <a:rPr lang="fr-FR" sz="1100" b="1" dirty="0"/>
              <a:t>Podium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Livrables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Fiabilité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Prospection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99B4E6-551E-4612-8031-BD29196639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Objectifs</a:t>
            </a:r>
            <a:endParaRPr dirty="0"/>
          </a:p>
        </p:txBody>
      </p:sp>
      <p:sp>
        <p:nvSpPr>
          <p:cNvPr id="151" name="Google Shape;151;p19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5" cy="11137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Google Shape;166;p17">
            <a:extLst>
              <a:ext uri="{FF2B5EF4-FFF2-40B4-BE49-F238E27FC236}">
                <a16:creationId xmlns:a16="http://schemas.microsoft.com/office/drawing/2014/main" id="{D9C78E00-4B32-46BB-86EB-C58FB20A4E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2896873"/>
              </p:ext>
            </p:extLst>
          </p:nvPr>
        </p:nvGraphicFramePr>
        <p:xfrm>
          <a:off x="2746271" y="1378252"/>
          <a:ext cx="6699455" cy="32614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46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86417860"/>
                    </a:ext>
                  </a:extLst>
                </a:gridCol>
                <a:gridCol w="1139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1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 cap="none" dirty="0"/>
                        <a:t>Epreuve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Meilleurs résultats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Prévision</a:t>
                      </a:r>
                      <a:endParaRPr sz="14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Remarques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Business Event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63/75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Atomix</a:t>
                      </a:r>
                      <a:r>
                        <a:rPr lang="fr-FR" sz="1400" dirty="0"/>
                        <a:t> v1.0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50/75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2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Design Event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106/150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Dynamix</a:t>
                      </a:r>
                      <a:r>
                        <a:rPr lang="fr-FR" sz="1400" dirty="0"/>
                        <a:t> v1.0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100/150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Cost</a:t>
                      </a:r>
                      <a:r>
                        <a:rPr lang="fr-FR" sz="1400" dirty="0"/>
                        <a:t> Event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94/100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/>
                        <a:t>Vulcanix</a:t>
                      </a:r>
                      <a:endParaRPr lang="fr-FR"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90/100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60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Acceleration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60/100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/>
                        <a:t>Dynamix</a:t>
                      </a:r>
                      <a:r>
                        <a:rPr lang="fr-FR" sz="1400" dirty="0"/>
                        <a:t> v2.0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50/100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4.0s FSG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22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Skid</a:t>
                      </a:r>
                      <a:r>
                        <a:rPr lang="fr-FR" sz="1400" dirty="0"/>
                        <a:t>-Pad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45/75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/>
                        <a:t>Kinétix</a:t>
                      </a:r>
                      <a:r>
                        <a:rPr lang="fr-FR" sz="1400" dirty="0"/>
                        <a:t> 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35/75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5.3s FSG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71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Autocross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41/125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Atomix</a:t>
                      </a:r>
                      <a:r>
                        <a:rPr lang="fr-FR" sz="1400" dirty="0"/>
                        <a:t> v2.0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40/125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Endurance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160/275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Dynamix</a:t>
                      </a:r>
                      <a:r>
                        <a:rPr lang="fr-FR" sz="1400" dirty="0"/>
                        <a:t> v2.0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120/275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Efficiency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6/100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Atomix</a:t>
                      </a:r>
                      <a:r>
                        <a:rPr lang="fr-FR" sz="1400" dirty="0"/>
                        <a:t> v1.0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15/100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Total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480/1000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575/1000 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Dynamix</a:t>
                      </a:r>
                      <a:r>
                        <a:rPr lang="fr-FR" sz="1400" dirty="0"/>
                        <a:t> v2.0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Composite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500/1000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1A6249-8303-42AF-9DCB-2AB9ACADBB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</a:t>
            </a:r>
            <a:r>
              <a:rPr lang="fr-FR" sz="2400" b="1" u="sng" dirty="0" err="1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CdCF</a:t>
            </a:r>
            <a:endParaRPr dirty="0"/>
          </a:p>
        </p:txBody>
      </p:sp>
      <p:sp>
        <p:nvSpPr>
          <p:cNvPr id="151" name="Google Shape;151;p19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5" cy="11137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89413EA5-14DE-483E-9096-135D6B3CF11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47886" y="2040255"/>
          <a:ext cx="7896225" cy="2777490"/>
        </p:xfrm>
        <a:graphic>
          <a:graphicData uri="http://schemas.openxmlformats.org/drawingml/2006/table">
            <a:tbl>
              <a:tblPr>
                <a:tableStyleId>{B66C77B7-72B2-49AA-88F4-1DF366D76EA2}</a:tableStyleId>
              </a:tblPr>
              <a:tblGrid>
                <a:gridCol w="3624497">
                  <a:extLst>
                    <a:ext uri="{9D8B030D-6E8A-4147-A177-3AD203B41FA5}">
                      <a16:colId xmlns:a16="http://schemas.microsoft.com/office/drawing/2014/main" val="221925814"/>
                    </a:ext>
                  </a:extLst>
                </a:gridCol>
                <a:gridCol w="2306499">
                  <a:extLst>
                    <a:ext uri="{9D8B030D-6E8A-4147-A177-3AD203B41FA5}">
                      <a16:colId xmlns:a16="http://schemas.microsoft.com/office/drawing/2014/main" val="1993640714"/>
                    </a:ext>
                  </a:extLst>
                </a:gridCol>
                <a:gridCol w="1023802">
                  <a:extLst>
                    <a:ext uri="{9D8B030D-6E8A-4147-A177-3AD203B41FA5}">
                      <a16:colId xmlns:a16="http://schemas.microsoft.com/office/drawing/2014/main" val="1159861958"/>
                    </a:ext>
                  </a:extLst>
                </a:gridCol>
                <a:gridCol w="941427">
                  <a:extLst>
                    <a:ext uri="{9D8B030D-6E8A-4147-A177-3AD203B41FA5}">
                      <a16:colId xmlns:a16="http://schemas.microsoft.com/office/drawing/2014/main" val="30918561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>
                          <a:effectLst/>
                        </a:rPr>
                        <a:t>Fonction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>
                          <a:effectLst/>
                        </a:rPr>
                        <a:t>Critère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>
                          <a:effectLst/>
                        </a:rPr>
                        <a:t>Niveau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>
                          <a:effectLst/>
                        </a:rPr>
                        <a:t>Flexibilité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44545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FP1 : Véhicule apte au Formula Student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Respect du reglement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Complète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Aucune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044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68437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FC1: Contraintes dimensionnelles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Voie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1250mm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+/-40mm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4910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Empatement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1600mm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+/-50mm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202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05541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FC2: Contraintes massiques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Masse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190kg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+/-10kg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50386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Hauteur du centre de gravité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300mm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+/-2cm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43884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11992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FC3: Comportement à l'accelération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Puissance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&gt;85hp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-5hp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0165444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CE44AED-4C32-466D-8EB3-279B105E87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79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5" cy="11137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507A76EC-2183-4100-AFE9-4606E8FD7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69635"/>
              </p:ext>
            </p:extLst>
          </p:nvPr>
        </p:nvGraphicFramePr>
        <p:xfrm>
          <a:off x="0" y="1378252"/>
          <a:ext cx="3848094" cy="2702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6BDD778D-D14F-4B2C-A7E3-578A5C2702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112805"/>
              </p:ext>
            </p:extLst>
          </p:nvPr>
        </p:nvGraphicFramePr>
        <p:xfrm>
          <a:off x="3848094" y="1378252"/>
          <a:ext cx="3848094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Graphique 12">
            <a:extLst>
              <a:ext uri="{FF2B5EF4-FFF2-40B4-BE49-F238E27FC236}">
                <a16:creationId xmlns:a16="http://schemas.microsoft.com/office/drawing/2014/main" id="{394F8016-8C9B-44D9-8179-832D635D35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1665880"/>
              </p:ext>
            </p:extLst>
          </p:nvPr>
        </p:nvGraphicFramePr>
        <p:xfrm>
          <a:off x="7696188" y="1378252"/>
          <a:ext cx="3848094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F5E9E2EC-C1BF-448B-8467-32B84E7A59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8272621"/>
              </p:ext>
            </p:extLst>
          </p:nvPr>
        </p:nvGraphicFramePr>
        <p:xfrm>
          <a:off x="3848094" y="4074671"/>
          <a:ext cx="3848094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5" name="Graphique 14">
            <a:extLst>
              <a:ext uri="{FF2B5EF4-FFF2-40B4-BE49-F238E27FC236}">
                <a16:creationId xmlns:a16="http://schemas.microsoft.com/office/drawing/2014/main" id="{0068B281-6BAF-4098-9648-5AB7F44408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983330"/>
              </p:ext>
            </p:extLst>
          </p:nvPr>
        </p:nvGraphicFramePr>
        <p:xfrm>
          <a:off x="7696188" y="4074671"/>
          <a:ext cx="3848094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0D1ED33-BA02-4522-B985-A7F07F9DB2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25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Chassis et Aéro</a:t>
            </a:r>
            <a:endParaRPr/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6AF7D5E7-C58F-4313-ABE9-456A3F58DE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4727057"/>
              </p:ext>
            </p:extLst>
          </p:nvPr>
        </p:nvGraphicFramePr>
        <p:xfrm>
          <a:off x="796290" y="1891422"/>
          <a:ext cx="5090160" cy="3095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B877ED1A-3ADF-4F7F-8DFF-FA64FBC3CD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251080"/>
              </p:ext>
            </p:extLst>
          </p:nvPr>
        </p:nvGraphicFramePr>
        <p:xfrm>
          <a:off x="6305550" y="1891422"/>
          <a:ext cx="5422624" cy="3095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Google Shape;158;p20">
            <a:extLst>
              <a:ext uri="{FF2B5EF4-FFF2-40B4-BE49-F238E27FC236}">
                <a16:creationId xmlns:a16="http://schemas.microsoft.com/office/drawing/2014/main" id="{EE9A86BD-1A75-4EA2-B2F0-AC48CA326D38}"/>
              </a:ext>
            </a:extLst>
          </p:cNvPr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CMI</a:t>
            </a:r>
            <a:endParaRPr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80FC0AF-1C3B-419D-AC6F-A4572B4162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8240" y="0"/>
            <a:ext cx="833759" cy="1119809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1A8408B-F45B-409F-BCDC-5D2AD94C13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759</Words>
  <Application>Microsoft Office PowerPoint</Application>
  <PresentationFormat>Grand écran</PresentationFormat>
  <Paragraphs>356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2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22</cp:revision>
  <dcterms:modified xsi:type="dcterms:W3CDTF">2019-05-03T20:32:10Z</dcterms:modified>
</cp:coreProperties>
</file>