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74" r:id="rId8"/>
    <p:sldId id="272" r:id="rId9"/>
    <p:sldId id="263" r:id="rId10"/>
    <p:sldId id="264" r:id="rId11"/>
    <p:sldId id="265" r:id="rId12"/>
    <p:sldId id="271" r:id="rId13"/>
    <p:sldId id="261" r:id="rId14"/>
    <p:sldId id="277" r:id="rId15"/>
    <p:sldId id="269" r:id="rId16"/>
    <p:sldId id="270" r:id="rId17"/>
    <p:sldId id="276" r:id="rId18"/>
    <p:sldId id="267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83-4D45-B61B-2CC93EE31B2A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83-4D45-B61B-2CC93EE31B2A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83-4D45-B61B-2CC93EE31B2A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83-4D45-B61B-2CC93EE31B2A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83-4D45-B61B-2CC93EE31B2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(Feuil1!$A$6,Feuil1!$A$9,Feuil1!$A$12,Feuil1!$A$14,Feuil1!$A$18)</c:f>
              <c:strCache>
                <c:ptCount val="5"/>
                <c:pt idx="0">
                  <c:v>Chassis</c:v>
                </c:pt>
                <c:pt idx="1">
                  <c:v>Liaison au sol</c:v>
                </c:pt>
                <c:pt idx="2">
                  <c:v>Motorisation</c:v>
                </c:pt>
                <c:pt idx="3">
                  <c:v>SEISM</c:v>
                </c:pt>
                <c:pt idx="4">
                  <c:v>Divers</c:v>
                </c:pt>
              </c:strCache>
            </c:strRef>
          </c:cat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983-4D45-B61B-2CC93EE31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7E-44B9-A2FD-6E1DB8A1B294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7E-44B9-A2FD-6E1DB8A1B294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7E-44B9-A2FD-6E1DB8A1B2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7E-44B9-A2FD-6E1DB8A1B294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27E-44B9-A2FD-6E1DB8A1B29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07A89FA-00A2-40EF-BDA9-4EDDA67B5CA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27E-44B9-A2FD-6E1DB8A1B29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9076D3E-7214-42AC-BB6A-E923AB8308CA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27E-44B9-A2FD-6E1DB8A1B29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070DFB6-72E4-4C3A-BCAE-4EABC1F42F0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27E-44B9-A2FD-6E1DB8A1B29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A40E111-94B3-4104-9C04-255D60CCEA0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27E-44B9-A2FD-6E1DB8A1B29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120FF02-1660-47D2-82CF-1C14302D46B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27E-44B9-A2FD-6E1DB8A1B29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E27E-44B9-A2FD-6E1DB8A1B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AD1-9E12-A8F29E800D0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AD1-9E12-A8F29E800D0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F-4AD1-9E12-A8F29E800D0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F-4AD1-9E12-A8F29E800D0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9F-4AD1-9E12-A8F29E800D0A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99F-4AD1-9E12-A8F29E800D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A56DDAB-06F8-4C52-966A-D56B2F79768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99F-4AD1-9E12-A8F29E800D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164AEE7-1BDF-41C6-8CB3-A3D27C768CB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99F-4AD1-9E12-A8F29E800D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350535E-8EC5-422B-85CE-39367443676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99F-4AD1-9E12-A8F29E800D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B35075E-2545-430B-B217-87D051DEFF9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99F-4AD1-9E12-A8F29E800D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0C8D9CD-4DD0-447A-BFE8-A10E385C6BBB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99F-4AD1-9E12-A8F29E800D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9602E18-2E8B-4D97-A1EE-F42418BA709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99F-4AD1-9E12-A8F29E800D0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499F-4AD1-9E12-A8F29E800D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65-45DE-8F2B-4A53EFCD739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65-45DE-8F2B-4A53EFCD739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65-45DE-8F2B-4A53EFCD739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65-45DE-8F2B-4A53EFCD739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65-45DE-8F2B-4A53EFCD739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65-45DE-8F2B-4A53EFCD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00-48D1-8EEF-9E372EDC0DD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00-48D1-8EEF-9E372EDC0DD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00-48D1-8EEF-9E372EDC0DD4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00-48D1-8EEF-9E372EDC0DD4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00-48D1-8EEF-9E372EDC0DD4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00-48D1-8EEF-9E372EDC0DD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02051AE-601A-4210-97AB-B05B6361697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800-48D1-8EEF-9E372EDC0D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6E8B938-D450-471A-9368-2E961F5F638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800-48D1-8EEF-9E372EDC0D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162F2F3-5A49-4CD3-AA68-4E519247243A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800-48D1-8EEF-9E372EDC0D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700E1D8-D84F-4F12-A1EB-73DB7D21625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800-48D1-8EEF-9E372EDC0D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CFE9CD7-C132-40E3-B8CD-0638EB3798B3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800-48D1-8EEF-9E372EDC0DD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9074668-9653-42FF-A2BC-38B67C2D2198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800-48D1-8EEF-9E372EDC0DD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4800-48D1-8EEF-9E372EDC0D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B10E598-2F8D-456F-9624-A5F7EBC39AF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8BFB3AD-3F37-49FB-9D69-9E210BF18EB4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D540CA1-04E9-4B33-8B72-38E0626C5845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8A38239-1C4C-43B4-8AEA-B39DB195B4AE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85ADC93-76E0-463C-9BE8-5498398597D9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135817C-6632-4D9D-800C-056C39B494C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C744F9D-EB35-4271-AC7A-9487699549F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4F4251-6C15-4375-9C6E-0A442E57FE68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B9718DD-A5EB-4800-9F9A-23F590698B43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5508E8D-6043-4327-AE5B-F23BB5E04F1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1BD0DE1-4D4B-46DF-9F92-B96B5A94E740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B28D328-0430-4417-8FD5-E997216C0EB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951701-DEE6-4D32-A630-30CE62610E4A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9114F8-9E86-49A1-B7DD-ADC21D0AC032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D74376A-630D-4F75-991E-F8BE00B11C7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494125C-4D7E-41EF-B4B3-4932E6D6469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06F3AE-AF9A-4B24-91F2-92E6F1FEC49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00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66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31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84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1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jp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417191-1B87-4D49-8F23-8EEA257E9F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65;p21">
            <a:extLst>
              <a:ext uri="{FF2B5EF4-FFF2-40B4-BE49-F238E27FC236}">
                <a16:creationId xmlns:a16="http://schemas.microsoft.com/office/drawing/2014/main" id="{B201D489-645E-46B2-8B64-9FC30260BBD0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D8D46F-7564-4FB4-B6E5-E04E1CEB0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66" t="20097" r="24621" b="34569"/>
          <a:stretch/>
        </p:blipFill>
        <p:spPr>
          <a:xfrm>
            <a:off x="11358300" y="1"/>
            <a:ext cx="833700" cy="100558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EB40BA-0DE1-4CA1-90C5-F73A48956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006339"/>
              </p:ext>
            </p:extLst>
          </p:nvPr>
        </p:nvGraphicFramePr>
        <p:xfrm>
          <a:off x="100584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685043"/>
              </p:ext>
            </p:extLst>
          </p:nvPr>
        </p:nvGraphicFramePr>
        <p:xfrm>
          <a:off x="609600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72;p22">
            <a:extLst>
              <a:ext uri="{FF2B5EF4-FFF2-40B4-BE49-F238E27FC236}">
                <a16:creationId xmlns:a16="http://schemas.microsoft.com/office/drawing/2014/main" id="{F09102B4-9263-46BA-84D5-0D62E684552C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142564-9E45-426D-B523-05D880376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98" y="0"/>
            <a:ext cx="833701" cy="132341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9D3A75-7042-4AB2-B073-A6593485F9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72;p22">
            <a:extLst>
              <a:ext uri="{FF2B5EF4-FFF2-40B4-BE49-F238E27FC236}">
                <a16:creationId xmlns:a16="http://schemas.microsoft.com/office/drawing/2014/main" id="{59109092-F176-47B3-ADF7-C15EA5EC63CF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BDCEBC-7661-4257-BC0D-C83E2E664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2244" y="-1"/>
            <a:ext cx="839756" cy="11264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AC6971-4047-4F8A-9427-ED89313A9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64315"/>
              </p:ext>
            </p:extLst>
          </p:nvPr>
        </p:nvGraphicFramePr>
        <p:xfrm>
          <a:off x="6095999" y="547255"/>
          <a:ext cx="4333461" cy="511828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246244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1060173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Economie potentielle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7 303 €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6 183 €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AC83D3-88FB-47D9-B7ED-5C952563E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</a:p>
        </p:txBody>
      </p:sp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47302"/>
              </p:ext>
            </p:extLst>
          </p:nvPr>
        </p:nvGraphicFramePr>
        <p:xfrm>
          <a:off x="0" y="1378252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722198"/>
              </p:ext>
            </p:extLst>
          </p:nvPr>
        </p:nvGraphicFramePr>
        <p:xfrm>
          <a:off x="3848094" y="1378251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925884"/>
              </p:ext>
            </p:extLst>
          </p:nvPr>
        </p:nvGraphicFramePr>
        <p:xfrm>
          <a:off x="7696187" y="1378251"/>
          <a:ext cx="3848093" cy="2702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976343"/>
              </p:ext>
            </p:extLst>
          </p:nvPr>
        </p:nvGraphicFramePr>
        <p:xfrm>
          <a:off x="3848094" y="4080799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808107"/>
              </p:ext>
            </p:extLst>
          </p:nvPr>
        </p:nvGraphicFramePr>
        <p:xfrm>
          <a:off x="7696185" y="4080798"/>
          <a:ext cx="3848093" cy="2702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1979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39EB3E-1A24-44C6-AD1C-D7039AA39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81EFAB-E259-4E56-A84E-6A15E62266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962" t="43222" b="24246"/>
          <a:stretch/>
        </p:blipFill>
        <p:spPr>
          <a:xfrm>
            <a:off x="10239843" y="2827078"/>
            <a:ext cx="1411422" cy="12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16D0B3-69CA-4982-9E5D-ED6E7AA86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h/homme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16D0B3-69CA-4982-9E5D-ED6E7AA86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A04D27-CDCC-4CF1-A0BC-75729319F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23" y="1714949"/>
            <a:ext cx="7235173" cy="43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6AA391-1452-445E-9CDD-B6123B1CE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57" t="1" b="-1557"/>
          <a:stretch/>
        </p:blipFill>
        <p:spPr>
          <a:xfrm>
            <a:off x="2216727" y="1119922"/>
            <a:ext cx="7641392" cy="52716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Gestion du projet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988690-3266-4FF1-AA10-B10E387CC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D327603B-D066-4522-BD90-21F9F6FD5408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Gantt : Construction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Prochain Top : Top </a:t>
            </a: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Prédim</a:t>
            </a: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début juin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Recrutement de 2As : En cours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Etat du projet : Sous contrôle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98;p14">
            <a:extLst>
              <a:ext uri="{FF2B5EF4-FFF2-40B4-BE49-F238E27FC236}">
                <a16:creationId xmlns:a16="http://schemas.microsoft.com/office/drawing/2014/main" id="{D8C5ABD7-1D48-409A-90DC-D5CAB8F8CB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9;p14">
            <a:extLst>
              <a:ext uri="{FF2B5EF4-FFF2-40B4-BE49-F238E27FC236}">
                <a16:creationId xmlns:a16="http://schemas.microsoft.com/office/drawing/2014/main" id="{C58CD468-C436-437B-A713-AA41E3D9F58D}"/>
              </a:ext>
            </a:extLst>
          </p:cNvPr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68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C02F6738-ECD7-4193-842E-D8B09E734C33}"/>
              </a:ext>
            </a:extLst>
          </p:cNvPr>
          <p:cNvSpPr txBox="1"/>
          <p:nvPr/>
        </p:nvSpPr>
        <p:spPr>
          <a:xfrm>
            <a:off x="552449" y="1503218"/>
            <a:ext cx="11049829" cy="26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Organigramme</a:t>
            </a: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P10P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Rappel des objectifs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CdCF</a:t>
            </a: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Budgets massiques prévisionnels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Budget financier prévisionnel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MIS 2D </a:t>
            </a:r>
            <a:endParaRPr dirty="0"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F276C4-9219-4326-8294-CFBA5ED90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54845E-4D23-4D50-BD38-2A3C36AB1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 dirty="0"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556565C-F977-4A4A-BB94-0F79F94233BC}"/>
              </a:ext>
            </a:extLst>
          </p:cNvPr>
          <p:cNvGrpSpPr/>
          <p:nvPr/>
        </p:nvGrpSpPr>
        <p:grpSpPr>
          <a:xfrm>
            <a:off x="-904" y="1556175"/>
            <a:ext cx="12192929" cy="5301825"/>
            <a:chOff x="-904" y="1556175"/>
            <a:chExt cx="12192929" cy="5301825"/>
          </a:xfrm>
        </p:grpSpPr>
        <p:graphicFrame>
          <p:nvGraphicFramePr>
            <p:cNvPr id="123" name="Google Shape;123;p17"/>
            <p:cNvGraphicFramePr/>
            <p:nvPr>
              <p:extLst>
                <p:ext uri="{D42A27DB-BD31-4B8C-83A1-F6EECF244321}">
                  <p14:modId xmlns:p14="http://schemas.microsoft.com/office/powerpoint/2010/main" val="1836568806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23358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Direction Opérationnelle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4" name="Google Shape;124;p17"/>
            <p:cNvGraphicFramePr/>
            <p:nvPr>
              <p:extLst>
                <p:ext uri="{D42A27DB-BD31-4B8C-83A1-F6EECF244321}">
                  <p14:modId xmlns:p14="http://schemas.microsoft.com/office/powerpoint/2010/main" val="3302761749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21984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Direction Associative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5" name="Google Shape;125;p17"/>
            <p:cNvGraphicFramePr/>
            <p:nvPr>
              <p:extLst>
                <p:ext uri="{D42A27DB-BD31-4B8C-83A1-F6EECF244321}">
                  <p14:modId xmlns:p14="http://schemas.microsoft.com/office/powerpoint/2010/main" val="1280408230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287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Département Communication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6" name="Google Shape;126;p17"/>
            <p:cNvGraphicFramePr/>
            <p:nvPr>
              <p:extLst>
                <p:ext uri="{D42A27DB-BD31-4B8C-83A1-F6EECF244321}">
                  <p14:modId xmlns:p14="http://schemas.microsoft.com/office/powerpoint/2010/main" val="2007472752"/>
                </p:ext>
              </p:extLst>
            </p:nvPr>
          </p:nvGraphicFramePr>
          <p:xfrm>
            <a:off x="-1" y="3723577"/>
            <a:ext cx="4626125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529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Châssis équipé &amp; Aérodynamique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7" name="Google Shape;127;p17"/>
            <p:cNvGraphicFramePr/>
            <p:nvPr>
              <p:extLst>
                <p:ext uri="{D42A27DB-BD31-4B8C-83A1-F6EECF244321}">
                  <p14:modId xmlns:p14="http://schemas.microsoft.com/office/powerpoint/2010/main" val="2012342837"/>
                </p:ext>
              </p:extLst>
            </p:nvPr>
          </p:nvGraphicFramePr>
          <p:xfrm>
            <a:off x="4944439" y="3721845"/>
            <a:ext cx="6757250" cy="155450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29400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Liaison au Sol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4642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/>
                          <a:t>Martin KAWCZYNSKI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Michele SCHIO</a:t>
                        </a: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Paul CHARKALUK</a:t>
                        </a: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Arthur DELORT</a:t>
                        </a: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Pierre-Emmanuel ARIAUX</a:t>
                        </a: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Victor Hugo DE OLIVEIRA</a:t>
                        </a:r>
                        <a:endParaRPr sz="180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8" name="Google Shape;128;p17"/>
            <p:cNvGraphicFramePr/>
            <p:nvPr>
              <p:extLst>
                <p:ext uri="{D42A27DB-BD31-4B8C-83A1-F6EECF244321}">
                  <p14:modId xmlns:p14="http://schemas.microsoft.com/office/powerpoint/2010/main" val="2049907339"/>
                </p:ext>
              </p:extLst>
            </p:nvPr>
          </p:nvGraphicFramePr>
          <p:xfrm>
            <a:off x="7765775" y="5294657"/>
            <a:ext cx="4287075" cy="155958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408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SEISM</a:t>
                        </a:r>
                        <a:endParaRPr dirty="0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 LEPAIS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29" name="Google Shape;129;p17"/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2313050" y="3423997"/>
              <a:ext cx="9538252" cy="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2313050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11851302" y="3423997"/>
              <a:ext cx="0" cy="180798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4827656" y="3428999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0" name="Google Shape;139;p17">
              <a:extLst>
                <a:ext uri="{FF2B5EF4-FFF2-40B4-BE49-F238E27FC236}">
                  <a16:creationId xmlns:a16="http://schemas.microsoft.com/office/drawing/2014/main" id="{EA3462A5-A05F-4BF9-8F77-9E945C95C7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3308734"/>
                </p:ext>
              </p:extLst>
            </p:nvPr>
          </p:nvGraphicFramePr>
          <p:xfrm>
            <a:off x="3013758" y="5303500"/>
            <a:ext cx="3627795" cy="1554500"/>
          </p:xfrm>
          <a:graphic>
            <a:graphicData uri="http://schemas.openxmlformats.org/drawingml/2006/table">
              <a:tbl>
                <a:tblPr firstRow="1" bandRow="1">
                  <a:noFill/>
                  <a:tableStyleId>{B66C77B7-72B2-49AA-88F4-1DF366D76EA2}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616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Motorisation Instrumentée</a:t>
                        </a:r>
                        <a:endParaRPr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51375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/>
                          <a:t>Directeur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/>
                          <a:t>Membres</a:t>
                        </a:r>
                        <a:endParaRPr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9B4E6-551E-4612-8031-BD2919663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Objectifs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166;p17">
            <a:extLst>
              <a:ext uri="{FF2B5EF4-FFF2-40B4-BE49-F238E27FC236}">
                <a16:creationId xmlns:a16="http://schemas.microsoft.com/office/drawing/2014/main" id="{D9C78E00-4B32-46BB-86EB-C58FB20A4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896873"/>
              </p:ext>
            </p:extLst>
          </p:nvPr>
        </p:nvGraphicFramePr>
        <p:xfrm>
          <a:off x="2746271" y="1378252"/>
          <a:ext cx="6699455" cy="32614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 dirty="0"/>
                        <a:t>Epreuve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Meilleurs résultats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Prévision</a:t>
                      </a: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Remarques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Business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63/75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Design Event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106/150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100/150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Cost</a:t>
                      </a:r>
                      <a:r>
                        <a:rPr lang="fr-FR" sz="1400" dirty="0"/>
                        <a:t> Event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94/100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Vulcanix</a:t>
                      </a:r>
                      <a:endParaRPr lang="fr-FR"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90/100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Acceleration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4.0s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Skid</a:t>
                      </a:r>
                      <a:r>
                        <a:rPr lang="fr-FR" sz="1400" dirty="0"/>
                        <a:t>-Pad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45/75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Kinétix</a:t>
                      </a:r>
                      <a:r>
                        <a:rPr lang="fr-FR" sz="1400" dirty="0"/>
                        <a:t>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35/75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5.3s FSG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7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Autocross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41/125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40/125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Endurance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160/275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120/275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Efficiency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6/100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Atomix</a:t>
                      </a:r>
                      <a:r>
                        <a:rPr lang="fr-FR" sz="1400" dirty="0"/>
                        <a:t> v1.0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15/100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Total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575/1000 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Dynamix</a:t>
                      </a:r>
                      <a:r>
                        <a:rPr lang="fr-FR" sz="14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Composite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500/1000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1A6249-8303-42AF-9DCB-2AB9ACADB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413EA5-14DE-483E-9096-135D6B3CF1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7886" y="2040255"/>
          <a:ext cx="7896225" cy="2777490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3624497">
                  <a:extLst>
                    <a:ext uri="{9D8B030D-6E8A-4147-A177-3AD203B41FA5}">
                      <a16:colId xmlns:a16="http://schemas.microsoft.com/office/drawing/2014/main" val="221925814"/>
                    </a:ext>
                  </a:extLst>
                </a:gridCol>
                <a:gridCol w="2306499">
                  <a:extLst>
                    <a:ext uri="{9D8B030D-6E8A-4147-A177-3AD203B41FA5}">
                      <a16:colId xmlns:a16="http://schemas.microsoft.com/office/drawing/2014/main" val="1993640714"/>
                    </a:ext>
                  </a:extLst>
                </a:gridCol>
                <a:gridCol w="1023802">
                  <a:extLst>
                    <a:ext uri="{9D8B030D-6E8A-4147-A177-3AD203B41FA5}">
                      <a16:colId xmlns:a16="http://schemas.microsoft.com/office/drawing/2014/main" val="1159861958"/>
                    </a:ext>
                  </a:extLst>
                </a:gridCol>
                <a:gridCol w="941427">
                  <a:extLst>
                    <a:ext uri="{9D8B030D-6E8A-4147-A177-3AD203B41FA5}">
                      <a16:colId xmlns:a16="http://schemas.microsoft.com/office/drawing/2014/main" val="30918561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Fonction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Critère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Niveau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Flexibilité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454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FP1 : Véhicule apte au Formula Student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Respect du reglement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Complète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Aucune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4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3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FC1: Contraintes dimensionnelles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Voie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1250mm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+/-40mm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91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Empatement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1600mm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+/-50mm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0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5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FC2: Contraintes massiques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Masse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190kg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+/-10kg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038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Hauteur du centre de gravité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300mm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+/-2cm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388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1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FC3: Comportement à l'accelération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Puissance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&gt;85hp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-5hp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165444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E44AED-4C32-466D-8EB3-279B105E8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9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635"/>
              </p:ext>
            </p:extLst>
          </p:nvPr>
        </p:nvGraphicFramePr>
        <p:xfrm>
          <a:off x="0" y="1378252"/>
          <a:ext cx="3848094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12805"/>
              </p:ext>
            </p:extLst>
          </p:nvPr>
        </p:nvGraphicFramePr>
        <p:xfrm>
          <a:off x="3848094" y="1378252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65880"/>
              </p:ext>
            </p:extLst>
          </p:nvPr>
        </p:nvGraphicFramePr>
        <p:xfrm>
          <a:off x="7696188" y="1378252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272621"/>
              </p:ext>
            </p:extLst>
          </p:nvPr>
        </p:nvGraphicFramePr>
        <p:xfrm>
          <a:off x="3848094" y="4074671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983330"/>
              </p:ext>
            </p:extLst>
          </p:nvPr>
        </p:nvGraphicFramePr>
        <p:xfrm>
          <a:off x="7696188" y="4074671"/>
          <a:ext cx="3848094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D1ED33-BA02-4522-B985-A7F07F9DB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745493"/>
              </p:ext>
            </p:extLst>
          </p:nvPr>
        </p:nvGraphicFramePr>
        <p:xfrm>
          <a:off x="100584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800670"/>
              </p:ext>
            </p:extLst>
          </p:nvPr>
        </p:nvGraphicFramePr>
        <p:xfrm>
          <a:off x="609600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EE9A86BD-1A75-4EA2-B2F0-AC48CA326D38}"/>
              </a:ext>
            </a:extLst>
          </p:cNvPr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CMI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0FC0AF-1C3B-419D-AC6F-A4572B416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240" y="0"/>
            <a:ext cx="833759" cy="111980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A8408B-F45B-409F-BCDC-5D2AD94C13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759</Words>
  <Application>Microsoft Office PowerPoint</Application>
  <PresentationFormat>Grand écran</PresentationFormat>
  <Paragraphs>356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27</cp:revision>
  <dcterms:modified xsi:type="dcterms:W3CDTF">2019-05-04T19:26:54Z</dcterms:modified>
</cp:coreProperties>
</file>