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59" r:id="rId4"/>
    <p:sldId id="260" r:id="rId5"/>
    <p:sldId id="261" r:id="rId6"/>
    <p:sldId id="262" r:id="rId7"/>
    <p:sldId id="264" r:id="rId8"/>
    <p:sldId id="265" r:id="rId9"/>
    <p:sldId id="266" r:id="rId10"/>
    <p:sldId id="267" r:id="rId11"/>
    <p:sldId id="268" r:id="rId12"/>
    <p:sldId id="269"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i8Ismm/Q7/iQU1FQHu2LHNcUrY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3666D1-7C8F-4C18-830F-A4CB738B071C}">
  <a:tblStyle styleId="{323666D1-7C8F-4C18-830F-A4CB738B071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048DF172-F4ED-4757-A621-7D67328AAD1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17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5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b494d2df6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5b494d2df6_0_1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b494d2df6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5b494d2df6_0_1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b494d2df6_1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5b494d2df6_1_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b494d2df6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3" name="Google Shape;283;g5b494d2df6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b494d2df6_0_2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g5b494d2df6_0_2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b1df2fbcc_6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g5b1df2fbcc_6_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b494d2df6_0_18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5b494d2df6_0_1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5b494d2df6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5b494d2df6_0_2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b494d2df6_0_2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5b494d2df6_0_2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b1df2fbcc_6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5b1df2fbcc_6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b494d2df6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5b494d2df6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b494d2df6_0_2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g5b494d2df6_0_2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5b494d2df6_0_2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5b494d2df6_0_2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5b494d2df6_1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5b494d2df6_1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b494d2df6_0_2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g5b494d2df6_0_2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b494d2df6_0_3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g5b494d2df6_0_3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b494d2df6_0_4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g5b494d2df6_0_4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b494d2df6_0_3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g5b494d2df6_0_3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b494d2df6_0_3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g5b494d2df6_0_3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b494d2df6_0_3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5b494d2df6_0_3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5b494d2df6_0_3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g5b494d2df6_0_3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b494d2df6_0_2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5b494d2df6_0_2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b494d2df6_0_3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g5b494d2df6_0_3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5b494d2df6_0_3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g5b494d2df6_0_3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b494d2df6_1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g5b494d2df6_1_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5b494d2df6_0_3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g5b494d2df6_0_30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b494d2df6_0_4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2" name="Google Shape;502;g5b494d2df6_0_4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b494d2df6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4" name="Google Shape;514;g5b494d2df6_0_4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5b494d2df6_0_4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6" name="Google Shape;526;g5b494d2df6_0_4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5b494d2df6_0_4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8" name="Google Shape;538;g5b494d2df6_0_4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5b494d2df6_0_4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g5b494d2df6_0_4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b494d2df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5b494d2df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b494d2df6_0_2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5b494d2df6_0_2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9581ef599_4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59581ef599_4_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b494d2df6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5b494d2df6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b494d2df6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5b494d2df6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b494d2df6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5b494d2df6_0_1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1"/>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0" y="0"/>
            <a:ext cx="9144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1400" b="0" i="0" u="none" strike="noStrike" cap="none">
              <a:solidFill>
                <a:schemeClr val="dk1"/>
              </a:solidFill>
              <a:latin typeface="Arial"/>
              <a:ea typeface="Arial"/>
              <a:cs typeface="Arial"/>
              <a:sym typeface="Arial"/>
            </a:endParaRPr>
          </a:p>
        </p:txBody>
      </p:sp>
      <p:pic>
        <p:nvPicPr>
          <p:cNvPr id="89" name="Google Shape;89;p1"/>
          <p:cNvPicPr preferRelativeResize="0"/>
          <p:nvPr/>
        </p:nvPicPr>
        <p:blipFill>
          <a:blip r:embed="rId4">
            <a:alphaModFix/>
          </a:blip>
          <a:stretch>
            <a:fillRect/>
          </a:stretch>
        </p:blipFill>
        <p:spPr>
          <a:xfrm>
            <a:off x="2395538" y="2909881"/>
            <a:ext cx="4352925" cy="1038225"/>
          </a:xfrm>
          <a:prstGeom prst="rect">
            <a:avLst/>
          </a:prstGeom>
          <a:noFill/>
          <a:ln>
            <a:noFill/>
          </a:ln>
        </p:spPr>
      </p:pic>
      <p:sp>
        <p:nvSpPr>
          <p:cNvPr id="90" name="Google Shape;90;p1"/>
          <p:cNvSpPr txBox="1"/>
          <p:nvPr/>
        </p:nvSpPr>
        <p:spPr>
          <a:xfrm>
            <a:off x="8114100" y="6544800"/>
            <a:ext cx="1029900" cy="31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a:latin typeface="Calibri"/>
                <a:ea typeface="Calibri"/>
                <a:cs typeface="Calibri"/>
                <a:sym typeface="Calibri"/>
              </a:rPr>
              <a:t>Version 3.0</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g5b494d2df6_0_13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200" name="Google Shape;200;g5b494d2df6_0_133"/>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Support de batterie</a:t>
            </a:r>
            <a:endParaRPr/>
          </a:p>
        </p:txBody>
      </p:sp>
      <p:sp>
        <p:nvSpPr>
          <p:cNvPr id="201" name="Google Shape;201;g5b494d2df6_0_133"/>
          <p:cNvSpPr txBox="1"/>
          <p:nvPr/>
        </p:nvSpPr>
        <p:spPr>
          <a:xfrm>
            <a:off x="0" y="1056675"/>
            <a:ext cx="9144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p>
          <a:p>
            <a:pPr marL="0" marR="0" lvl="0" indent="0" algn="l" rtl="0">
              <a:lnSpc>
                <a:spcPct val="100000"/>
              </a:lnSpc>
              <a:spcBef>
                <a:spcPts val="0"/>
              </a:spcBef>
              <a:spcAft>
                <a:spcPts val="0"/>
              </a:spcAft>
              <a:buNone/>
            </a:pPr>
            <a:endParaRPr sz="12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fr-FR" sz="1050" b="1" dirty="0"/>
              <a:t>Fonction : </a:t>
            </a:r>
            <a:r>
              <a:rPr lang="fr-FR" sz="1050" dirty="0"/>
              <a:t>Soutenir la batterie et la fixer de façon “rigide et robuste” au châssis</a:t>
            </a:r>
            <a:endParaRPr sz="1050" dirty="0"/>
          </a:p>
          <a:p>
            <a:pPr marL="0" marR="0" lvl="0" indent="0" algn="l" rtl="0">
              <a:lnSpc>
                <a:spcPct val="100000"/>
              </a:lnSpc>
              <a:spcBef>
                <a:spcPts val="0"/>
              </a:spcBef>
              <a:spcAft>
                <a:spcPts val="0"/>
              </a:spcAft>
              <a:buNone/>
            </a:pPr>
            <a:endParaRPr sz="1050" dirty="0"/>
          </a:p>
          <a:p>
            <a:pPr marL="0" marR="0" lvl="0" indent="0" algn="l" rtl="0">
              <a:lnSpc>
                <a:spcPct val="100000"/>
              </a:lnSpc>
              <a:spcBef>
                <a:spcPts val="0"/>
              </a:spcBef>
              <a:spcAft>
                <a:spcPts val="0"/>
              </a:spcAft>
              <a:buNone/>
            </a:pPr>
            <a:r>
              <a:rPr lang="fr-FR" sz="1050" b="1" dirty="0"/>
              <a:t>Cas de charges : </a:t>
            </a:r>
            <a:r>
              <a:rPr lang="fr-FR" sz="1050" dirty="0"/>
              <a:t>Supporter l’accélération longitudinale et radiale de la batterie dans son support</a:t>
            </a:r>
            <a:endParaRPr sz="1050"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100" b="0" i="0" u="none" strike="noStrike" cap="none" dirty="0">
              <a:solidFill>
                <a:srgbClr val="000000"/>
              </a:solidFill>
              <a:highlight>
                <a:srgbClr val="FF0000"/>
              </a:highlight>
              <a:latin typeface="Arial"/>
              <a:ea typeface="Arial"/>
              <a:cs typeface="Arial"/>
              <a:sym typeface="Arial"/>
            </a:endParaRPr>
          </a:p>
        </p:txBody>
      </p:sp>
      <p:sp>
        <p:nvSpPr>
          <p:cNvPr id="202" name="Google Shape;202;g5b494d2df6_0_13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03" name="Google Shape;203;g5b494d2df6_0_13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04" name="Google Shape;204;g5b494d2df6_0_133"/>
          <p:cNvGraphicFramePr/>
          <p:nvPr>
            <p:extLst>
              <p:ext uri="{D42A27DB-BD31-4B8C-83A1-F6EECF244321}">
                <p14:modId xmlns:p14="http://schemas.microsoft.com/office/powerpoint/2010/main" val="1864542407"/>
              </p:ext>
            </p:extLst>
          </p:nvPr>
        </p:nvGraphicFramePr>
        <p:xfrm>
          <a:off x="0" y="2795483"/>
          <a:ext cx="9144000" cy="265260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25">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516225">
                  <a:extLst>
                    <a:ext uri="{9D8B030D-6E8A-4147-A177-3AD203B41FA5}">
                      <a16:colId xmlns:a16="http://schemas.microsoft.com/office/drawing/2014/main" val="20003"/>
                    </a:ext>
                  </a:extLst>
                </a:gridCol>
                <a:gridCol w="979750">
                  <a:extLst>
                    <a:ext uri="{9D8B030D-6E8A-4147-A177-3AD203B41FA5}">
                      <a16:colId xmlns:a16="http://schemas.microsoft.com/office/drawing/2014/main" val="20004"/>
                    </a:ext>
                  </a:extLst>
                </a:gridCol>
                <a:gridCol w="1192625">
                  <a:extLst>
                    <a:ext uri="{9D8B030D-6E8A-4147-A177-3AD203B41FA5}">
                      <a16:colId xmlns:a16="http://schemas.microsoft.com/office/drawing/2014/main" val="20005"/>
                    </a:ext>
                  </a:extLst>
                </a:gridCol>
              </a:tblGrid>
              <a:tr h="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53700">
                <a:tc rowSpan="2">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 Permettre une attache sécuritaire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T.11.7.2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265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a:t>
                      </a:r>
                      <a:r>
                        <a:rPr lang="fr-FR" sz="1000" dirty="0"/>
                        <a:t>1</a:t>
                      </a:r>
                      <a:r>
                        <a:rPr lang="fr-FR" sz="1000" u="none" strike="noStrike" cap="none" dirty="0"/>
                        <a:t>.</a:t>
                      </a:r>
                      <a:r>
                        <a:rPr lang="fr-FR" sz="1000" dirty="0"/>
                        <a:t>2</a:t>
                      </a:r>
                      <a:r>
                        <a:rPr lang="fr-FR" sz="1000" u="none" strike="noStrike" cap="none" dirty="0"/>
                        <a:t> : </a:t>
                      </a:r>
                      <a:r>
                        <a:rPr lang="fr-FR" sz="1000" u="none" strike="noStrike" cap="none" dirty="0" err="1"/>
                        <a:t>E</a:t>
                      </a:r>
                      <a:r>
                        <a:rPr lang="fr-FR" sz="1000" dirty="0" err="1"/>
                        <a:t>tre</a:t>
                      </a:r>
                      <a:r>
                        <a:rPr lang="fr-FR" sz="1000" dirty="0"/>
                        <a:t> rigide et robuste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Force latérale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20g à l’avant, 2g sur les côtés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T11.7.4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76100">
                <a:tc>
                  <a:txBody>
                    <a:bodyPr/>
                    <a:lstStyle/>
                    <a:p>
                      <a:pPr marL="0" marR="0" lvl="0" indent="0" algn="l" rtl="0">
                        <a:lnSpc>
                          <a:spcPct val="100000"/>
                        </a:lnSpc>
                        <a:spcBef>
                          <a:spcPts val="0"/>
                        </a:spcBef>
                        <a:spcAft>
                          <a:spcPts val="0"/>
                        </a:spcAft>
                        <a:buNone/>
                      </a:pPr>
                      <a:r>
                        <a:rPr lang="fr-FR" sz="1000" b="1" u="none" strike="noStrike" cap="none"/>
                        <a:t>FP</a:t>
                      </a:r>
                      <a:r>
                        <a:rPr lang="fr-FR" sz="1000" b="1"/>
                        <a:t>2:</a:t>
                      </a:r>
                      <a:r>
                        <a:rPr lang="fr-FR" sz="1000" b="1" u="none" strike="noStrike" cap="none"/>
                        <a:t>  </a:t>
                      </a:r>
                      <a:r>
                        <a:rPr lang="fr-FR" sz="1000" b="1"/>
                        <a:t>S</a:t>
                      </a:r>
                      <a:r>
                        <a:rPr lang="fr-FR" sz="1000" b="1" u="none" strike="noStrike" cap="none"/>
                        <a:t>upporter la batterie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FS2.1: </a:t>
                      </a:r>
                      <a:r>
                        <a:rPr lang="fr-FR" sz="1000" dirty="0" err="1"/>
                        <a:t>Etre</a:t>
                      </a:r>
                      <a:r>
                        <a:rPr lang="fr-FR" sz="1000" dirty="0"/>
                        <a:t> adaptée à la batterie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Dimensions et masse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120,5mm x 82,5 mm (surface inférieure)</a:t>
                      </a:r>
                      <a:endParaRPr sz="1000"/>
                    </a:p>
                    <a:p>
                      <a:pPr marL="0" marR="0" lvl="0" indent="0" algn="l" rtl="0">
                        <a:lnSpc>
                          <a:spcPct val="100000"/>
                        </a:lnSpc>
                        <a:spcBef>
                          <a:spcPts val="0"/>
                        </a:spcBef>
                        <a:spcAft>
                          <a:spcPts val="0"/>
                        </a:spcAft>
                        <a:buNone/>
                      </a:pPr>
                      <a:r>
                        <a:rPr lang="fr-FR" sz="1000"/>
                        <a:t>1,2kg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8"/>
        <p:cNvGrpSpPr/>
        <p:nvPr/>
      </p:nvGrpSpPr>
      <p:grpSpPr>
        <a:xfrm>
          <a:off x="0" y="0"/>
          <a:ext cx="0" cy="0"/>
          <a:chOff x="0" y="0"/>
          <a:chExt cx="0" cy="0"/>
        </a:xfrm>
      </p:grpSpPr>
      <p:sp>
        <p:nvSpPr>
          <p:cNvPr id="209" name="Google Shape;209;g5b494d2df6_0_14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210" name="Google Shape;210;g5b494d2df6_0_144"/>
          <p:cNvSpPr txBox="1"/>
          <p:nvPr/>
        </p:nvSpPr>
        <p:spPr>
          <a:xfrm>
            <a:off x="0" y="595000"/>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Poignée d’embrayage</a:t>
            </a:r>
            <a:endParaRPr/>
          </a:p>
        </p:txBody>
      </p:sp>
      <p:sp>
        <p:nvSpPr>
          <p:cNvPr id="211" name="Google Shape;211;g5b494d2df6_0_144"/>
          <p:cNvSpPr txBox="1"/>
          <p:nvPr/>
        </p:nvSpPr>
        <p:spPr>
          <a:xfrm>
            <a:off x="0" y="1056675"/>
            <a:ext cx="5211000" cy="2275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212" name="Google Shape;212;g5b494d2df6_0_144"/>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13" name="Google Shape;213;g5b494d2df6_0_144"/>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14" name="Google Shape;214;g5b494d2df6_0_144"/>
          <p:cNvGraphicFramePr/>
          <p:nvPr>
            <p:extLst>
              <p:ext uri="{D42A27DB-BD31-4B8C-83A1-F6EECF244321}">
                <p14:modId xmlns:p14="http://schemas.microsoft.com/office/powerpoint/2010/main" val="3917680589"/>
              </p:ext>
            </p:extLst>
          </p:nvPr>
        </p:nvGraphicFramePr>
        <p:xfrm>
          <a:off x="25" y="3332176"/>
          <a:ext cx="9143975" cy="2412643"/>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301100">
                  <a:extLst>
                    <a:ext uri="{9D8B030D-6E8A-4147-A177-3AD203B41FA5}">
                      <a16:colId xmlns:a16="http://schemas.microsoft.com/office/drawing/2014/main" val="20003"/>
                    </a:ext>
                  </a:extLst>
                </a:gridCol>
                <a:gridCol w="1061875">
                  <a:extLst>
                    <a:ext uri="{9D8B030D-6E8A-4147-A177-3AD203B41FA5}">
                      <a16:colId xmlns:a16="http://schemas.microsoft.com/office/drawing/2014/main" val="20004"/>
                    </a:ext>
                  </a:extLst>
                </a:gridCol>
                <a:gridCol w="1325625">
                  <a:extLst>
                    <a:ext uri="{9D8B030D-6E8A-4147-A177-3AD203B41FA5}">
                      <a16:colId xmlns:a16="http://schemas.microsoft.com/office/drawing/2014/main" val="20005"/>
                    </a:ext>
                  </a:extLst>
                </a:gridCol>
              </a:tblGrid>
              <a:tr h="501902">
                <a:tc>
                  <a:txBody>
                    <a:bodyPr/>
                    <a:lstStyle/>
                    <a:p>
                      <a:pPr marL="0" marR="0" lvl="0" indent="0" algn="l" rtl="0">
                        <a:lnSpc>
                          <a:spcPct val="100000"/>
                        </a:lnSpc>
                        <a:spcBef>
                          <a:spcPts val="0"/>
                        </a:spcBef>
                        <a:spcAft>
                          <a:spcPts val="0"/>
                        </a:spcAft>
                        <a:buNone/>
                      </a:pPr>
                      <a:r>
                        <a:rPr lang="fr-FR" sz="1000" u="none" strike="noStrike" cap="none" dirty="0"/>
                        <a:t>Fonction primaire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7396">
                <a:tc rowSpan="2">
                  <a:txBody>
                    <a:bodyPr/>
                    <a:lstStyle/>
                    <a:p>
                      <a:pPr marL="0" lvl="0" indent="0" algn="l" rtl="0">
                        <a:spcBef>
                          <a:spcPts val="0"/>
                        </a:spcBef>
                        <a:spcAft>
                          <a:spcPts val="0"/>
                        </a:spcAft>
                        <a:buNone/>
                      </a:pPr>
                      <a:r>
                        <a:rPr lang="fr-FR" sz="1000" b="1">
                          <a:solidFill>
                            <a:schemeClr val="dk1"/>
                          </a:solidFill>
                        </a:rPr>
                        <a:t>FP1: résister aux contraintes</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a:t>
                      </a:r>
                      <a:r>
                        <a:rPr lang="fr-FR" sz="1000"/>
                        <a:t>1</a:t>
                      </a:r>
                      <a:r>
                        <a:rPr lang="fr-FR" sz="1000" u="none" strike="noStrike" cap="none"/>
                        <a:t> : Contraintes du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Efforts pilote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200N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9983">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FS2.1 : Contraintes </a:t>
                      </a:r>
                      <a:r>
                        <a:rPr lang="fr-FR" sz="1000"/>
                        <a:t>imposées par les ressorts d'embrayage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Efforts de rappel de l'embrayage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300N</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6681">
                <a:tc>
                  <a:txBody>
                    <a:bodyPr/>
                    <a:lstStyle/>
                    <a:p>
                      <a:pPr marL="0" marR="0" lvl="0" indent="0" algn="l" rtl="0">
                        <a:lnSpc>
                          <a:spcPct val="100000"/>
                        </a:lnSpc>
                        <a:spcBef>
                          <a:spcPts val="0"/>
                        </a:spcBef>
                        <a:spcAft>
                          <a:spcPts val="0"/>
                        </a:spcAft>
                        <a:buNone/>
                      </a:pPr>
                      <a:r>
                        <a:rPr lang="fr-FR" sz="1000" b="1"/>
                        <a:t>FP2: Etre léger</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FS2.1 : </a:t>
                      </a:r>
                      <a:r>
                        <a:rPr lang="fr-FR" sz="1000" dirty="0" err="1"/>
                        <a:t>Etre</a:t>
                      </a:r>
                      <a:r>
                        <a:rPr lang="fr-FR" sz="1000" dirty="0"/>
                        <a:t> plus légère que l’année passée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Masse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80%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6681">
                <a:tc>
                  <a:txBody>
                    <a:bodyPr/>
                    <a:lstStyle/>
                    <a:p>
                      <a:pPr marL="0" marR="0" lvl="0" indent="0" algn="l" rtl="0">
                        <a:lnSpc>
                          <a:spcPct val="100000"/>
                        </a:lnSpc>
                        <a:spcBef>
                          <a:spcPts val="0"/>
                        </a:spcBef>
                        <a:spcAft>
                          <a:spcPts val="0"/>
                        </a:spcAft>
                        <a:buNone/>
                      </a:pPr>
                      <a:r>
                        <a:rPr lang="fr-FR" sz="1000" b="1" u="none" strike="noStrike" cap="none"/>
                        <a:t>FP3 : </a:t>
                      </a:r>
                      <a:r>
                        <a:rPr lang="fr-FR" sz="1000" b="1"/>
                        <a:t>Etre ergonomique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FS3.1: Rendre la conduite facile au pilote </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 name="Google Shape;367;g5b494d2df6_0_243">
            <a:extLst>
              <a:ext uri="{FF2B5EF4-FFF2-40B4-BE49-F238E27FC236}">
                <a16:creationId xmlns:a16="http://schemas.microsoft.com/office/drawing/2014/main" id="{ED15273A-F6F7-4A07-AC45-D722BEA1E21D}"/>
              </a:ext>
            </a:extLst>
          </p:cNvPr>
          <p:cNvSpPr/>
          <p:nvPr/>
        </p:nvSpPr>
        <p:spPr>
          <a:xfrm>
            <a:off x="5211025" y="594998"/>
            <a:ext cx="3933000" cy="273717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r>
              <a:rPr lang="fr-FR" sz="1000" dirty="0">
                <a:solidFill>
                  <a:schemeClr val="dk1"/>
                </a:solidFill>
                <a:highlight>
                  <a:srgbClr val="FF0000"/>
                </a:highlight>
              </a:rPr>
              <a:t>On en a plusieurs possible :</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Moto</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#MJT</a:t>
            </a:r>
          </a:p>
          <a:p>
            <a:pPr marL="171450" marR="0" lvl="0" indent="-171450" algn="l" rtl="0">
              <a:lnSpc>
                <a:spcPct val="100000"/>
              </a:lnSpc>
              <a:spcBef>
                <a:spcPts val="0"/>
              </a:spcBef>
              <a:spcAft>
                <a:spcPts val="0"/>
              </a:spcAft>
              <a:buFontTx/>
              <a:buChar char="-"/>
            </a:pPr>
            <a:r>
              <a:rPr lang="fr-FR" sz="1000" dirty="0">
                <a:solidFill>
                  <a:schemeClr val="dk1"/>
                </a:solidFill>
                <a:highlight>
                  <a:srgbClr val="FF0000"/>
                </a:highlight>
              </a:rPr>
              <a:t>Embrayage motorisé ???</a:t>
            </a:r>
            <a:endParaRPr sz="1000" dirty="0">
              <a:highlight>
                <a:srgbClr val="FF0000"/>
              </a:highlight>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9" name="ZoneTexte 8">
            <a:extLst>
              <a:ext uri="{FF2B5EF4-FFF2-40B4-BE49-F238E27FC236}">
                <a16:creationId xmlns:a16="http://schemas.microsoft.com/office/drawing/2014/main" id="{CDF52A20-8FA4-469D-A266-EF9323C67A37}"/>
              </a:ext>
            </a:extLst>
          </p:cNvPr>
          <p:cNvSpPr txBox="1"/>
          <p:nvPr/>
        </p:nvSpPr>
        <p:spPr>
          <a:xfrm>
            <a:off x="4320209" y="5801396"/>
            <a:ext cx="3114261" cy="400110"/>
          </a:xfrm>
          <a:prstGeom prst="rect">
            <a:avLst/>
          </a:prstGeom>
          <a:noFill/>
        </p:spPr>
        <p:txBody>
          <a:bodyPr wrap="square" rtlCol="0">
            <a:spAutoFit/>
          </a:bodyPr>
          <a:lstStyle/>
          <a:p>
            <a:r>
              <a:rPr lang="fr-FR" sz="1000" dirty="0">
                <a:highlight>
                  <a:srgbClr val="FF0000"/>
                </a:highlight>
              </a:rPr>
              <a:t>Être ergonomique </a:t>
            </a:r>
            <a:r>
              <a:rPr lang="fr-FR" sz="1000" dirty="0" err="1">
                <a:highlight>
                  <a:srgbClr val="FF0000"/>
                </a:highlight>
              </a:rPr>
              <a:t>ie</a:t>
            </a:r>
            <a:r>
              <a:rPr lang="fr-FR" sz="1000" dirty="0">
                <a:highlight>
                  <a:srgbClr val="FF0000"/>
                </a:highlight>
              </a:rPr>
              <a:t> avoir une course suffisamment longue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
        <p:cNvGrpSpPr/>
        <p:nvPr/>
      </p:nvGrpSpPr>
      <p:grpSpPr>
        <a:xfrm>
          <a:off x="0" y="0"/>
          <a:ext cx="0" cy="0"/>
          <a:chOff x="0" y="0"/>
          <a:chExt cx="0" cy="0"/>
        </a:xfrm>
      </p:grpSpPr>
      <p:sp>
        <p:nvSpPr>
          <p:cNvPr id="219" name="Google Shape;219;g5b494d2df6_1_10"/>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Aérodynamique</a:t>
            </a:r>
            <a:endParaRPr sz="2400" b="1" u="sng">
              <a:latin typeface="Calibri"/>
              <a:ea typeface="Calibri"/>
              <a:cs typeface="Calibri"/>
              <a:sym typeface="Calibri"/>
            </a:endParaRPr>
          </a:p>
        </p:txBody>
      </p:sp>
      <p:sp>
        <p:nvSpPr>
          <p:cNvPr id="220" name="Google Shape;220;g5b494d2df6_1_1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21" name="Google Shape;221;g5b494d2df6_1_1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g5b494d2df6_1_16"/>
          <p:cNvSpPr txBox="1"/>
          <p:nvPr/>
        </p:nvSpPr>
        <p:spPr>
          <a:xfrm>
            <a:off x="0" y="586525"/>
            <a:ext cx="41043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LAS</a:t>
            </a:r>
            <a:endParaRPr sz="2400" b="1" u="sng">
              <a:latin typeface="Calibri"/>
              <a:ea typeface="Calibri"/>
              <a:cs typeface="Calibri"/>
              <a:sym typeface="Calibri"/>
            </a:endParaRPr>
          </a:p>
        </p:txBody>
      </p:sp>
      <p:sp>
        <p:nvSpPr>
          <p:cNvPr id="286" name="Google Shape;286;g5b494d2df6_1_16"/>
          <p:cNvSpPr txBox="1"/>
          <p:nvPr/>
        </p:nvSpPr>
        <p:spPr>
          <a:xfrm>
            <a:off x="3494699" y="1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87" name="Google Shape;287;g5b494d2df6_1_16"/>
          <p:cNvSpPr/>
          <p:nvPr/>
        </p:nvSpPr>
        <p:spPr>
          <a:xfrm>
            <a:off x="4104300"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288" name="Google Shape;288;g5b494d2df6_1_16"/>
          <p:cNvSpPr txBox="1"/>
          <p:nvPr/>
        </p:nvSpPr>
        <p:spPr>
          <a:xfrm>
            <a:off x="970950" y="1348525"/>
            <a:ext cx="2162400"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LAS</a:t>
            </a:r>
          </a:p>
          <a:p>
            <a:pPr marL="425450" lvl="0" indent="-285750">
              <a:buSzPts val="1400"/>
              <a:buFontTx/>
              <a:buChar char="-"/>
            </a:pPr>
            <a:endParaRPr lang="fr-FR" b="1" dirty="0"/>
          </a:p>
          <a:p>
            <a:pPr marL="425450" lvl="0" indent="-285750">
              <a:buSzPts val="1400"/>
              <a:buFontTx/>
              <a:buChar char="-"/>
            </a:pPr>
            <a:r>
              <a:rPr lang="fr-FR" b="1" dirty="0"/>
              <a:t>Roues équipées</a:t>
            </a:r>
          </a:p>
          <a:p>
            <a:pPr marL="425450" lvl="0" indent="-285750">
              <a:buSzPts val="1400"/>
              <a:buFontTx/>
              <a:buChar char="-"/>
            </a:pPr>
            <a:r>
              <a:rPr lang="fr-FR" b="1" dirty="0"/>
              <a:t>Triangles</a:t>
            </a:r>
          </a:p>
          <a:p>
            <a:pPr marL="425450" lvl="0" indent="-285750">
              <a:buSzPts val="1400"/>
              <a:buFontTx/>
              <a:buChar char="-"/>
            </a:pPr>
            <a:r>
              <a:rPr lang="fr-FR" b="1" dirty="0"/>
              <a:t>Suspension</a:t>
            </a:r>
          </a:p>
          <a:p>
            <a:pPr marL="425450" lvl="0" indent="-285750">
              <a:buSzPts val="1400"/>
              <a:buFontTx/>
              <a:buChar char="-"/>
            </a:pPr>
            <a:r>
              <a:rPr lang="fr-FR" b="1" dirty="0"/>
              <a:t>Direction</a:t>
            </a:r>
          </a:p>
          <a:p>
            <a:pPr marL="425450" lvl="0" indent="-285750">
              <a:buSzPts val="1400"/>
              <a:buFontTx/>
              <a:buChar char="-"/>
            </a:pPr>
            <a:r>
              <a:rPr lang="fr-FR" b="1" dirty="0"/>
              <a:t>Freinage</a:t>
            </a:r>
          </a:p>
        </p:txBody>
      </p:sp>
      <p:pic>
        <p:nvPicPr>
          <p:cNvPr id="289" name="Google Shape;289;g5b494d2df6_1_16"/>
          <p:cNvPicPr preferRelativeResize="0"/>
          <p:nvPr/>
        </p:nvPicPr>
        <p:blipFill>
          <a:blip r:embed="rId4">
            <a:alphaModFix/>
          </a:blip>
          <a:stretch>
            <a:fillRect/>
          </a:stretch>
        </p:blipFill>
        <p:spPr>
          <a:xfrm>
            <a:off x="4705100" y="0"/>
            <a:ext cx="4438899" cy="68579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
        <p:cNvGrpSpPr/>
        <p:nvPr/>
      </p:nvGrpSpPr>
      <p:grpSpPr>
        <a:xfrm>
          <a:off x="0" y="0"/>
          <a:ext cx="0" cy="0"/>
          <a:chOff x="0" y="0"/>
          <a:chExt cx="0" cy="0"/>
        </a:xfrm>
      </p:grpSpPr>
      <p:sp>
        <p:nvSpPr>
          <p:cNvPr id="294" name="Google Shape;294;g5b494d2df6_0_288"/>
          <p:cNvSpPr txBox="1"/>
          <p:nvPr/>
        </p:nvSpPr>
        <p:spPr>
          <a:xfrm>
            <a:off x="0" y="0"/>
            <a:ext cx="3297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LAS</a:t>
            </a:r>
            <a:endParaRPr sz="2400" b="1" u="sng" dirty="0">
              <a:highlight>
                <a:srgbClr val="00FF00"/>
              </a:highlight>
              <a:latin typeface="Calibri"/>
              <a:ea typeface="Calibri"/>
              <a:cs typeface="Calibri"/>
              <a:sym typeface="Calibri"/>
            </a:endParaRPr>
          </a:p>
        </p:txBody>
      </p:sp>
      <p:graphicFrame>
        <p:nvGraphicFramePr>
          <p:cNvPr id="295" name="Google Shape;295;g5b494d2df6_0_288"/>
          <p:cNvGraphicFramePr/>
          <p:nvPr/>
        </p:nvGraphicFramePr>
        <p:xfrm>
          <a:off x="-25" y="2420236"/>
          <a:ext cx="9144025" cy="4437775"/>
        </p:xfrm>
        <a:graphic>
          <a:graphicData uri="http://schemas.openxmlformats.org/drawingml/2006/table">
            <a:tbl>
              <a:tblPr firstRow="1" bandRow="1">
                <a:noFill/>
                <a:tableStyleId>{323666D1-7C8F-4C18-830F-A4CB738B071C}</a:tableStyleId>
              </a:tblPr>
              <a:tblGrid>
                <a:gridCol w="1949475">
                  <a:extLst>
                    <a:ext uri="{9D8B030D-6E8A-4147-A177-3AD203B41FA5}">
                      <a16:colId xmlns:a16="http://schemas.microsoft.com/office/drawing/2014/main" val="20000"/>
                    </a:ext>
                  </a:extLst>
                </a:gridCol>
                <a:gridCol w="2257125">
                  <a:extLst>
                    <a:ext uri="{9D8B030D-6E8A-4147-A177-3AD203B41FA5}">
                      <a16:colId xmlns:a16="http://schemas.microsoft.com/office/drawing/2014/main" val="20001"/>
                    </a:ext>
                  </a:extLst>
                </a:gridCol>
                <a:gridCol w="1314350">
                  <a:extLst>
                    <a:ext uri="{9D8B030D-6E8A-4147-A177-3AD203B41FA5}">
                      <a16:colId xmlns:a16="http://schemas.microsoft.com/office/drawing/2014/main" val="20002"/>
                    </a:ext>
                  </a:extLst>
                </a:gridCol>
                <a:gridCol w="1712825">
                  <a:extLst>
                    <a:ext uri="{9D8B030D-6E8A-4147-A177-3AD203B41FA5}">
                      <a16:colId xmlns:a16="http://schemas.microsoft.com/office/drawing/2014/main" val="20003"/>
                    </a:ext>
                  </a:extLst>
                </a:gridCol>
                <a:gridCol w="1159250">
                  <a:extLst>
                    <a:ext uri="{9D8B030D-6E8A-4147-A177-3AD203B41FA5}">
                      <a16:colId xmlns:a16="http://schemas.microsoft.com/office/drawing/2014/main" val="20004"/>
                    </a:ext>
                  </a:extLst>
                </a:gridCol>
                <a:gridCol w="751000">
                  <a:extLst>
                    <a:ext uri="{9D8B030D-6E8A-4147-A177-3AD203B41FA5}">
                      <a16:colId xmlns:a16="http://schemas.microsoft.com/office/drawing/2014/main" val="20005"/>
                    </a:ext>
                  </a:extLst>
                </a:gridCol>
              </a:tblGrid>
              <a:tr h="313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Article </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700">
                <a:tc rowSpan="6">
                  <a:txBody>
                    <a:bodyPr/>
                    <a:lstStyle/>
                    <a:p>
                      <a:pPr marL="0" lvl="0" indent="0" algn="l" rtl="0">
                        <a:spcBef>
                          <a:spcPts val="0"/>
                        </a:spcBef>
                        <a:spcAft>
                          <a:spcPts val="0"/>
                        </a:spcAft>
                        <a:buNone/>
                      </a:pPr>
                      <a:r>
                        <a:rPr lang="fr-FR" sz="1000" b="1">
                          <a:solidFill>
                            <a:schemeClr val="dk1"/>
                          </a:solidFill>
                        </a:rPr>
                        <a:t>FP1 : Respecter </a:t>
                      </a:r>
                      <a:r>
                        <a:rPr lang="fr-FR" sz="1000" b="1"/>
                        <a:t>le</a:t>
                      </a:r>
                      <a:r>
                        <a:rPr lang="fr-FR" sz="1000" b="1">
                          <a:solidFill>
                            <a:schemeClr val="dk1"/>
                          </a:solidFill>
                        </a:rPr>
                        <a:t> règlement</a:t>
                      </a:r>
                      <a:endParaRPr sz="1000" b="1">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Avoir une longueur minimale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Empattement</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&gt;1525mm</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T2.7</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2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Avoir des voies cohérentes</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voie avant/voie arrière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compris entre ¾ et 4/3 </a:t>
                      </a:r>
                      <a:endParaRPr sz="1000"/>
                    </a:p>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T2.8</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1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Freiner correctement</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Les 4 roues</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 même temps</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IN11</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407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Direction mécanique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rowSpan="2">
                  <a:txBody>
                    <a:bodyPr/>
                    <a:lstStyle/>
                    <a:p>
                      <a:pPr marL="0" lvl="0" indent="0" algn="l" rtl="0">
                        <a:spcBef>
                          <a:spcPts val="0"/>
                        </a:spcBef>
                        <a:spcAft>
                          <a:spcPts val="0"/>
                        </a:spcAft>
                        <a:buNone/>
                      </a:pPr>
                      <a:r>
                        <a:rPr lang="fr-FR" sz="1000">
                          <a:solidFill>
                            <a:schemeClr val="dk1"/>
                          </a:solidFill>
                        </a:rPr>
                        <a:t>T2.6</a:t>
                      </a:r>
                      <a:endParaRPr sz="100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407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FS1.5: Roues avant directrices</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vMerge="1">
                  <a:txBody>
                    <a:bodyPr/>
                    <a:lstStyle/>
                    <a:p>
                      <a:endParaRPr lang="fr-FR"/>
                    </a:p>
                  </a:txBody>
                  <a:tcPr/>
                </a:tc>
                <a:extLst>
                  <a:ext uri="{0D108BD9-81ED-4DB2-BD59-A6C34878D82A}">
                    <a16:rowId xmlns:a16="http://schemas.microsoft.com/office/drawing/2014/main" val="10005"/>
                  </a:ext>
                </a:extLst>
              </a:tr>
              <a:tr h="301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FS1.6: Amortisseurs à l’avant et à l’arrière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Nulle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T2.3</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6800">
                <a:tc rowSpan="2">
                  <a:txBody>
                    <a:bodyPr/>
                    <a:lstStyle/>
                    <a:p>
                      <a:pPr marL="0" lvl="0" indent="0" algn="l" rtl="0">
                        <a:spcBef>
                          <a:spcPts val="0"/>
                        </a:spcBef>
                        <a:spcAft>
                          <a:spcPts val="0"/>
                        </a:spcAft>
                        <a:buNone/>
                      </a:pPr>
                      <a:r>
                        <a:rPr lang="fr-FR" sz="1000" b="1">
                          <a:solidFill>
                            <a:schemeClr val="dk1"/>
                          </a:solidFill>
                        </a:rPr>
                        <a:t>FP2 : Respecter </a:t>
                      </a:r>
                      <a:r>
                        <a:rPr lang="fr-FR" sz="1000" b="1"/>
                        <a:t>l</a:t>
                      </a:r>
                      <a:r>
                        <a:rPr lang="fr-FR" sz="1000" b="1">
                          <a:solidFill>
                            <a:schemeClr val="dk1"/>
                          </a:solidFill>
                        </a:rPr>
                        <a:t>es attentes de la Direction de projet</a:t>
                      </a:r>
                      <a:endParaRPr sz="1000" b="1">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FS2.1: Respecter le budget financier</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Coût total</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26575">
                <a:tc vMerge="1">
                  <a:txBody>
                    <a:bodyPr/>
                    <a:lstStyle/>
                    <a:p>
                      <a:endParaRPr lang="fr-FR"/>
                    </a:p>
                  </a:txBody>
                  <a:tcPr/>
                </a:tc>
                <a:tc>
                  <a:txBody>
                    <a:bodyPr/>
                    <a:lstStyle/>
                    <a:p>
                      <a:pPr marL="0" lvl="0" indent="0" algn="l" rtl="0">
                        <a:spcBef>
                          <a:spcPts val="0"/>
                        </a:spcBef>
                        <a:spcAft>
                          <a:spcPts val="0"/>
                        </a:spcAft>
                        <a:buNone/>
                      </a:pPr>
                      <a:r>
                        <a:rPr lang="fr-FR" sz="1000"/>
                        <a:t>FS2.2: Respecter le budget massique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Masse totale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60kg</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borne supérieur</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26575">
                <a:tc rowSpan="4">
                  <a:txBody>
                    <a:bodyPr/>
                    <a:lstStyle/>
                    <a:p>
                      <a:pPr marL="0" lvl="0" indent="0" algn="l" rtl="0">
                        <a:spcBef>
                          <a:spcPts val="0"/>
                        </a:spcBef>
                        <a:spcAft>
                          <a:spcPts val="0"/>
                        </a:spcAft>
                        <a:buNone/>
                      </a:pPr>
                      <a:r>
                        <a:rPr lang="fr-FR" sz="1000" b="1">
                          <a:solidFill>
                            <a:schemeClr val="dk1"/>
                          </a:solidFill>
                        </a:rPr>
                        <a:t>FP</a:t>
                      </a:r>
                      <a:r>
                        <a:rPr lang="fr-FR" sz="1000" b="1"/>
                        <a:t>3</a:t>
                      </a:r>
                      <a:r>
                        <a:rPr lang="fr-FR" sz="1000" b="1">
                          <a:solidFill>
                            <a:schemeClr val="dk1"/>
                          </a:solidFill>
                        </a:rPr>
                        <a:t> : Assurer l’adhérence du véhicule</a:t>
                      </a:r>
                      <a:endParaRPr sz="1000" b="1">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rowSpan="2">
                  <a:txBody>
                    <a:bodyPr/>
                    <a:lstStyle/>
                    <a:p>
                      <a:pPr marL="0" lvl="0" indent="0" algn="l" rtl="0">
                        <a:spcBef>
                          <a:spcPts val="0"/>
                        </a:spcBef>
                        <a:spcAft>
                          <a:spcPts val="0"/>
                        </a:spcAft>
                        <a:buNone/>
                      </a:pPr>
                      <a:r>
                        <a:rPr lang="fr-FR" sz="1000">
                          <a:solidFill>
                            <a:schemeClr val="dk1"/>
                          </a:solidFill>
                        </a:rPr>
                        <a:t>FS</a:t>
                      </a:r>
                      <a:r>
                        <a:rPr lang="fr-FR" sz="1000"/>
                        <a:t>3</a:t>
                      </a:r>
                      <a:r>
                        <a:rPr lang="fr-FR" sz="1000">
                          <a:solidFill>
                            <a:schemeClr val="dk1"/>
                          </a:solidFill>
                        </a:rPr>
                        <a:t>.1 : Utiliser les pneus de manière optimale</a:t>
                      </a:r>
                      <a:endParaRPr sz="100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Slip angle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+/- 2°</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26575">
                <a:tc vMerge="1">
                  <a:txBody>
                    <a:bodyPr/>
                    <a:lstStyle/>
                    <a:p>
                      <a:endParaRPr lang="fr-FR"/>
                    </a:p>
                  </a:txBody>
                  <a:tcPr/>
                </a:tc>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Carrossage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+/- 1°</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265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FS3.2: Passer tous les virages</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Rayon de braquage</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4.5 m</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valeur maximum</a:t>
                      </a:r>
                      <a:endParaRPr sz="10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265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FS3.3: être réglable</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Présenter un système de réglage des angles</a:t>
                      </a: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296" name="Google Shape;296;g5b494d2df6_0_288"/>
          <p:cNvSpPr txBox="1"/>
          <p:nvPr/>
        </p:nvSpPr>
        <p:spPr>
          <a:xfrm>
            <a:off x="609599" y="11176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297" name="Google Shape;297;g5b494d2df6_0_288"/>
          <p:cNvSpPr/>
          <p:nvPr/>
        </p:nvSpPr>
        <p:spPr>
          <a:xfrm>
            <a:off x="0" y="1022519"/>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298" name="Google Shape;298;g5b494d2df6_0_288"/>
          <p:cNvGraphicFramePr/>
          <p:nvPr/>
        </p:nvGraphicFramePr>
        <p:xfrm>
          <a:off x="3297000" y="0"/>
          <a:ext cx="5847000" cy="2150225"/>
        </p:xfrm>
        <a:graphic>
          <a:graphicData uri="http://schemas.openxmlformats.org/drawingml/2006/table">
            <a:tbl>
              <a:tblPr>
                <a:noFill/>
                <a:tableStyleId>{048DF172-F4ED-4757-A621-7D67328AAD1C}</a:tableStyleId>
              </a:tblPr>
              <a:tblGrid>
                <a:gridCol w="2923500">
                  <a:extLst>
                    <a:ext uri="{9D8B030D-6E8A-4147-A177-3AD203B41FA5}">
                      <a16:colId xmlns:a16="http://schemas.microsoft.com/office/drawing/2014/main" val="20000"/>
                    </a:ext>
                  </a:extLst>
                </a:gridCol>
                <a:gridCol w="2923500">
                  <a:extLst>
                    <a:ext uri="{9D8B030D-6E8A-4147-A177-3AD203B41FA5}">
                      <a16:colId xmlns:a16="http://schemas.microsoft.com/office/drawing/2014/main" val="20001"/>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FR" sz="1000" b="1">
                          <a:solidFill>
                            <a:schemeClr val="dk1"/>
                          </a:solidFill>
                        </a:rPr>
                        <a:t>Accélération en Virage Freinage/Accélération</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5650">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a:t>
                      </a:r>
                      <a:endParaRPr sz="1000"/>
                    </a:p>
                    <a:p>
                      <a:pPr marL="0" lvl="0" indent="0" algn="ctr" rtl="0">
                        <a:spcBef>
                          <a:spcPts val="0"/>
                        </a:spcBef>
                        <a:spcAft>
                          <a:spcPts val="0"/>
                        </a:spcAft>
                        <a:buNone/>
                      </a:pPr>
                      <a:r>
                        <a:rPr lang="fr-FR" sz="1000"/>
                        <a:t>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5650">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a:t>
                      </a:r>
                      <a:endParaRPr sz="1000"/>
                    </a:p>
                    <a:p>
                      <a:pPr marL="0" lvl="0" indent="0" algn="ctr" rtl="0">
                        <a:spcBef>
                          <a:spcPts val="0"/>
                        </a:spcBef>
                        <a:spcAft>
                          <a:spcPts val="0"/>
                        </a:spcAft>
                        <a:buNone/>
                      </a:pPr>
                      <a:r>
                        <a:rPr lang="fr-FR" sz="1000"/>
                        <a:t>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g5b1df2fbcc_6_41"/>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r>
              <a:rPr lang="fr-FR" sz="2400" b="1" u="sng">
                <a:solidFill>
                  <a:srgbClr val="C2381E"/>
                </a:solidFill>
                <a:latin typeface="Calibri"/>
                <a:ea typeface="Calibri"/>
                <a:cs typeface="Calibri"/>
                <a:sym typeface="Calibri"/>
              </a:rPr>
              <a:t>: </a:t>
            </a:r>
            <a:r>
              <a:rPr lang="fr-FR" sz="2400" b="1" u="sng">
                <a:latin typeface="Calibri"/>
                <a:ea typeface="Calibri"/>
                <a:cs typeface="Calibri"/>
                <a:sym typeface="Calibri"/>
              </a:rPr>
              <a:t>LAS</a:t>
            </a:r>
            <a:endParaRPr sz="2400" b="1" u="sng">
              <a:latin typeface="Calibri"/>
              <a:ea typeface="Calibri"/>
              <a:cs typeface="Calibri"/>
              <a:sym typeface="Calibri"/>
            </a:endParaRPr>
          </a:p>
        </p:txBody>
      </p:sp>
      <p:sp>
        <p:nvSpPr>
          <p:cNvPr id="304" name="Google Shape;304;g5b1df2fbcc_6_41"/>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05" name="Google Shape;305;g5b1df2fbcc_6_4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pic>
        <p:nvPicPr>
          <p:cNvPr id="306" name="Google Shape;306;g5b1df2fbcc_6_41"/>
          <p:cNvPicPr preferRelativeResize="0"/>
          <p:nvPr/>
        </p:nvPicPr>
        <p:blipFill>
          <a:blip r:embed="rId4">
            <a:alphaModFix/>
          </a:blip>
          <a:stretch>
            <a:fillRect/>
          </a:stretch>
        </p:blipFill>
        <p:spPr>
          <a:xfrm>
            <a:off x="3139063" y="4745125"/>
            <a:ext cx="6004950" cy="2112863"/>
          </a:xfrm>
          <a:prstGeom prst="rect">
            <a:avLst/>
          </a:prstGeom>
          <a:noFill/>
          <a:ln w="9525" cap="flat" cmpd="sng">
            <a:solidFill>
              <a:srgbClr val="000000"/>
            </a:solidFill>
            <a:prstDash val="solid"/>
            <a:round/>
            <a:headEnd type="none" w="sm" len="sm"/>
            <a:tailEnd type="none" w="sm" len="sm"/>
          </a:ln>
        </p:spPr>
      </p:pic>
      <p:pic>
        <p:nvPicPr>
          <p:cNvPr id="307" name="Google Shape;307;g5b1df2fbcc_6_41"/>
          <p:cNvPicPr preferRelativeResize="0"/>
          <p:nvPr/>
        </p:nvPicPr>
        <p:blipFill>
          <a:blip r:embed="rId5">
            <a:alphaModFix/>
          </a:blip>
          <a:stretch>
            <a:fillRect/>
          </a:stretch>
        </p:blipFill>
        <p:spPr>
          <a:xfrm rot="5400000">
            <a:off x="411737" y="174787"/>
            <a:ext cx="4149174" cy="497265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g5b494d2df6_0_188"/>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13" name="Google Shape;313;g5b494d2df6_0_188"/>
          <p:cNvSpPr txBox="1"/>
          <p:nvPr/>
        </p:nvSpPr>
        <p:spPr>
          <a:xfrm>
            <a:off x="0" y="586525"/>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a:t>Roues équipées</a:t>
            </a:r>
            <a:endParaRPr/>
          </a:p>
        </p:txBody>
      </p:sp>
      <p:sp>
        <p:nvSpPr>
          <p:cNvPr id="314" name="Google Shape;314;g5b494d2df6_0_18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15" name="Google Shape;315;g5b494d2df6_0_18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16" name="Google Shape;316;g5b494d2df6_0_188"/>
          <p:cNvGraphicFramePr/>
          <p:nvPr/>
        </p:nvGraphicFramePr>
        <p:xfrm>
          <a:off x="0" y="2397698"/>
          <a:ext cx="9144025" cy="4443800"/>
        </p:xfrm>
        <a:graphic>
          <a:graphicData uri="http://schemas.openxmlformats.org/drawingml/2006/table">
            <a:tbl>
              <a:tblPr firstRow="1" bandRow="1">
                <a:noFill/>
                <a:tableStyleId>{323666D1-7C8F-4C18-830F-A4CB738B071C}</a:tableStyleId>
              </a:tblPr>
              <a:tblGrid>
                <a:gridCol w="1786200">
                  <a:extLst>
                    <a:ext uri="{9D8B030D-6E8A-4147-A177-3AD203B41FA5}">
                      <a16:colId xmlns:a16="http://schemas.microsoft.com/office/drawing/2014/main" val="20000"/>
                    </a:ext>
                  </a:extLst>
                </a:gridCol>
                <a:gridCol w="3424800">
                  <a:extLst>
                    <a:ext uri="{9D8B030D-6E8A-4147-A177-3AD203B41FA5}">
                      <a16:colId xmlns:a16="http://schemas.microsoft.com/office/drawing/2014/main" val="20001"/>
                    </a:ext>
                  </a:extLst>
                </a:gridCol>
                <a:gridCol w="1107125">
                  <a:extLst>
                    <a:ext uri="{9D8B030D-6E8A-4147-A177-3AD203B41FA5}">
                      <a16:colId xmlns:a16="http://schemas.microsoft.com/office/drawing/2014/main" val="20002"/>
                    </a:ext>
                  </a:extLst>
                </a:gridCol>
                <a:gridCol w="825150">
                  <a:extLst>
                    <a:ext uri="{9D8B030D-6E8A-4147-A177-3AD203B41FA5}">
                      <a16:colId xmlns:a16="http://schemas.microsoft.com/office/drawing/2014/main" val="20003"/>
                    </a:ext>
                  </a:extLst>
                </a:gridCol>
                <a:gridCol w="781525">
                  <a:extLst>
                    <a:ext uri="{9D8B030D-6E8A-4147-A177-3AD203B41FA5}">
                      <a16:colId xmlns:a16="http://schemas.microsoft.com/office/drawing/2014/main" val="20004"/>
                    </a:ext>
                  </a:extLst>
                </a:gridCol>
                <a:gridCol w="1219225">
                  <a:extLst>
                    <a:ext uri="{9D8B030D-6E8A-4147-A177-3AD203B41FA5}">
                      <a16:colId xmlns:a16="http://schemas.microsoft.com/office/drawing/2014/main" val="20005"/>
                    </a:ext>
                  </a:extLst>
                </a:gridCol>
              </a:tblGrid>
              <a:tr h="36832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597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intégrer</a:t>
                      </a:r>
                      <a:r>
                        <a:rPr lang="fr-FR" sz="1000" u="none" strike="noStrike" cap="none"/>
                        <a:t> un système de </a:t>
                      </a:r>
                      <a:r>
                        <a:rPr lang="fr-FR" sz="1000"/>
                        <a:t>maintien</a:t>
                      </a:r>
                      <a:r>
                        <a:rPr lang="fr-FR" sz="1000" u="none" strike="noStrike" cap="none"/>
                        <a:t> en position des écrous qui fixent l</a:t>
                      </a:r>
                      <a:r>
                        <a:rPr lang="fr-FR" sz="1000"/>
                        <a:t>a jante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60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a:t>
                      </a:r>
                      <a:r>
                        <a:rPr lang="fr-FR" sz="1000"/>
                        <a:t>utiliser visserie standard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2.4.2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660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les écrous en aluminium doivent être anodisés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2.4.3</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83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les pneus sur  le même axe doivent être du même taille, modèle et marque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2.5.2</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8325">
                <a:tc rowSpan="4">
                  <a:txBody>
                    <a:bodyPr/>
                    <a:lstStyle/>
                    <a:p>
                      <a:pPr marL="0" lvl="0" indent="0" algn="l" rtl="0">
                        <a:spcBef>
                          <a:spcPts val="0"/>
                        </a:spcBef>
                        <a:spcAft>
                          <a:spcPts val="0"/>
                        </a:spcAft>
                        <a:buNone/>
                      </a:pPr>
                      <a:r>
                        <a:rPr lang="fr-FR" sz="1000" b="1">
                          <a:solidFill>
                            <a:schemeClr val="dk1"/>
                          </a:solidFill>
                        </a:rPr>
                        <a:t>FP2 : Intégrer le pneu et la jante (wheel and tire Vs roue AR)</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FS1: supporter les roulements sur le moyeu</a:t>
                      </a:r>
                      <a:endParaRPr sz="1000"/>
                    </a:p>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280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83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FS2 : supporter le disque du frein au moyeu (frette)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182</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83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FS3 : supporter le tripod</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69</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83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FS4 : supporter la roue au moyeu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7370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8325">
                <a:tc>
                  <a:txBody>
                    <a:bodyPr/>
                    <a:lstStyle/>
                    <a:p>
                      <a:pPr marL="0" marR="0" lvl="0" indent="0" algn="l" rtl="0">
                        <a:lnSpc>
                          <a:spcPct val="100000"/>
                        </a:lnSpc>
                        <a:spcBef>
                          <a:spcPts val="0"/>
                        </a:spcBef>
                        <a:spcAft>
                          <a:spcPts val="0"/>
                        </a:spcAft>
                        <a:buNone/>
                      </a:pPr>
                      <a:r>
                        <a:rPr lang="fr-FR" sz="1000" b="1"/>
                        <a:t>FP2 : Géométrie de la suspension et amortisseur (système suspension VS roue AR)</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FS1 : supporter l’étrier</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68325">
                <a:tc>
                  <a:txBody>
                    <a:bodyPr/>
                    <a:lstStyle/>
                    <a:p>
                      <a:pPr marL="0" marR="0" lvl="0" indent="0" algn="l" rtl="0">
                        <a:lnSpc>
                          <a:spcPct val="100000"/>
                        </a:lnSpc>
                        <a:spcBef>
                          <a:spcPts val="0"/>
                        </a:spcBef>
                        <a:spcAft>
                          <a:spcPts val="0"/>
                        </a:spcAft>
                        <a:buNone/>
                      </a:pPr>
                      <a:r>
                        <a:rPr lang="fr-FR" sz="1000" b="1"/>
                        <a:t>FP3 : Système de freinage par rapport à la roue équipée arrière</a:t>
                      </a: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FS1 : Guider le disque de frein dans l’étrier</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580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graphicFrame>
        <p:nvGraphicFramePr>
          <p:cNvPr id="317" name="Google Shape;317;g5b494d2df6_0_188"/>
          <p:cNvGraphicFramePr/>
          <p:nvPr/>
        </p:nvGraphicFramePr>
        <p:xfrm>
          <a:off x="0" y="1056700"/>
          <a:ext cx="9144000" cy="1341000"/>
        </p:xfrm>
        <a:graphic>
          <a:graphicData uri="http://schemas.openxmlformats.org/drawingml/2006/table">
            <a:tbl>
              <a:tblPr>
                <a:noFill/>
                <a:tableStyleId>{048DF172-F4ED-4757-A621-7D67328AAD1C}</a:tableStyleId>
              </a:tblPr>
              <a:tblGrid>
                <a:gridCol w="4289775">
                  <a:extLst>
                    <a:ext uri="{9D8B030D-6E8A-4147-A177-3AD203B41FA5}">
                      <a16:colId xmlns:a16="http://schemas.microsoft.com/office/drawing/2014/main" val="20000"/>
                    </a:ext>
                  </a:extLst>
                </a:gridCol>
                <a:gridCol w="2028350">
                  <a:extLst>
                    <a:ext uri="{9D8B030D-6E8A-4147-A177-3AD203B41FA5}">
                      <a16:colId xmlns:a16="http://schemas.microsoft.com/office/drawing/2014/main" val="20001"/>
                    </a:ext>
                  </a:extLst>
                </a:gridCol>
                <a:gridCol w="1606675">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fr-FR" sz="1000" b="1" i="1"/>
                        <a:t>Nominal: </a:t>
                      </a: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fr-FR" sz="1000" b="1" i="1"/>
                        <a:t>Limite:</a:t>
                      </a:r>
                      <a:r>
                        <a:rPr lang="fr-FR" sz="1000" b="1"/>
                        <a:t> </a:t>
                      </a: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fr-FR" sz="1000" b="1" i="1"/>
                        <a:t>Ultime</a:t>
                      </a:r>
                      <a:r>
                        <a:rPr lang="fr-FR" sz="1000" b="1"/>
                        <a:t>: </a:t>
                      </a: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1"/>
        <p:cNvGrpSpPr/>
        <p:nvPr/>
      </p:nvGrpSpPr>
      <p:grpSpPr>
        <a:xfrm>
          <a:off x="0" y="0"/>
          <a:ext cx="0" cy="0"/>
          <a:chOff x="0" y="0"/>
          <a:chExt cx="0" cy="0"/>
        </a:xfrm>
      </p:grpSpPr>
      <p:sp>
        <p:nvSpPr>
          <p:cNvPr id="322" name="Google Shape;322;g5b494d2df6_0_21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23" name="Google Shape;323;g5b494d2df6_0_210"/>
          <p:cNvSpPr txBox="1"/>
          <p:nvPr/>
        </p:nvSpPr>
        <p:spPr>
          <a:xfrm>
            <a:off x="0" y="586471"/>
            <a:ext cx="5211000" cy="470227"/>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Triangles</a:t>
            </a:r>
            <a:endParaRPr/>
          </a:p>
        </p:txBody>
      </p:sp>
      <p:sp>
        <p:nvSpPr>
          <p:cNvPr id="324" name="Google Shape;324;g5b494d2df6_0_21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25" name="Google Shape;325;g5b494d2df6_0_21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26" name="Google Shape;326;g5b494d2df6_0_210"/>
          <p:cNvGraphicFramePr/>
          <p:nvPr/>
        </p:nvGraphicFramePr>
        <p:xfrm>
          <a:off x="0" y="3312198"/>
          <a:ext cx="9143975" cy="149320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38357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2675">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FS1.1 : les points d’ancrage doivent être visibles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 2.3.3</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0700">
                <a:tc vMerge="1">
                  <a:txBody>
                    <a:bodyPr/>
                    <a:lstStyle/>
                    <a:p>
                      <a:endParaRPr lang="fr-FR"/>
                    </a:p>
                  </a:txBody>
                  <a:tcPr/>
                </a:tc>
                <a:tc>
                  <a:txBody>
                    <a:bodyPr/>
                    <a:lstStyle/>
                    <a:p>
                      <a:pPr marL="0" lvl="0" indent="0" algn="l" rtl="0">
                        <a:spcBef>
                          <a:spcPts val="0"/>
                        </a:spcBef>
                        <a:spcAft>
                          <a:spcPts val="0"/>
                        </a:spcAft>
                        <a:buNone/>
                      </a:pPr>
                      <a:r>
                        <a:rPr lang="fr-FR" sz="1000"/>
                        <a:t>FS1.2: empattement minimale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mm</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1525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 2.7.1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0700">
                <a:tc vMerge="1">
                  <a:txBody>
                    <a:bodyPr/>
                    <a:lstStyle/>
                    <a:p>
                      <a:endParaRPr lang="fr-FR"/>
                    </a:p>
                  </a:txBody>
                  <a:tcPr/>
                </a:tc>
                <a:tc>
                  <a:txBody>
                    <a:bodyPr/>
                    <a:lstStyle/>
                    <a:p>
                      <a:pPr marL="0" lvl="0" indent="0" algn="l" rtl="0">
                        <a:spcBef>
                          <a:spcPts val="0"/>
                        </a:spcBef>
                        <a:spcAft>
                          <a:spcPts val="0"/>
                        </a:spcAft>
                        <a:buNone/>
                      </a:pPr>
                      <a:r>
                        <a:rPr lang="fr-FR" sz="1000"/>
                        <a:t>FS1.3: rapport minimal voie_min/voie_max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rapport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0.75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 2.8.1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27" name="Google Shape;327;g5b494d2df6_0_210"/>
          <p:cNvGraphicFramePr/>
          <p:nvPr/>
        </p:nvGraphicFramePr>
        <p:xfrm>
          <a:off x="0" y="1056700"/>
          <a:ext cx="5211000" cy="2255400"/>
        </p:xfrm>
        <a:graphic>
          <a:graphicData uri="http://schemas.openxmlformats.org/drawingml/2006/table">
            <a:tbl>
              <a:tblPr>
                <a:noFill/>
                <a:tableStyleId>{048DF172-F4ED-4757-A621-7D67328AAD1C}</a:tableStyleId>
              </a:tblPr>
              <a:tblGrid>
                <a:gridCol w="2204750">
                  <a:extLst>
                    <a:ext uri="{9D8B030D-6E8A-4147-A177-3AD203B41FA5}">
                      <a16:colId xmlns:a16="http://schemas.microsoft.com/office/drawing/2014/main" val="20000"/>
                    </a:ext>
                  </a:extLst>
                </a:gridCol>
                <a:gridCol w="991750">
                  <a:extLst>
                    <a:ext uri="{9D8B030D-6E8A-4147-A177-3AD203B41FA5}">
                      <a16:colId xmlns:a16="http://schemas.microsoft.com/office/drawing/2014/main" val="20001"/>
                    </a:ext>
                  </a:extLst>
                </a:gridCol>
                <a:gridCol w="990400">
                  <a:extLst>
                    <a:ext uri="{9D8B030D-6E8A-4147-A177-3AD203B41FA5}">
                      <a16:colId xmlns:a16="http://schemas.microsoft.com/office/drawing/2014/main" val="20002"/>
                    </a:ext>
                  </a:extLst>
                </a:gridCol>
                <a:gridCol w="1024100">
                  <a:extLst>
                    <a:ext uri="{9D8B030D-6E8A-4147-A177-3AD203B41FA5}">
                      <a16:colId xmlns:a16="http://schemas.microsoft.com/office/drawing/2014/main" val="20003"/>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5650">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5650">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8" name="Google Shape;328;g5b494d2df6_0_210"/>
          <p:cNvSpPr/>
          <p:nvPr/>
        </p:nvSpPr>
        <p:spPr>
          <a:xfrm>
            <a:off x="5211025" y="586519"/>
            <a:ext cx="3933000" cy="121963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29" name="Google Shape;329;g5b494d2df6_0_210"/>
          <p:cNvSpPr/>
          <p:nvPr/>
        </p:nvSpPr>
        <p:spPr>
          <a:xfrm>
            <a:off x="5211025" y="1806150"/>
            <a:ext cx="3933000" cy="150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sp>
        <p:nvSpPr>
          <p:cNvPr id="10" name="ZoneTexte 9">
            <a:extLst>
              <a:ext uri="{FF2B5EF4-FFF2-40B4-BE49-F238E27FC236}">
                <a16:creationId xmlns:a16="http://schemas.microsoft.com/office/drawing/2014/main" id="{04593D9D-53D9-48F0-B2FB-A4297CA7F4F0}"/>
              </a:ext>
            </a:extLst>
          </p:cNvPr>
          <p:cNvSpPr txBox="1"/>
          <p:nvPr/>
        </p:nvSpPr>
        <p:spPr>
          <a:xfrm>
            <a:off x="4320209" y="5801396"/>
            <a:ext cx="3114261" cy="246221"/>
          </a:xfrm>
          <a:prstGeom prst="rect">
            <a:avLst/>
          </a:prstGeom>
          <a:noFill/>
        </p:spPr>
        <p:txBody>
          <a:bodyPr wrap="square" rtlCol="0">
            <a:spAutoFit/>
          </a:bodyPr>
          <a:lstStyle/>
          <a:p>
            <a:r>
              <a:rPr lang="fr-FR" sz="1000" dirty="0">
                <a:highlight>
                  <a:srgbClr val="FF0000"/>
                </a:highlight>
              </a:rPr>
              <a:t>Empattement max pour rentrer dans la remorque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3"/>
        <p:cNvGrpSpPr/>
        <p:nvPr/>
      </p:nvGrpSpPr>
      <p:grpSpPr>
        <a:xfrm>
          <a:off x="0" y="0"/>
          <a:ext cx="0" cy="0"/>
          <a:chOff x="0" y="0"/>
          <a:chExt cx="0" cy="0"/>
        </a:xfrm>
      </p:grpSpPr>
      <p:sp>
        <p:nvSpPr>
          <p:cNvPr id="334" name="Google Shape;334;g5b494d2df6_0_22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35" name="Google Shape;335;g5b494d2df6_0_221"/>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36" name="Google Shape;336;g5b494d2df6_0_22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37" name="Google Shape;337;g5b494d2df6_0_221"/>
          <p:cNvSpPr/>
          <p:nvPr/>
        </p:nvSpPr>
        <p:spPr>
          <a:xfrm>
            <a:off x="4597500" y="3855450"/>
            <a:ext cx="4546500" cy="3002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r>
              <a:rPr lang="fr-FR" sz="1200" b="1" dirty="0">
                <a:solidFill>
                  <a:schemeClr val="dk1"/>
                </a:solidFill>
              </a:rPr>
              <a:t>: amortisseur à ressort</a:t>
            </a:r>
            <a:endParaRPr sz="1200" b="1" dirty="0">
              <a:solidFill>
                <a:schemeClr val="dk1"/>
              </a:solidFill>
            </a:endParaRPr>
          </a:p>
          <a:p>
            <a:pPr marL="0" marR="0" lvl="0" indent="0" algn="l" rtl="0">
              <a:lnSpc>
                <a:spcPct val="100000"/>
              </a:lnSpc>
              <a:spcBef>
                <a:spcPts val="0"/>
              </a:spcBef>
              <a:spcAft>
                <a:spcPts val="0"/>
              </a:spcAft>
              <a:buNone/>
            </a:pPr>
            <a:endParaRPr sz="1200" b="1"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facilité de réglage</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maîtrise de la maquette CAO</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fiabilisé au cours des années précédentes</a:t>
            </a:r>
            <a:endParaRPr sz="1000" dirty="0">
              <a:solidFill>
                <a:schemeClr val="dk1"/>
              </a:solidFill>
            </a:endParaRPr>
          </a:p>
          <a:p>
            <a:pPr marL="457200" marR="0" lvl="0" indent="-292100" algn="l" rtl="0">
              <a:lnSpc>
                <a:spcPct val="100000"/>
              </a:lnSpc>
              <a:spcBef>
                <a:spcPts val="0"/>
              </a:spcBef>
              <a:spcAft>
                <a:spcPts val="0"/>
              </a:spcAft>
              <a:buClr>
                <a:schemeClr val="dk1"/>
              </a:buClr>
              <a:buSzPts val="1000"/>
              <a:buChar char="-"/>
            </a:pPr>
            <a:r>
              <a:rPr lang="fr-FR" sz="1000" dirty="0">
                <a:solidFill>
                  <a:schemeClr val="dk1"/>
                </a:solidFill>
              </a:rPr>
              <a:t>maîtrise de l’approvisionnement</a:t>
            </a:r>
          </a:p>
          <a:p>
            <a:pPr marL="457200" marR="0" lvl="0" indent="-292100" algn="l" rtl="0">
              <a:lnSpc>
                <a:spcPct val="100000"/>
              </a:lnSpc>
              <a:spcBef>
                <a:spcPts val="0"/>
              </a:spcBef>
              <a:spcAft>
                <a:spcPts val="0"/>
              </a:spcAft>
              <a:buClr>
                <a:schemeClr val="dk1"/>
              </a:buClr>
              <a:buSzPts val="1000"/>
              <a:buChar char="-"/>
            </a:pPr>
            <a:endParaRPr lang="fr-FR" sz="1000" dirty="0">
              <a:solidFill>
                <a:schemeClr val="dk1"/>
              </a:solidFill>
            </a:endParaRPr>
          </a:p>
          <a:p>
            <a:pPr marL="165100" marR="0" lvl="0" algn="l" rtl="0">
              <a:lnSpc>
                <a:spcPct val="100000"/>
              </a:lnSpc>
              <a:spcBef>
                <a:spcPts val="0"/>
              </a:spcBef>
              <a:spcAft>
                <a:spcPts val="0"/>
              </a:spcAft>
              <a:buClr>
                <a:schemeClr val="dk1"/>
              </a:buClr>
              <a:buSzPts val="1000"/>
            </a:pPr>
            <a:r>
              <a:rPr lang="fr-FR" sz="1000" dirty="0">
                <a:solidFill>
                  <a:schemeClr val="dk1"/>
                </a:solidFill>
                <a:highlight>
                  <a:srgbClr val="FF0000"/>
                </a:highlight>
              </a:rPr>
              <a:t>Nombre d’amortisseurs ??</a:t>
            </a:r>
          </a:p>
          <a:p>
            <a:pPr marL="165100" marR="0" lvl="0" algn="l" rtl="0">
              <a:lnSpc>
                <a:spcPct val="100000"/>
              </a:lnSpc>
              <a:spcBef>
                <a:spcPts val="0"/>
              </a:spcBef>
              <a:spcAft>
                <a:spcPts val="0"/>
              </a:spcAft>
              <a:buClr>
                <a:schemeClr val="dk1"/>
              </a:buClr>
              <a:buSzPts val="1000"/>
            </a:pPr>
            <a:r>
              <a:rPr lang="fr-FR" sz="1000" dirty="0">
                <a:solidFill>
                  <a:schemeClr val="dk1"/>
                </a:solidFill>
                <a:highlight>
                  <a:srgbClr val="FF0000"/>
                </a:highlight>
              </a:rPr>
              <a:t>Être dans le plan ??</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endParaRPr dirty="0"/>
          </a:p>
        </p:txBody>
      </p:sp>
      <p:graphicFrame>
        <p:nvGraphicFramePr>
          <p:cNvPr id="338" name="Google Shape;338;g5b494d2df6_0_221"/>
          <p:cNvGraphicFramePr/>
          <p:nvPr>
            <p:extLst>
              <p:ext uri="{D42A27DB-BD31-4B8C-83A1-F6EECF244321}">
                <p14:modId xmlns:p14="http://schemas.microsoft.com/office/powerpoint/2010/main" val="2968525435"/>
              </p:ext>
            </p:extLst>
          </p:nvPr>
        </p:nvGraphicFramePr>
        <p:xfrm>
          <a:off x="-12" y="886523"/>
          <a:ext cx="9144000" cy="2968925"/>
        </p:xfrm>
        <a:graphic>
          <a:graphicData uri="http://schemas.openxmlformats.org/drawingml/2006/table">
            <a:tbl>
              <a:tblPr firstRow="1" bandRow="1">
                <a:noFill/>
                <a:tableStyleId>{323666D1-7C8F-4C18-830F-A4CB738B071C}</a:tableStyleId>
              </a:tblPr>
              <a:tblGrid>
                <a:gridCol w="1872775">
                  <a:extLst>
                    <a:ext uri="{9D8B030D-6E8A-4147-A177-3AD203B41FA5}">
                      <a16:colId xmlns:a16="http://schemas.microsoft.com/office/drawing/2014/main" val="20000"/>
                    </a:ext>
                  </a:extLst>
                </a:gridCol>
                <a:gridCol w="2724725">
                  <a:extLst>
                    <a:ext uri="{9D8B030D-6E8A-4147-A177-3AD203B41FA5}">
                      <a16:colId xmlns:a16="http://schemas.microsoft.com/office/drawing/2014/main" val="20001"/>
                    </a:ext>
                  </a:extLst>
                </a:gridCol>
                <a:gridCol w="1381000">
                  <a:extLst>
                    <a:ext uri="{9D8B030D-6E8A-4147-A177-3AD203B41FA5}">
                      <a16:colId xmlns:a16="http://schemas.microsoft.com/office/drawing/2014/main" val="20002"/>
                    </a:ext>
                  </a:extLst>
                </a:gridCol>
                <a:gridCol w="916200">
                  <a:extLst>
                    <a:ext uri="{9D8B030D-6E8A-4147-A177-3AD203B41FA5}">
                      <a16:colId xmlns:a16="http://schemas.microsoft.com/office/drawing/2014/main" val="20003"/>
                    </a:ext>
                  </a:extLst>
                </a:gridCol>
                <a:gridCol w="1114025">
                  <a:extLst>
                    <a:ext uri="{9D8B030D-6E8A-4147-A177-3AD203B41FA5}">
                      <a16:colId xmlns:a16="http://schemas.microsoft.com/office/drawing/2014/main" val="20004"/>
                    </a:ext>
                  </a:extLst>
                </a:gridCol>
                <a:gridCol w="1135275">
                  <a:extLst>
                    <a:ext uri="{9D8B030D-6E8A-4147-A177-3AD203B41FA5}">
                      <a16:colId xmlns:a16="http://schemas.microsoft.com/office/drawing/2014/main" val="20005"/>
                    </a:ext>
                  </a:extLst>
                </a:gridCol>
              </a:tblGrid>
              <a:tr h="74242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81800">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 </a:t>
                      </a:r>
                      <a:r>
                        <a:rPr lang="fr-FR" sz="1000" u="none" strike="noStrike" cap="none" dirty="0" err="1"/>
                        <a:t>fully</a:t>
                      </a:r>
                      <a:r>
                        <a:rPr lang="fr-FR" sz="1000" u="none" strike="noStrike" cap="none" dirty="0"/>
                        <a:t> </a:t>
                      </a:r>
                      <a:r>
                        <a:rPr lang="fr-FR" sz="1000" u="none" strike="noStrike" cap="none" dirty="0" err="1"/>
                        <a:t>operational</a:t>
                      </a:r>
                      <a:r>
                        <a:rPr lang="fr-FR" sz="1000" u="none" strike="noStrike" cap="none" dirty="0"/>
                        <a:t> front and </a:t>
                      </a:r>
                      <a:r>
                        <a:rPr lang="fr-FR" sz="1000" u="none" strike="noStrike" cap="none" dirty="0" err="1"/>
                        <a:t>rear</a:t>
                      </a:r>
                      <a:r>
                        <a:rPr lang="fr-FR" sz="1000" u="none" strike="noStrike" cap="none" dirty="0"/>
                        <a:t> suspension </a:t>
                      </a:r>
                      <a:r>
                        <a:rPr lang="fr-FR" sz="1000" u="none" strike="noStrike" cap="none" dirty="0" err="1"/>
                        <a:t>systems</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2.3.1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49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a:t>
                      </a:r>
                      <a:r>
                        <a:rPr lang="fr-FR" sz="1000" dirty="0"/>
                        <a:t>garde au sol minimale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2.3.2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0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FS1.3 : débattement minimale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débattement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50mm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valeur min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T2.2.2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2000">
                <a:tc rowSpan="2">
                  <a:txBody>
                    <a:bodyPr/>
                    <a:lstStyle/>
                    <a:p>
                      <a:pPr marL="0" lvl="0" indent="0" algn="l" rtl="0">
                        <a:spcBef>
                          <a:spcPts val="0"/>
                        </a:spcBef>
                        <a:spcAft>
                          <a:spcPts val="0"/>
                        </a:spcAft>
                        <a:buNone/>
                      </a:pPr>
                      <a:r>
                        <a:rPr lang="fr-FR" sz="1000" b="1">
                          <a:solidFill>
                            <a:schemeClr val="dk1"/>
                          </a:solidFill>
                        </a:rPr>
                        <a:t>FP2: Répartir les efforts entre les roues</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solidFill>
                            <a:schemeClr val="dk1"/>
                          </a:solidFill>
                        </a:rPr>
                        <a:t>FS2.1 : réparti</a:t>
                      </a:r>
                      <a:r>
                        <a:rPr lang="fr-FR" sz="1000"/>
                        <a:t>r les charges</a:t>
                      </a:r>
                      <a:endParaRPr sz="10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Raideur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46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dirty="0"/>
                        <a:t>FS2.2 : Amortir les variations de charge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Amortissement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9" name="Google Shape;339;g5b494d2df6_0_221"/>
          <p:cNvSpPr txBox="1"/>
          <p:nvPr/>
        </p:nvSpPr>
        <p:spPr>
          <a:xfrm>
            <a:off x="0" y="586525"/>
            <a:ext cx="9144000" cy="30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Suspension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3"/>
        <p:cNvGrpSpPr/>
        <p:nvPr/>
      </p:nvGrpSpPr>
      <p:grpSpPr>
        <a:xfrm>
          <a:off x="0" y="0"/>
          <a:ext cx="0" cy="0"/>
          <a:chOff x="0" y="0"/>
          <a:chExt cx="0" cy="0"/>
        </a:xfrm>
      </p:grpSpPr>
      <p:sp>
        <p:nvSpPr>
          <p:cNvPr id="344" name="Google Shape;344;g5b1df2fbcc_6_2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45" name="Google Shape;345;g5b1df2fbcc_6_23"/>
          <p:cNvSpPr txBox="1"/>
          <p:nvPr/>
        </p:nvSpPr>
        <p:spPr>
          <a:xfrm>
            <a:off x="0" y="586525"/>
            <a:ext cx="9144000" cy="300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Suspension</a:t>
            </a:r>
            <a:endParaRPr/>
          </a:p>
        </p:txBody>
      </p:sp>
      <p:sp>
        <p:nvSpPr>
          <p:cNvPr id="346" name="Google Shape;346;g5b1df2fbcc_6_2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47" name="Google Shape;347;g5b1df2fbcc_6_2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48" name="Google Shape;348;g5b1df2fbcc_6_23"/>
          <p:cNvSpPr txBox="1"/>
          <p:nvPr/>
        </p:nvSpPr>
        <p:spPr>
          <a:xfrm>
            <a:off x="889000" y="981525"/>
            <a:ext cx="7765200" cy="21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Calibri"/>
                <a:ea typeface="Calibri"/>
                <a:cs typeface="Calibri"/>
                <a:sym typeface="Calibri"/>
              </a:rPr>
              <a:t>Choix d’architecture suspensions : </a:t>
            </a:r>
            <a:endParaRPr sz="1800" b="1">
              <a:latin typeface="Calibri"/>
              <a:ea typeface="Calibri"/>
              <a:cs typeface="Calibri"/>
              <a:sym typeface="Calibri"/>
            </a:endParaRPr>
          </a:p>
          <a:p>
            <a:pPr marL="0" lvl="0" indent="0" algn="l" rtl="0">
              <a:spcBef>
                <a:spcPts val="0"/>
              </a:spcBef>
              <a:spcAft>
                <a:spcPts val="0"/>
              </a:spcAft>
              <a:buNone/>
            </a:pPr>
            <a:endParaRPr sz="1800" b="1">
              <a:latin typeface="Calibri"/>
              <a:ea typeface="Calibri"/>
              <a:cs typeface="Calibri"/>
              <a:sym typeface="Calibri"/>
            </a:endParaRPr>
          </a:p>
          <a:p>
            <a:pPr marL="0" lvl="0" indent="0" algn="l" rtl="0">
              <a:spcBef>
                <a:spcPts val="0"/>
              </a:spcBef>
              <a:spcAft>
                <a:spcPts val="0"/>
              </a:spcAft>
              <a:buNone/>
            </a:pPr>
            <a:r>
              <a:rPr lang="fr-FR" b="1">
                <a:latin typeface="Calibri"/>
                <a:ea typeface="Calibri"/>
                <a:cs typeface="Calibri"/>
                <a:sym typeface="Calibri"/>
              </a:rPr>
              <a:t>Étude en cours : </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fr-FR">
                <a:latin typeface="Calibri"/>
                <a:ea typeface="Calibri"/>
                <a:cs typeface="Calibri"/>
                <a:sym typeface="Calibri"/>
              </a:rPr>
              <a:t>Prise en main de Lotus Shark Suspension par PAX et MSO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fr-FR">
                <a:latin typeface="Calibri"/>
                <a:ea typeface="Calibri"/>
                <a:cs typeface="Calibri"/>
                <a:sym typeface="Calibri"/>
              </a:rPr>
              <a:t>Reproduction des suspensions d’Optimus et Atomix avec BAR sur Lotus Shark Suspension ✔️</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Prise en main d’Optimum Kinematics par PCK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Reproduction des suspensions d’Optimus et Atomix avec BAR sur Optimum Kinematics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Variation des points et détermination des grandeurs quantifiables par ces logiciels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fr-FR">
                <a:solidFill>
                  <a:schemeClr val="dk1"/>
                </a:solidFill>
                <a:latin typeface="Calibri"/>
                <a:ea typeface="Calibri"/>
                <a:cs typeface="Calibri"/>
                <a:sym typeface="Calibri"/>
              </a:rPr>
              <a:t>Validation d’une architecture respectant au mieux le cahier des charges ❌</a:t>
            </a:r>
            <a:endParaRPr>
              <a:solidFill>
                <a:schemeClr val="dk1"/>
              </a:solidFill>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sp>
        <p:nvSpPr>
          <p:cNvPr id="95" name="Google Shape;95;g5b494d2df6_0_23"/>
          <p:cNvSpPr txBox="1"/>
          <p:nvPr/>
        </p:nvSpPr>
        <p:spPr>
          <a:xfrm>
            <a:off x="0" y="0"/>
            <a:ext cx="85344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1400" b="0" i="0" u="none" strike="noStrike" cap="none">
              <a:solidFill>
                <a:schemeClr val="dk1"/>
              </a:solidFill>
              <a:latin typeface="Arial"/>
              <a:ea typeface="Arial"/>
              <a:cs typeface="Arial"/>
              <a:sym typeface="Arial"/>
            </a:endParaRPr>
          </a:p>
        </p:txBody>
      </p:sp>
      <p:sp>
        <p:nvSpPr>
          <p:cNvPr id="96" name="Google Shape;96;g5b494d2df6_0_23"/>
          <p:cNvSpPr txBox="1"/>
          <p:nvPr/>
        </p:nvSpPr>
        <p:spPr>
          <a:xfrm>
            <a:off x="7807750" y="91325"/>
            <a:ext cx="726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ARZ</a:t>
            </a:r>
            <a:endParaRPr/>
          </a:p>
        </p:txBody>
      </p:sp>
      <p:pic>
        <p:nvPicPr>
          <p:cNvPr id="97" name="Google Shape;97;g5b494d2df6_0_23"/>
          <p:cNvPicPr preferRelativeResize="0"/>
          <p:nvPr/>
        </p:nvPicPr>
        <p:blipFill>
          <a:blip r:embed="rId4">
            <a:alphaModFix/>
          </a:blip>
          <a:stretch>
            <a:fillRect/>
          </a:stretch>
        </p:blipFill>
        <p:spPr>
          <a:xfrm>
            <a:off x="8534400" y="1"/>
            <a:ext cx="609600" cy="762000"/>
          </a:xfrm>
          <a:prstGeom prst="rect">
            <a:avLst/>
          </a:prstGeom>
          <a:noFill/>
          <a:ln>
            <a:noFill/>
          </a:ln>
        </p:spPr>
      </p:pic>
      <p:sp>
        <p:nvSpPr>
          <p:cNvPr id="98" name="Google Shape;98;g5b494d2df6_0_23"/>
          <p:cNvSpPr txBox="1"/>
          <p:nvPr/>
        </p:nvSpPr>
        <p:spPr>
          <a:xfrm>
            <a:off x="1353175" y="1569074"/>
            <a:ext cx="3292200" cy="26716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u="sng" dirty="0">
                <a:latin typeface="Calibri"/>
                <a:ea typeface="Calibri"/>
                <a:cs typeface="Calibri"/>
                <a:sym typeface="Calibri"/>
              </a:rPr>
              <a:t>Sommaire :</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Modèles utilisés</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S0 : Invictus</a:t>
            </a: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S1 : Châssis équipé</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S1 : Aérodynamique</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S2 : LAS</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S3 : Motorisation</a:t>
            </a:r>
            <a:endParaRPr sz="1800"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fr-FR" sz="1800" b="1" dirty="0">
                <a:latin typeface="Calibri"/>
                <a:ea typeface="Calibri"/>
                <a:cs typeface="Calibri"/>
                <a:sym typeface="Calibri"/>
              </a:rPr>
              <a:t>S4 : SEISM</a:t>
            </a:r>
            <a:endParaRPr sz="1800" b="1"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sp>
        <p:nvSpPr>
          <p:cNvPr id="353" name="Google Shape;353;g5b494d2df6_0_23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54" name="Google Shape;354;g5b494d2df6_0_23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Direction</a:t>
            </a:r>
            <a:endParaRPr/>
          </a:p>
        </p:txBody>
      </p:sp>
      <p:sp>
        <p:nvSpPr>
          <p:cNvPr id="355" name="Google Shape;355;g5b494d2df6_0_232"/>
          <p:cNvSpPr/>
          <p:nvPr/>
        </p:nvSpPr>
        <p:spPr>
          <a:xfrm>
            <a:off x="5211025" y="594947"/>
            <a:ext cx="3933000" cy="121120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56" name="Google Shape;356;g5b494d2df6_0_23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57" name="Google Shape;357;g5b494d2df6_0_23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358" name="Google Shape;358;g5b494d2df6_0_232"/>
          <p:cNvSpPr/>
          <p:nvPr/>
        </p:nvSpPr>
        <p:spPr>
          <a:xfrm>
            <a:off x="5211025" y="1806150"/>
            <a:ext cx="3933000" cy="150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1 ou 2 cardans ?</a:t>
            </a:r>
            <a:endParaRPr sz="1000" dirty="0">
              <a:highlight>
                <a:srgbClr val="FF0000"/>
              </a:highlight>
            </a:endParaRPr>
          </a:p>
          <a:p>
            <a:pPr marL="0" marR="0" lvl="0" indent="0" algn="l" rtl="0">
              <a:lnSpc>
                <a:spcPct val="100000"/>
              </a:lnSpc>
              <a:spcBef>
                <a:spcPts val="0"/>
              </a:spcBef>
              <a:spcAft>
                <a:spcPts val="0"/>
              </a:spcAft>
              <a:buNone/>
            </a:pPr>
            <a:endParaRPr dirty="0"/>
          </a:p>
        </p:txBody>
      </p:sp>
      <p:graphicFrame>
        <p:nvGraphicFramePr>
          <p:cNvPr id="359" name="Google Shape;359;g5b494d2df6_0_232"/>
          <p:cNvGraphicFramePr/>
          <p:nvPr/>
        </p:nvGraphicFramePr>
        <p:xfrm>
          <a:off x="0" y="3312023"/>
          <a:ext cx="9143975" cy="1948925"/>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39097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477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:le volan</a:t>
                      </a:r>
                      <a:r>
                        <a:rPr lang="fr-FR" sz="1000"/>
                        <a:t>t</a:t>
                      </a:r>
                      <a:r>
                        <a:rPr lang="fr-FR" sz="1000" u="none" strike="noStrike" cap="none"/>
                        <a:t> doit relier mécaniq</a:t>
                      </a:r>
                      <a:r>
                        <a:rPr lang="fr-FR" sz="1000"/>
                        <a:t>uement les roues sans utiliser ni cordes ni câbles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2.6.1,</a:t>
                      </a:r>
                      <a:br>
                        <a:rPr lang="fr-FR" sz="1000"/>
                      </a:br>
                      <a:r>
                        <a:rPr lang="fr-FR" sz="1000"/>
                        <a:t>T 2.6.2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positive steering stops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2.6.3</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jeu maximale colonne de direction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deg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7</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2.6.4</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65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quick-release pour le volant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2.6.5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60" name="Google Shape;360;g5b494d2df6_0_232"/>
          <p:cNvGraphicFramePr/>
          <p:nvPr/>
        </p:nvGraphicFramePr>
        <p:xfrm>
          <a:off x="0" y="1056700"/>
          <a:ext cx="5211000" cy="2255400"/>
        </p:xfrm>
        <a:graphic>
          <a:graphicData uri="http://schemas.openxmlformats.org/drawingml/2006/table">
            <a:tbl>
              <a:tblPr>
                <a:noFill/>
                <a:tableStyleId>{048DF172-F4ED-4757-A621-7D67328AAD1C}</a:tableStyleId>
              </a:tblPr>
              <a:tblGrid>
                <a:gridCol w="2204750">
                  <a:extLst>
                    <a:ext uri="{9D8B030D-6E8A-4147-A177-3AD203B41FA5}">
                      <a16:colId xmlns:a16="http://schemas.microsoft.com/office/drawing/2014/main" val="20000"/>
                    </a:ext>
                  </a:extLst>
                </a:gridCol>
                <a:gridCol w="991750">
                  <a:extLst>
                    <a:ext uri="{9D8B030D-6E8A-4147-A177-3AD203B41FA5}">
                      <a16:colId xmlns:a16="http://schemas.microsoft.com/office/drawing/2014/main" val="20001"/>
                    </a:ext>
                  </a:extLst>
                </a:gridCol>
                <a:gridCol w="990400">
                  <a:extLst>
                    <a:ext uri="{9D8B030D-6E8A-4147-A177-3AD203B41FA5}">
                      <a16:colId xmlns:a16="http://schemas.microsoft.com/office/drawing/2014/main" val="20002"/>
                    </a:ext>
                  </a:extLst>
                </a:gridCol>
                <a:gridCol w="1024100">
                  <a:extLst>
                    <a:ext uri="{9D8B030D-6E8A-4147-A177-3AD203B41FA5}">
                      <a16:colId xmlns:a16="http://schemas.microsoft.com/office/drawing/2014/main" val="20003"/>
                    </a:ext>
                  </a:extLst>
                </a:gridCol>
              </a:tblGrid>
              <a:tr h="38247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5650">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 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15650">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78850">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 name="ZoneTexte 9">
            <a:extLst>
              <a:ext uri="{FF2B5EF4-FFF2-40B4-BE49-F238E27FC236}">
                <a16:creationId xmlns:a16="http://schemas.microsoft.com/office/drawing/2014/main" id="{983B67FE-7954-4B6C-A213-2C05CB4C639D}"/>
              </a:ext>
            </a:extLst>
          </p:cNvPr>
          <p:cNvSpPr txBox="1"/>
          <p:nvPr/>
        </p:nvSpPr>
        <p:spPr>
          <a:xfrm>
            <a:off x="4320209" y="5801396"/>
            <a:ext cx="3114261" cy="246221"/>
          </a:xfrm>
          <a:prstGeom prst="rect">
            <a:avLst/>
          </a:prstGeom>
          <a:noFill/>
        </p:spPr>
        <p:txBody>
          <a:bodyPr wrap="square" rtlCol="0">
            <a:spAutoFit/>
          </a:bodyPr>
          <a:lstStyle/>
          <a:p>
            <a:r>
              <a:rPr lang="fr-FR" sz="1000" dirty="0">
                <a:highlight>
                  <a:srgbClr val="FF0000"/>
                </a:highlight>
              </a:rPr>
              <a:t>Couple maxi dans la direction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4"/>
        <p:cNvGrpSpPr/>
        <p:nvPr/>
      </p:nvGrpSpPr>
      <p:grpSpPr>
        <a:xfrm>
          <a:off x="0" y="0"/>
          <a:ext cx="0" cy="0"/>
          <a:chOff x="0" y="0"/>
          <a:chExt cx="0" cy="0"/>
        </a:xfrm>
      </p:grpSpPr>
      <p:sp>
        <p:nvSpPr>
          <p:cNvPr id="365" name="Google Shape;365;g5b494d2df6_0_24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LAS</a:t>
            </a:r>
            <a:endParaRPr sz="2400" b="0" i="0" u="none" strike="noStrike" cap="none" dirty="0">
              <a:solidFill>
                <a:schemeClr val="dk1"/>
              </a:solidFill>
              <a:highlight>
                <a:srgbClr val="00FF00"/>
              </a:highlight>
              <a:latin typeface="Arial"/>
              <a:ea typeface="Arial"/>
              <a:cs typeface="Arial"/>
              <a:sym typeface="Arial"/>
            </a:endParaRPr>
          </a:p>
        </p:txBody>
      </p:sp>
      <p:sp>
        <p:nvSpPr>
          <p:cNvPr id="366" name="Google Shape;366;g5b494d2df6_0_243"/>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Freinage</a:t>
            </a:r>
            <a:endParaRPr sz="1200" b="1"/>
          </a:p>
          <a:p>
            <a:pPr marL="0" marR="0" lvl="0" indent="0" algn="l" rtl="0">
              <a:lnSpc>
                <a:spcPct val="100000"/>
              </a:lnSpc>
              <a:spcBef>
                <a:spcPts val="0"/>
              </a:spcBef>
              <a:spcAft>
                <a:spcPts val="0"/>
              </a:spcAft>
              <a:buNone/>
            </a:pPr>
            <a:endParaRPr sz="1200" b="1"/>
          </a:p>
        </p:txBody>
      </p:sp>
      <p:sp>
        <p:nvSpPr>
          <p:cNvPr id="368" name="Google Shape;368;g5b494d2df6_0_243"/>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69" name="Google Shape;369;g5b494d2df6_0_24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370" name="Google Shape;370;g5b494d2df6_0_243"/>
          <p:cNvGraphicFramePr/>
          <p:nvPr>
            <p:extLst>
              <p:ext uri="{D42A27DB-BD31-4B8C-83A1-F6EECF244321}">
                <p14:modId xmlns:p14="http://schemas.microsoft.com/office/powerpoint/2010/main" val="1826222987"/>
              </p:ext>
            </p:extLst>
          </p:nvPr>
        </p:nvGraphicFramePr>
        <p:xfrm>
          <a:off x="0" y="3617843"/>
          <a:ext cx="9143975" cy="2194250"/>
        </p:xfrm>
        <a:graphic>
          <a:graphicData uri="http://schemas.openxmlformats.org/drawingml/2006/table">
            <a:tbl>
              <a:tblPr firstRow="1" bandRow="1">
                <a:noFill/>
                <a:tableStyleId>{323666D1-7C8F-4C18-830F-A4CB738B071C}</a:tableStyleId>
              </a:tblPr>
              <a:tblGrid>
                <a:gridCol w="1934817">
                  <a:extLst>
                    <a:ext uri="{9D8B030D-6E8A-4147-A177-3AD203B41FA5}">
                      <a16:colId xmlns:a16="http://schemas.microsoft.com/office/drawing/2014/main" val="20000"/>
                    </a:ext>
                  </a:extLst>
                </a:gridCol>
                <a:gridCol w="2491458">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Fonction secondaire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Niveau</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système de freinage hydraulique sur le 4 roues et actué par une commande unique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d</a:t>
                      </a:r>
                      <a:r>
                        <a:rPr lang="fr-FR" sz="1000"/>
                        <a:t>eux circuits de freinage indépendants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binaire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oui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cas de charge minimale pour le pédalier de frein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2000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 6.1.8</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matériau du pédal de frein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matériau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acier / aluminium</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aucune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 6.1.9</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71" name="Google Shape;371;g5b494d2df6_0_243"/>
          <p:cNvGraphicFramePr/>
          <p:nvPr>
            <p:extLst>
              <p:ext uri="{D42A27DB-BD31-4B8C-83A1-F6EECF244321}">
                <p14:modId xmlns:p14="http://schemas.microsoft.com/office/powerpoint/2010/main" val="3567944554"/>
              </p:ext>
            </p:extLst>
          </p:nvPr>
        </p:nvGraphicFramePr>
        <p:xfrm>
          <a:off x="0" y="1056699"/>
          <a:ext cx="5211000" cy="2560200"/>
        </p:xfrm>
        <a:graphic>
          <a:graphicData uri="http://schemas.openxmlformats.org/drawingml/2006/table">
            <a:tbl>
              <a:tblPr>
                <a:noFill/>
                <a:tableStyleId>{048DF172-F4ED-4757-A621-7D67328AAD1C}</a:tableStyleId>
              </a:tblPr>
              <a:tblGrid>
                <a:gridCol w="1933875">
                  <a:extLst>
                    <a:ext uri="{9D8B030D-6E8A-4147-A177-3AD203B41FA5}">
                      <a16:colId xmlns:a16="http://schemas.microsoft.com/office/drawing/2014/main" val="20000"/>
                    </a:ext>
                  </a:extLst>
                </a:gridCol>
                <a:gridCol w="1004050">
                  <a:extLst>
                    <a:ext uri="{9D8B030D-6E8A-4147-A177-3AD203B41FA5}">
                      <a16:colId xmlns:a16="http://schemas.microsoft.com/office/drawing/2014/main" val="20001"/>
                    </a:ext>
                  </a:extLst>
                </a:gridCol>
                <a:gridCol w="953500">
                  <a:extLst>
                    <a:ext uri="{9D8B030D-6E8A-4147-A177-3AD203B41FA5}">
                      <a16:colId xmlns:a16="http://schemas.microsoft.com/office/drawing/2014/main" val="20002"/>
                    </a:ext>
                  </a:extLst>
                </a:gridCol>
                <a:gridCol w="1319575">
                  <a:extLst>
                    <a:ext uri="{9D8B030D-6E8A-4147-A177-3AD203B41FA5}">
                      <a16:colId xmlns:a16="http://schemas.microsoft.com/office/drawing/2014/main" val="20003"/>
                    </a:ext>
                  </a:extLst>
                </a:gridCol>
              </a:tblGrid>
              <a:tr h="429604">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longitudinale</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Accélération latérale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solidFill>
                            <a:schemeClr val="dk1"/>
                          </a:solidFill>
                        </a:rPr>
                        <a:t>Température</a:t>
                      </a:r>
                      <a:endParaRPr sz="1000" b="1">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98122">
                <a:tc>
                  <a:txBody>
                    <a:bodyPr/>
                    <a:lstStyle/>
                    <a:p>
                      <a:pPr marL="0" lvl="0" indent="0" algn="ctr" rtl="0">
                        <a:spcBef>
                          <a:spcPts val="0"/>
                        </a:spcBef>
                        <a:spcAft>
                          <a:spcPts val="0"/>
                        </a:spcAft>
                        <a:buNone/>
                      </a:pPr>
                      <a:r>
                        <a:rPr lang="fr-FR" sz="1000" b="1" i="1" dirty="0"/>
                        <a:t>Nominal:</a:t>
                      </a:r>
                      <a:endParaRPr sz="1000" b="1" i="1" dirty="0"/>
                    </a:p>
                    <a:p>
                      <a:pPr marL="0" lvl="0" indent="0" algn="ctr" rtl="0">
                        <a:spcBef>
                          <a:spcPts val="0"/>
                        </a:spcBef>
                        <a:spcAft>
                          <a:spcPts val="0"/>
                        </a:spcAft>
                        <a:buNone/>
                      </a:pPr>
                      <a:r>
                        <a:rPr lang="fr-FR" sz="1000" dirty="0"/>
                        <a:t>virage en </a:t>
                      </a:r>
                      <a:r>
                        <a:rPr lang="fr-FR" sz="1000" dirty="0" err="1"/>
                        <a:t>skid</a:t>
                      </a:r>
                      <a:r>
                        <a:rPr lang="fr-FR" sz="1000" dirty="0"/>
                        <a:t> pad ou accélération en endurance à 30°C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3863">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2 g</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3863">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dirty="0"/>
                        <a:t>40°C</a:t>
                      </a:r>
                      <a:endParaRPr sz="1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Google Shape;355;g5b494d2df6_0_232">
            <a:extLst>
              <a:ext uri="{FF2B5EF4-FFF2-40B4-BE49-F238E27FC236}">
                <a16:creationId xmlns:a16="http://schemas.microsoft.com/office/drawing/2014/main" id="{697EE810-C8B6-445C-AB75-6AC3785D5EC9}"/>
              </a:ext>
            </a:extLst>
          </p:cNvPr>
          <p:cNvSpPr/>
          <p:nvPr/>
        </p:nvSpPr>
        <p:spPr>
          <a:xfrm>
            <a:off x="5211025" y="594947"/>
            <a:ext cx="3933000" cy="121120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10" name="Google Shape;358;g5b494d2df6_0_232">
            <a:extLst>
              <a:ext uri="{FF2B5EF4-FFF2-40B4-BE49-F238E27FC236}">
                <a16:creationId xmlns:a16="http://schemas.microsoft.com/office/drawing/2014/main" id="{0086261B-2EB1-4A01-906C-392762E53FC8}"/>
              </a:ext>
            </a:extLst>
          </p:cNvPr>
          <p:cNvSpPr/>
          <p:nvPr/>
        </p:nvSpPr>
        <p:spPr>
          <a:xfrm>
            <a:off x="5211025" y="1806149"/>
            <a:ext cx="3933000" cy="181074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Pédalier ?</a:t>
            </a:r>
          </a:p>
          <a:p>
            <a:pPr marL="0" marR="0" lvl="0" indent="0" algn="l" rtl="0">
              <a:lnSpc>
                <a:spcPct val="100000"/>
              </a:lnSpc>
              <a:spcBef>
                <a:spcPts val="0"/>
              </a:spcBef>
              <a:spcAft>
                <a:spcPts val="0"/>
              </a:spcAft>
              <a:buNone/>
            </a:pPr>
            <a:r>
              <a:rPr lang="fr-FR" sz="1000" dirty="0">
                <a:solidFill>
                  <a:schemeClr val="dk1"/>
                </a:solidFill>
                <a:highlight>
                  <a:srgbClr val="FF0000"/>
                </a:highlight>
              </a:rPr>
              <a:t>Pédale d’</a:t>
            </a:r>
            <a:r>
              <a:rPr lang="fr-FR" sz="1000" dirty="0" err="1">
                <a:solidFill>
                  <a:schemeClr val="dk1"/>
                </a:solidFill>
                <a:highlight>
                  <a:srgbClr val="FF0000"/>
                </a:highlight>
              </a:rPr>
              <a:t>accel</a:t>
            </a:r>
            <a:r>
              <a:rPr lang="fr-FR" sz="1000" dirty="0">
                <a:solidFill>
                  <a:schemeClr val="dk1"/>
                </a:solidFill>
                <a:highlight>
                  <a:srgbClr val="FF0000"/>
                </a:highlight>
              </a:rPr>
              <a:t> // pb </a:t>
            </a:r>
            <a:r>
              <a:rPr lang="fr-FR" sz="1000" dirty="0" err="1">
                <a:solidFill>
                  <a:schemeClr val="dk1"/>
                </a:solidFill>
                <a:highlight>
                  <a:srgbClr val="FF0000"/>
                </a:highlight>
              </a:rPr>
              <a:t>Optimus</a:t>
            </a: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Pédale frein : ou placer les maîtres </a:t>
            </a:r>
            <a:r>
              <a:rPr lang="fr-FR" sz="1000" dirty="0" err="1">
                <a:solidFill>
                  <a:schemeClr val="dk1"/>
                </a:solidFill>
                <a:highlight>
                  <a:srgbClr val="FF0000"/>
                </a:highlight>
              </a:rPr>
              <a:t>cyl</a:t>
            </a: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En additif / Fonderie??</a:t>
            </a:r>
            <a:endParaRPr sz="1000" dirty="0">
              <a:highlight>
                <a:srgbClr val="FF0000"/>
              </a:highlight>
            </a:endParaRPr>
          </a:p>
          <a:p>
            <a:pPr marL="0" marR="0" lvl="0" indent="0" algn="l" rtl="0">
              <a:lnSpc>
                <a:spcPct val="100000"/>
              </a:lnSpc>
              <a:spcBef>
                <a:spcPts val="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Google Shape;376;g5b494d2df6_1_22"/>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Motorisation</a:t>
            </a:r>
            <a:endParaRPr sz="2400" b="1" u="sng">
              <a:latin typeface="Calibri"/>
              <a:ea typeface="Calibri"/>
              <a:cs typeface="Calibri"/>
              <a:sym typeface="Calibri"/>
            </a:endParaRPr>
          </a:p>
        </p:txBody>
      </p:sp>
      <p:sp>
        <p:nvSpPr>
          <p:cNvPr id="377" name="Google Shape;377;g5b494d2df6_1_2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78" name="Google Shape;378;g5b494d2df6_1_2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2"/>
        <p:cNvGrpSpPr/>
        <p:nvPr/>
      </p:nvGrpSpPr>
      <p:grpSpPr>
        <a:xfrm>
          <a:off x="0" y="0"/>
          <a:ext cx="0" cy="0"/>
          <a:chOff x="0" y="0"/>
          <a:chExt cx="0" cy="0"/>
        </a:xfrm>
      </p:grpSpPr>
      <p:sp>
        <p:nvSpPr>
          <p:cNvPr id="383" name="Google Shape;383;g5b494d2df6_0_298"/>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FF0000"/>
                </a:highlight>
                <a:latin typeface="Calibri"/>
                <a:ea typeface="Calibri"/>
                <a:cs typeface="Calibri"/>
                <a:sym typeface="Calibri"/>
              </a:rPr>
              <a:t>Motorisation</a:t>
            </a:r>
            <a:endParaRPr sz="2400" b="1" u="sng" dirty="0">
              <a:highlight>
                <a:srgbClr val="FF0000"/>
              </a:highlight>
              <a:latin typeface="Calibri"/>
              <a:ea typeface="Calibri"/>
              <a:cs typeface="Calibri"/>
              <a:sym typeface="Calibri"/>
            </a:endParaRPr>
          </a:p>
        </p:txBody>
      </p:sp>
      <p:graphicFrame>
        <p:nvGraphicFramePr>
          <p:cNvPr id="384" name="Google Shape;384;g5b494d2df6_0_298"/>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385" name="Google Shape;385;g5b494d2df6_0_298"/>
          <p:cNvSpPr txBox="1"/>
          <p:nvPr/>
        </p:nvSpPr>
        <p:spPr>
          <a:xfrm>
            <a:off x="0" y="1056675"/>
            <a:ext cx="5211000" cy="155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386" name="Google Shape;386;g5b494d2df6_0_298"/>
          <p:cNvSpPr/>
          <p:nvPr/>
        </p:nvSpPr>
        <p:spPr>
          <a:xfrm>
            <a:off x="5211025" y="583425"/>
            <a:ext cx="3933000" cy="2845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87" name="Google Shape;387;g5b494d2df6_0_298"/>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sp>
        <p:nvSpPr>
          <p:cNvPr id="388" name="Google Shape;388;g5b494d2df6_0_29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389" name="Google Shape;389;g5b494d2df6_0_29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Google Shape;394;g5b494d2df6_0_318"/>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395" name="Google Shape;395;g5b494d2df6_0_318"/>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Bride et guillotine</a:t>
            </a:r>
            <a:endParaRPr sz="1200" b="1"/>
          </a:p>
          <a:p>
            <a:pPr marL="0" marR="0" lvl="0" indent="0" algn="l" rtl="0">
              <a:lnSpc>
                <a:spcPct val="100000"/>
              </a:lnSpc>
              <a:spcBef>
                <a:spcPts val="0"/>
              </a:spcBef>
              <a:spcAft>
                <a:spcPts val="0"/>
              </a:spcAft>
              <a:buNone/>
            </a:pPr>
            <a:endParaRPr sz="1200" b="1"/>
          </a:p>
        </p:txBody>
      </p:sp>
      <p:sp>
        <p:nvSpPr>
          <p:cNvPr id="396" name="Google Shape;396;g5b494d2df6_0_318"/>
          <p:cNvSpPr txBox="1"/>
          <p:nvPr/>
        </p:nvSpPr>
        <p:spPr>
          <a:xfrm>
            <a:off x="0" y="1056676"/>
            <a:ext cx="5211000" cy="1043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397" name="Google Shape;397;g5b494d2df6_0_318"/>
          <p:cNvSpPr/>
          <p:nvPr/>
        </p:nvSpPr>
        <p:spPr>
          <a:xfrm>
            <a:off x="5211025" y="590553"/>
            <a:ext cx="3933000" cy="31701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398" name="Google Shape;398;g5b494d2df6_0_318"/>
          <p:cNvSpPr txBox="1"/>
          <p:nvPr/>
        </p:nvSpPr>
        <p:spPr>
          <a:xfrm>
            <a:off x="7782225" y="91325"/>
            <a:ext cx="75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a:t>
            </a:r>
            <a:r>
              <a:rPr lang="fr-FR" sz="2000" b="1">
                <a:solidFill>
                  <a:srgbClr val="C00000"/>
                </a:solidFill>
              </a:rPr>
              <a:t>LS</a:t>
            </a:r>
            <a:endParaRPr/>
          </a:p>
        </p:txBody>
      </p:sp>
      <p:sp>
        <p:nvSpPr>
          <p:cNvPr id="399" name="Google Shape;399;g5b494d2df6_0_31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00" name="Google Shape;400;g5b494d2df6_0_318"/>
          <p:cNvSpPr/>
          <p:nvPr/>
        </p:nvSpPr>
        <p:spPr>
          <a:xfrm>
            <a:off x="25" y="2100075"/>
            <a:ext cx="5211000" cy="16572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sz="1200" b="1">
              <a:solidFill>
                <a:schemeClr val="dk1"/>
              </a:solidFill>
            </a:endParaRPr>
          </a:p>
          <a:p>
            <a:pPr marL="0" marR="0" lvl="0" indent="0" algn="l" rtl="0">
              <a:lnSpc>
                <a:spcPct val="100000"/>
              </a:lnSpc>
              <a:spcBef>
                <a:spcPts val="0"/>
              </a:spcBef>
              <a:spcAft>
                <a:spcPts val="0"/>
              </a:spcAft>
              <a:buNone/>
            </a:pPr>
            <a:endParaRPr sz="1200" b="1">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200">
                <a:solidFill>
                  <a:schemeClr val="dk1"/>
                </a:solidFill>
              </a:rPr>
              <a:t>Guillotine </a:t>
            </a:r>
            <a:endParaRPr sz="120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200">
                <a:solidFill>
                  <a:schemeClr val="dk1"/>
                </a:solidFill>
              </a:rPr>
              <a:t>Papillon</a:t>
            </a:r>
            <a:endParaRPr sz="1200">
              <a:solidFill>
                <a:schemeClr val="dk1"/>
              </a:solidFill>
            </a:endParaRPr>
          </a:p>
          <a:p>
            <a:pPr marL="0" marR="0" lvl="0" indent="0" algn="l" rtl="0">
              <a:lnSpc>
                <a:spcPct val="100000"/>
              </a:lnSpc>
              <a:spcBef>
                <a:spcPts val="0"/>
              </a:spcBef>
              <a:spcAft>
                <a:spcPts val="0"/>
              </a:spcAft>
              <a:buNone/>
            </a:pPr>
            <a:endParaRPr sz="1200">
              <a:solidFill>
                <a:schemeClr val="dk1"/>
              </a:solidFill>
            </a:endParaRPr>
          </a:p>
          <a:p>
            <a:pPr marL="0" marR="0" lvl="0" indent="0" algn="l" rtl="0">
              <a:lnSpc>
                <a:spcPct val="100000"/>
              </a:lnSpc>
              <a:spcBef>
                <a:spcPts val="0"/>
              </a:spcBef>
              <a:spcAft>
                <a:spcPts val="0"/>
              </a:spcAft>
              <a:buNone/>
            </a:pPr>
            <a:endParaRPr/>
          </a:p>
        </p:txBody>
      </p:sp>
      <p:graphicFrame>
        <p:nvGraphicFramePr>
          <p:cNvPr id="401" name="Google Shape;401;g5b494d2df6_0_318"/>
          <p:cNvGraphicFramePr/>
          <p:nvPr/>
        </p:nvGraphicFramePr>
        <p:xfrm>
          <a:off x="13" y="3757323"/>
          <a:ext cx="9143975" cy="317005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517075">
                  <a:extLst>
                    <a:ext uri="{9D8B030D-6E8A-4147-A177-3AD203B41FA5}">
                      <a16:colId xmlns:a16="http://schemas.microsoft.com/office/drawing/2014/main" val="20001"/>
                    </a:ext>
                  </a:extLst>
                </a:gridCol>
                <a:gridCol w="624625">
                  <a:extLst>
                    <a:ext uri="{9D8B030D-6E8A-4147-A177-3AD203B41FA5}">
                      <a16:colId xmlns:a16="http://schemas.microsoft.com/office/drawing/2014/main" val="20002"/>
                    </a:ext>
                  </a:extLst>
                </a:gridCol>
                <a:gridCol w="1090675">
                  <a:extLst>
                    <a:ext uri="{9D8B030D-6E8A-4147-A177-3AD203B41FA5}">
                      <a16:colId xmlns:a16="http://schemas.microsoft.com/office/drawing/2014/main" val="20003"/>
                    </a:ext>
                  </a:extLst>
                </a:gridCol>
                <a:gridCol w="1359000">
                  <a:extLst>
                    <a:ext uri="{9D8B030D-6E8A-4147-A177-3AD203B41FA5}">
                      <a16:colId xmlns:a16="http://schemas.microsoft.com/office/drawing/2014/main" val="20004"/>
                    </a:ext>
                  </a:extLst>
                </a:gridCol>
                <a:gridCol w="1483325">
                  <a:extLst>
                    <a:ext uri="{9D8B030D-6E8A-4147-A177-3AD203B41FA5}">
                      <a16:colId xmlns:a16="http://schemas.microsoft.com/office/drawing/2014/main" val="20005"/>
                    </a:ext>
                  </a:extLst>
                </a:gridCol>
              </a:tblGrid>
              <a:tr h="22230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50100">
                <a:tc>
                  <a:txBody>
                    <a:bodyPr/>
                    <a:lstStyle/>
                    <a:p>
                      <a:pPr marL="0" marR="0" lvl="0" indent="0" algn="l" rtl="0">
                        <a:lnSpc>
                          <a:spcPct val="100000"/>
                        </a:lnSpc>
                        <a:spcBef>
                          <a:spcPts val="0"/>
                        </a:spcBef>
                        <a:spcAft>
                          <a:spcPts val="0"/>
                        </a:spcAft>
                        <a:buNone/>
                      </a:pPr>
                      <a:r>
                        <a:rPr lang="fr-FR" sz="1000" b="1" u="none" strike="noStrike" cap="none"/>
                        <a:t>FP1 : Respect du règlement</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FS1.2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50100">
                <a:tc>
                  <a:txBody>
                    <a:bodyPr/>
                    <a:lstStyle/>
                    <a:p>
                      <a:pPr marL="0" marR="0" lvl="0" indent="0" algn="l" rtl="0">
                        <a:lnSpc>
                          <a:spcPct val="100000"/>
                        </a:lnSpc>
                        <a:spcBef>
                          <a:spcPts val="0"/>
                        </a:spcBef>
                        <a:spcAft>
                          <a:spcPts val="0"/>
                        </a:spcAft>
                        <a:buNone/>
                      </a:pPr>
                      <a:r>
                        <a:rPr lang="fr-FR" sz="1000" b="1" u="none" strike="noStrike" cap="none"/>
                        <a:t>FP2 : </a:t>
                      </a:r>
                      <a:r>
                        <a:rPr lang="fr-FR" sz="1000" b="1"/>
                        <a:t>Réduire le débit d’air</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50100">
                <a:tc>
                  <a:txBody>
                    <a:bodyPr/>
                    <a:lstStyle/>
                    <a:p>
                      <a:pPr marL="0" marR="0" lvl="0" indent="0" algn="l" rtl="0">
                        <a:lnSpc>
                          <a:spcPct val="100000"/>
                        </a:lnSpc>
                        <a:spcBef>
                          <a:spcPts val="0"/>
                        </a:spcBef>
                        <a:spcAft>
                          <a:spcPts val="0"/>
                        </a:spcAft>
                        <a:buNone/>
                      </a:pPr>
                      <a:r>
                        <a:rPr lang="fr-FR" sz="1000" b="1" u="none" strike="noStrike" cap="none"/>
                        <a:t>FP3 :</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50100">
                <a:tc>
                  <a:txBody>
                    <a:bodyPr/>
                    <a:lstStyle/>
                    <a:p>
                      <a:pPr marL="0" marR="0" lvl="0" indent="0" algn="l" rtl="0">
                        <a:lnSpc>
                          <a:spcPct val="100000"/>
                        </a:lnSpc>
                        <a:spcBef>
                          <a:spcPts val="0"/>
                        </a:spcBef>
                        <a:spcAft>
                          <a:spcPts val="0"/>
                        </a:spcAft>
                        <a:buNone/>
                      </a:pPr>
                      <a:r>
                        <a:rPr lang="fr-FR" sz="1000" b="1" u="none" strike="noStrike" cap="none"/>
                        <a:t>FP4 :</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50100">
                <a:tc>
                  <a:txBody>
                    <a:bodyPr/>
                    <a:lstStyle/>
                    <a:p>
                      <a:pPr marL="0" marR="0" lvl="0" indent="0" algn="l" rtl="0">
                        <a:lnSpc>
                          <a:spcPct val="100000"/>
                        </a:lnSpc>
                        <a:spcBef>
                          <a:spcPts val="0"/>
                        </a:spcBef>
                        <a:spcAft>
                          <a:spcPts val="0"/>
                        </a:spcAft>
                        <a:buNone/>
                      </a:pPr>
                      <a:r>
                        <a:rPr lang="fr-FR" sz="1000" b="1" u="none" strike="noStrike" cap="none"/>
                        <a:t>FP5 :</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50100">
                <a:tc>
                  <a:txBody>
                    <a:bodyPr/>
                    <a:lstStyle/>
                    <a:p>
                      <a:pPr marL="0" marR="0" lvl="0" indent="0" algn="l" rtl="0">
                        <a:lnSpc>
                          <a:spcPct val="100000"/>
                        </a:lnSpc>
                        <a:spcBef>
                          <a:spcPts val="0"/>
                        </a:spcBef>
                        <a:spcAft>
                          <a:spcPts val="0"/>
                        </a:spcAft>
                        <a:buNone/>
                      </a:pPr>
                      <a:r>
                        <a:rPr lang="fr-FR" sz="1000" b="1" u="none" strike="noStrike" cap="none"/>
                        <a:t>FPN : KPI</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FSN.1 : Masse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FSN.2 : Pertes de charges </a:t>
                      </a:r>
                      <a:r>
                        <a:rPr lang="fr-FR" sz="1000"/>
                        <a:t>minimes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92825">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FSN.3 : </a:t>
                      </a:r>
                      <a:r>
                        <a:rPr lang="fr-FR" sz="1000"/>
                        <a:t>F</a:t>
                      </a:r>
                      <a:r>
                        <a:rPr lang="fr-FR" sz="1000" u="none" strike="noStrike" cap="none"/>
                        <a:t>lux d</a:t>
                      </a:r>
                      <a:r>
                        <a:rPr lang="fr-FR" sz="1000"/>
                        <a:t>’air réparti uniformément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FSN.4 : Turbulences minimes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150100">
                <a:tc>
                  <a:txBody>
                    <a:bodyPr/>
                    <a:lstStyle/>
                    <a:p>
                      <a:pPr marL="0" marR="0" lvl="0" indent="0" algn="l" rtl="0">
                        <a:lnSpc>
                          <a:spcPct val="100000"/>
                        </a:lnSpc>
                        <a:spcBef>
                          <a:spcPts val="0"/>
                        </a:spcBef>
                        <a:spcAft>
                          <a:spcPts val="0"/>
                        </a:spcAft>
                        <a:buNone/>
                      </a:pPr>
                      <a:endParaRPr sz="10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FSN.5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g5b494d2df6_0_40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07" name="Google Shape;407;g5b494d2df6_0_40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Admission</a:t>
            </a:r>
            <a:endParaRPr sz="1200" b="1"/>
          </a:p>
          <a:p>
            <a:pPr marL="0" marR="0" lvl="0" indent="0" algn="l" rtl="0">
              <a:lnSpc>
                <a:spcPct val="100000"/>
              </a:lnSpc>
              <a:spcBef>
                <a:spcPts val="0"/>
              </a:spcBef>
              <a:spcAft>
                <a:spcPts val="0"/>
              </a:spcAft>
              <a:buNone/>
            </a:pPr>
            <a:endParaRPr sz="1200" b="1"/>
          </a:p>
        </p:txBody>
      </p:sp>
      <p:sp>
        <p:nvSpPr>
          <p:cNvPr id="408" name="Google Shape;408;g5b494d2df6_0_402"/>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09" name="Google Shape;409;g5b494d2df6_0_402"/>
          <p:cNvSpPr txBox="1"/>
          <p:nvPr/>
        </p:nvSpPr>
        <p:spPr>
          <a:xfrm>
            <a:off x="7822400" y="91325"/>
            <a:ext cx="711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a:t>
            </a:r>
            <a:r>
              <a:rPr lang="fr-FR" sz="2000" b="1">
                <a:solidFill>
                  <a:srgbClr val="C00000"/>
                </a:solidFill>
              </a:rPr>
              <a:t>LS</a:t>
            </a:r>
            <a:endParaRPr/>
          </a:p>
        </p:txBody>
      </p:sp>
      <p:sp>
        <p:nvSpPr>
          <p:cNvPr id="410" name="Google Shape;410;g5b494d2df6_0_40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11" name="Google Shape;411;g5b494d2df6_0_402"/>
          <p:cNvSpPr/>
          <p:nvPr/>
        </p:nvSpPr>
        <p:spPr>
          <a:xfrm>
            <a:off x="5211025" y="595000"/>
            <a:ext cx="3933000" cy="2016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1"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rPr>
              <a:t>Admission classique avec dôme modifié</a:t>
            </a:r>
            <a:endParaRPr sz="105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rPr>
              <a:t>Admission avec des jonctions </a:t>
            </a:r>
          </a:p>
          <a:p>
            <a:pPr marL="457200" marR="0" lvl="0" indent="-304800" algn="l" rtl="0">
              <a:lnSpc>
                <a:spcPct val="100000"/>
              </a:lnSpc>
              <a:spcBef>
                <a:spcPts val="0"/>
              </a:spcBef>
              <a:spcAft>
                <a:spcPts val="0"/>
              </a:spcAft>
              <a:buClr>
                <a:schemeClr val="dk1"/>
              </a:buClr>
              <a:buSzPts val="1200"/>
              <a:buChar char="-"/>
            </a:pPr>
            <a:endParaRPr lang="fr-FR" sz="105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50" dirty="0">
                <a:solidFill>
                  <a:schemeClr val="dk1"/>
                </a:solidFill>
                <a:highlight>
                  <a:srgbClr val="FF0000"/>
                </a:highlight>
              </a:rPr>
              <a:t>Admission latérale ??</a:t>
            </a:r>
            <a:endParaRPr sz="1050" dirty="0">
              <a:solidFill>
                <a:schemeClr val="dk1"/>
              </a:solidFill>
              <a:highlight>
                <a:srgbClr val="FF0000"/>
              </a:highlight>
            </a:endParaRPr>
          </a:p>
          <a:p>
            <a:pPr marL="0" marR="0" lvl="0" indent="0" algn="l" rtl="0">
              <a:lnSpc>
                <a:spcPct val="100000"/>
              </a:lnSpc>
              <a:spcBef>
                <a:spcPts val="0"/>
              </a:spcBef>
              <a:spcAft>
                <a:spcPts val="0"/>
              </a:spcAft>
              <a:buNone/>
            </a:pPr>
            <a:endParaRPr dirty="0"/>
          </a:p>
        </p:txBody>
      </p:sp>
      <p:graphicFrame>
        <p:nvGraphicFramePr>
          <p:cNvPr id="412" name="Google Shape;412;g5b494d2df6_0_402"/>
          <p:cNvGraphicFramePr/>
          <p:nvPr/>
        </p:nvGraphicFramePr>
        <p:xfrm>
          <a:off x="0" y="2610948"/>
          <a:ext cx="9143975" cy="3929725"/>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2357000">
                  <a:extLst>
                    <a:ext uri="{9D8B030D-6E8A-4147-A177-3AD203B41FA5}">
                      <a16:colId xmlns:a16="http://schemas.microsoft.com/office/drawing/2014/main" val="20001"/>
                    </a:ext>
                  </a:extLst>
                </a:gridCol>
                <a:gridCol w="1029100">
                  <a:extLst>
                    <a:ext uri="{9D8B030D-6E8A-4147-A177-3AD203B41FA5}">
                      <a16:colId xmlns:a16="http://schemas.microsoft.com/office/drawing/2014/main" val="20002"/>
                    </a:ext>
                  </a:extLst>
                </a:gridCol>
                <a:gridCol w="1062325">
                  <a:extLst>
                    <a:ext uri="{9D8B030D-6E8A-4147-A177-3AD203B41FA5}">
                      <a16:colId xmlns:a16="http://schemas.microsoft.com/office/drawing/2014/main" val="20003"/>
                    </a:ext>
                  </a:extLst>
                </a:gridCol>
                <a:gridCol w="1272575">
                  <a:extLst>
                    <a:ext uri="{9D8B030D-6E8A-4147-A177-3AD203B41FA5}">
                      <a16:colId xmlns:a16="http://schemas.microsoft.com/office/drawing/2014/main" val="20004"/>
                    </a:ext>
                  </a:extLst>
                </a:gridCol>
                <a:gridCol w="135370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 </a:t>
                      </a:r>
                      <a:r>
                        <a:rPr lang="fr-FR" sz="900"/>
                        <a:t>Diriger le flux d’air vers les pistons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 Diriger le flux</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 Assurer que l</a:t>
                      </a:r>
                      <a:r>
                        <a:rPr lang="fr-FR" sz="900"/>
                        <a:t>’essence ne s’échappe pas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4800">
                <a:tc>
                  <a:txBody>
                    <a:bodyPr/>
                    <a:lstStyle/>
                    <a:p>
                      <a:pPr marL="0" marR="0" lvl="0" indent="0" algn="l" rtl="0">
                        <a:lnSpc>
                          <a:spcPct val="100000"/>
                        </a:lnSpc>
                        <a:spcBef>
                          <a:spcPts val="0"/>
                        </a:spcBef>
                        <a:spcAft>
                          <a:spcPts val="0"/>
                        </a:spcAft>
                        <a:buNone/>
                      </a:pP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 Pertes de charges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 </a:t>
                      </a:r>
                      <a:r>
                        <a:rPr lang="fr-FR" sz="900"/>
                        <a:t>Résonances</a:t>
                      </a:r>
                      <a:r>
                        <a:rPr lang="fr-FR" sz="900" u="none" strike="noStrike" cap="none"/>
                        <a:t> acoustiques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 Résistance aux </a:t>
                      </a:r>
                      <a:r>
                        <a:rPr lang="fr-FR" sz="900"/>
                        <a:t>retours de flamme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6"/>
        <p:cNvGrpSpPr/>
        <p:nvPr/>
      </p:nvGrpSpPr>
      <p:grpSpPr>
        <a:xfrm>
          <a:off x="0" y="0"/>
          <a:ext cx="0" cy="0"/>
          <a:chOff x="0" y="0"/>
          <a:chExt cx="0" cy="0"/>
        </a:xfrm>
      </p:grpSpPr>
      <p:sp>
        <p:nvSpPr>
          <p:cNvPr id="417" name="Google Shape;417;g5b494d2df6_0_329"/>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18" name="Google Shape;418;g5b494d2df6_0_329"/>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Moteur</a:t>
            </a:r>
            <a:endParaRPr sz="1200" b="1"/>
          </a:p>
          <a:p>
            <a:pPr marL="0" marR="0" lvl="0" indent="0" algn="l" rtl="0">
              <a:lnSpc>
                <a:spcPct val="100000"/>
              </a:lnSpc>
              <a:spcBef>
                <a:spcPts val="0"/>
              </a:spcBef>
              <a:spcAft>
                <a:spcPts val="0"/>
              </a:spcAft>
              <a:buNone/>
            </a:pPr>
            <a:endParaRPr sz="1200" b="1"/>
          </a:p>
        </p:txBody>
      </p:sp>
      <p:sp>
        <p:nvSpPr>
          <p:cNvPr id="419" name="Google Shape;419;g5b494d2df6_0_329"/>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fr-FR" sz="1100"/>
              <a:t>Réduire l’espace non occupé engendré par l’orientation opposée du dossier du pilote et du moteur.</a:t>
            </a:r>
            <a:endParaRPr sz="1100" b="0" i="0" u="none" strike="noStrike" cap="none">
              <a:solidFill>
                <a:srgbClr val="000000"/>
              </a:solidFill>
              <a:latin typeface="Arial"/>
              <a:ea typeface="Arial"/>
              <a:cs typeface="Arial"/>
              <a:sym typeface="Arial"/>
            </a:endParaRPr>
          </a:p>
        </p:txBody>
      </p:sp>
      <p:sp>
        <p:nvSpPr>
          <p:cNvPr id="420" name="Google Shape;420;g5b494d2df6_0_329"/>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21" name="Google Shape;421;g5b494d2df6_0_329"/>
          <p:cNvSpPr txBox="1"/>
          <p:nvPr/>
        </p:nvSpPr>
        <p:spPr>
          <a:xfrm>
            <a:off x="7701850" y="91325"/>
            <a:ext cx="8325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ASE</a:t>
            </a:r>
            <a:endParaRPr/>
          </a:p>
        </p:txBody>
      </p:sp>
      <p:sp>
        <p:nvSpPr>
          <p:cNvPr id="422" name="Google Shape;422;g5b494d2df6_0_329"/>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23" name="Google Shape;423;g5b494d2df6_0_329"/>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r>
              <a:rPr lang="fr-FR" sz="1000"/>
              <a:t>Carburant à l’éthanol E85 / SP98 </a:t>
            </a:r>
            <a:endParaRPr sz="1000"/>
          </a:p>
          <a:p>
            <a:pPr marL="0" marR="0" lvl="0" indent="0" algn="l" rtl="0">
              <a:lnSpc>
                <a:spcPct val="100000"/>
              </a:lnSpc>
              <a:spcBef>
                <a:spcPts val="0"/>
              </a:spcBef>
              <a:spcAft>
                <a:spcPts val="0"/>
              </a:spcAft>
              <a:buNone/>
            </a:pPr>
            <a:r>
              <a:rPr lang="fr-FR" sz="1000"/>
              <a:t>Rotation du moteur suivant l’axe de l’essieu </a:t>
            </a:r>
            <a:endParaRPr sz="1000"/>
          </a:p>
          <a:p>
            <a:pPr marL="0" marR="0" lvl="0" indent="0" algn="l" rtl="0">
              <a:lnSpc>
                <a:spcPct val="100000"/>
              </a:lnSpc>
              <a:spcBef>
                <a:spcPts val="0"/>
              </a:spcBef>
              <a:spcAft>
                <a:spcPts val="0"/>
              </a:spcAft>
              <a:buNone/>
            </a:pPr>
            <a:r>
              <a:rPr lang="fr-FR" sz="1000"/>
              <a:t>Rotation du moteur de 180° suivant l’axe vertical.</a:t>
            </a:r>
            <a:r>
              <a:rPr lang="fr-FR"/>
              <a:t>  </a:t>
            </a:r>
            <a:endParaRPr/>
          </a:p>
        </p:txBody>
      </p:sp>
      <p:graphicFrame>
        <p:nvGraphicFramePr>
          <p:cNvPr id="424" name="Google Shape;424;g5b494d2df6_0_329"/>
          <p:cNvGraphicFramePr/>
          <p:nvPr>
            <p:extLst>
              <p:ext uri="{D42A27DB-BD31-4B8C-83A1-F6EECF244321}">
                <p14:modId xmlns:p14="http://schemas.microsoft.com/office/powerpoint/2010/main" val="1851369681"/>
              </p:ext>
            </p:extLst>
          </p:nvPr>
        </p:nvGraphicFramePr>
        <p:xfrm>
          <a:off x="-12" y="2795473"/>
          <a:ext cx="5211025" cy="4062526"/>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88335">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0978">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89383">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89383">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89383">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89383">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89383">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89383">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sp>
        <p:nvSpPr>
          <p:cNvPr id="429" name="Google Shape;429;g5b494d2df6_0_38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30" name="Google Shape;430;g5b494d2df6_0_380"/>
          <p:cNvSpPr txBox="1"/>
          <p:nvPr/>
        </p:nvSpPr>
        <p:spPr>
          <a:xfrm>
            <a:off x="0" y="586625"/>
            <a:ext cx="6143700" cy="29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Circuit de carburant</a:t>
            </a:r>
            <a:endParaRPr sz="1200" b="1"/>
          </a:p>
          <a:p>
            <a:pPr marL="0" marR="0" lvl="0" indent="0" algn="l" rtl="0">
              <a:lnSpc>
                <a:spcPct val="100000"/>
              </a:lnSpc>
              <a:spcBef>
                <a:spcPts val="0"/>
              </a:spcBef>
              <a:spcAft>
                <a:spcPts val="0"/>
              </a:spcAft>
              <a:buNone/>
            </a:pPr>
            <a:endParaRPr sz="1200" b="1"/>
          </a:p>
          <a:p>
            <a:pPr marL="0" marR="0" lvl="0" indent="0" algn="l" rtl="0">
              <a:lnSpc>
                <a:spcPct val="100000"/>
              </a:lnSpc>
              <a:spcBef>
                <a:spcPts val="0"/>
              </a:spcBef>
              <a:spcAft>
                <a:spcPts val="0"/>
              </a:spcAft>
              <a:buNone/>
            </a:pPr>
            <a:endParaRPr sz="1200" b="1"/>
          </a:p>
        </p:txBody>
      </p:sp>
      <p:sp>
        <p:nvSpPr>
          <p:cNvPr id="431" name="Google Shape;431;g5b494d2df6_0_380"/>
          <p:cNvSpPr txBox="1"/>
          <p:nvPr/>
        </p:nvSpPr>
        <p:spPr>
          <a:xfrm>
            <a:off x="0" y="881525"/>
            <a:ext cx="6143700" cy="1284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p>
          <a:p>
            <a:pPr marL="0" marR="0" lvl="0" indent="0" algn="l" rtl="0">
              <a:lnSpc>
                <a:spcPct val="100000"/>
              </a:lnSpc>
              <a:spcBef>
                <a:spcPts val="0"/>
              </a:spcBef>
              <a:spcAft>
                <a:spcPts val="0"/>
              </a:spcAft>
              <a:buNone/>
            </a:pPr>
            <a:endParaRPr sz="1200" b="1" dirty="0"/>
          </a:p>
          <a:p>
            <a:pPr marL="0" marR="0" lvl="0" indent="0" algn="l" rtl="0">
              <a:lnSpc>
                <a:spcPct val="100000"/>
              </a:lnSpc>
              <a:spcBef>
                <a:spcPts val="0"/>
              </a:spcBef>
              <a:spcAft>
                <a:spcPts val="0"/>
              </a:spcAft>
              <a:buNone/>
            </a:pPr>
            <a:r>
              <a:rPr lang="fr-FR" sz="1000" dirty="0"/>
              <a:t>Réussir l’endurance avec un plein en étant le plus léger possible et adapté à l’espace disponible. </a:t>
            </a:r>
            <a:r>
              <a:rPr lang="fr-FR" sz="1000" dirty="0">
                <a:highlight>
                  <a:srgbClr val="FF0000"/>
                </a:highlight>
              </a:rPr>
              <a:t>Pouvoir fournir un débit important lors des phases d’accélération.</a:t>
            </a:r>
            <a:endParaRPr sz="1000" b="0" i="0" u="none" strike="noStrike" cap="none" dirty="0">
              <a:solidFill>
                <a:srgbClr val="000000"/>
              </a:solidFill>
              <a:highlight>
                <a:srgbClr val="FF0000"/>
              </a:highlight>
              <a:latin typeface="Arial"/>
              <a:ea typeface="Arial"/>
              <a:cs typeface="Arial"/>
              <a:sym typeface="Arial"/>
            </a:endParaRPr>
          </a:p>
        </p:txBody>
      </p:sp>
      <p:sp>
        <p:nvSpPr>
          <p:cNvPr id="432" name="Google Shape;432;g5b494d2df6_0_380"/>
          <p:cNvSpPr/>
          <p:nvPr/>
        </p:nvSpPr>
        <p:spPr>
          <a:xfrm>
            <a:off x="6143700" y="586625"/>
            <a:ext cx="3000300" cy="1580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Simulations</a:t>
            </a:r>
          </a:p>
          <a:p>
            <a:pPr marL="0" marR="0" lvl="0" indent="0" algn="l" rtl="0">
              <a:lnSpc>
                <a:spcPct val="100000"/>
              </a:lnSpc>
              <a:spcBef>
                <a:spcPts val="0"/>
              </a:spcBef>
              <a:spcAft>
                <a:spcPts val="0"/>
              </a:spcAft>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fr-FR" sz="1000" dirty="0">
                <a:solidFill>
                  <a:schemeClr val="dk1"/>
                </a:solidFill>
              </a:rPr>
              <a:t>Optimum lap : vitesse/RPM moyennes lors de l’endurance sur différents circuits FS</a:t>
            </a:r>
            <a:endParaRPr sz="1000"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rPr>
              <a:t>Données des années précédentes</a:t>
            </a:r>
            <a:endParaRPr sz="1000" dirty="0">
              <a:solidFill>
                <a:schemeClr val="dk1"/>
              </a:solidFill>
            </a:endParaRPr>
          </a:p>
          <a:p>
            <a:pPr marL="0" marR="0" lvl="0" indent="0" algn="l" rtl="0">
              <a:lnSpc>
                <a:spcPct val="100000"/>
              </a:lnSpc>
              <a:spcBef>
                <a:spcPts val="0"/>
              </a:spcBef>
              <a:spcAft>
                <a:spcPts val="0"/>
              </a:spcAft>
              <a:buNone/>
            </a:pPr>
            <a:r>
              <a:rPr lang="fr-FR" sz="1000" dirty="0">
                <a:solidFill>
                  <a:schemeClr val="dk1"/>
                </a:solidFill>
              </a:rPr>
              <a:t>-&gt; Calcul du volume nécessaire</a:t>
            </a:r>
          </a:p>
          <a:p>
            <a:pPr marL="0" marR="0" lvl="0" indent="0" algn="l" rtl="0">
              <a:lnSpc>
                <a:spcPct val="100000"/>
              </a:lnSpc>
              <a:spcBef>
                <a:spcPts val="0"/>
              </a:spcBef>
              <a:spcAft>
                <a:spcPts val="0"/>
              </a:spcAft>
              <a:buNone/>
            </a:pPr>
            <a:endParaRPr lang="fr-FR" sz="1000" dirty="0">
              <a:solidFill>
                <a:schemeClr val="dk1"/>
              </a:solidFill>
              <a:highlight>
                <a:srgbClr val="FF0000"/>
              </a:highlight>
            </a:endParaRPr>
          </a:p>
          <a:p>
            <a:pPr marL="0" marR="0" lvl="0" indent="0" algn="l" rtl="0">
              <a:lnSpc>
                <a:spcPct val="100000"/>
              </a:lnSpc>
              <a:spcBef>
                <a:spcPts val="0"/>
              </a:spcBef>
              <a:spcAft>
                <a:spcPts val="0"/>
              </a:spcAft>
              <a:buNone/>
            </a:pPr>
            <a:r>
              <a:rPr lang="fr-FR" sz="1000" dirty="0">
                <a:solidFill>
                  <a:schemeClr val="dk1"/>
                </a:solidFill>
                <a:highlight>
                  <a:srgbClr val="FF0000"/>
                </a:highlight>
              </a:rPr>
              <a:t>Je ne pense honnêtement pas que faire une simulation pour dire 7+/-3L soit utile</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433" name="Google Shape;433;g5b494d2df6_0_380"/>
          <p:cNvSpPr txBox="1"/>
          <p:nvPr/>
        </p:nvSpPr>
        <p:spPr>
          <a:xfrm>
            <a:off x="7772400" y="91325"/>
            <a:ext cx="7620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IGH</a:t>
            </a:r>
            <a:endParaRPr/>
          </a:p>
        </p:txBody>
      </p:sp>
      <p:sp>
        <p:nvSpPr>
          <p:cNvPr id="434" name="Google Shape;434;g5b494d2df6_0_380"/>
          <p:cNvSpPr/>
          <p:nvPr/>
        </p:nvSpPr>
        <p:spPr>
          <a:xfrm>
            <a:off x="8534400" y="-37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435" name="Google Shape;435;g5b494d2df6_0_380"/>
          <p:cNvGraphicFramePr/>
          <p:nvPr>
            <p:extLst>
              <p:ext uri="{D42A27DB-BD31-4B8C-83A1-F6EECF244321}">
                <p14:modId xmlns:p14="http://schemas.microsoft.com/office/powerpoint/2010/main" val="868661237"/>
              </p:ext>
            </p:extLst>
          </p:nvPr>
        </p:nvGraphicFramePr>
        <p:xfrm>
          <a:off x="1" y="2166424"/>
          <a:ext cx="6638542" cy="4691577"/>
        </p:xfrm>
        <a:graphic>
          <a:graphicData uri="http://schemas.openxmlformats.org/drawingml/2006/table">
            <a:tbl>
              <a:tblPr firstRow="1" bandRow="1">
                <a:noFill/>
                <a:tableStyleId>{323666D1-7C8F-4C18-830F-A4CB738B071C}</a:tableStyleId>
              </a:tblPr>
              <a:tblGrid>
                <a:gridCol w="1078991">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1065725">
                  <a:extLst>
                    <a:ext uri="{9D8B030D-6E8A-4147-A177-3AD203B41FA5}">
                      <a16:colId xmlns:a16="http://schemas.microsoft.com/office/drawing/2014/main" val="20002"/>
                    </a:ext>
                  </a:extLst>
                </a:gridCol>
                <a:gridCol w="777266">
                  <a:extLst>
                    <a:ext uri="{9D8B030D-6E8A-4147-A177-3AD203B41FA5}">
                      <a16:colId xmlns:a16="http://schemas.microsoft.com/office/drawing/2014/main" val="20003"/>
                    </a:ext>
                  </a:extLst>
                </a:gridCol>
                <a:gridCol w="857059">
                  <a:extLst>
                    <a:ext uri="{9D8B030D-6E8A-4147-A177-3AD203B41FA5}">
                      <a16:colId xmlns:a16="http://schemas.microsoft.com/office/drawing/2014/main" val="20004"/>
                    </a:ext>
                  </a:extLst>
                </a:gridCol>
                <a:gridCol w="847821">
                  <a:extLst>
                    <a:ext uri="{9D8B030D-6E8A-4147-A177-3AD203B41FA5}">
                      <a16:colId xmlns:a16="http://schemas.microsoft.com/office/drawing/2014/main" val="20005"/>
                    </a:ext>
                  </a:extLst>
                </a:gridCol>
              </a:tblGrid>
              <a:tr h="379115">
                <a:tc>
                  <a:txBody>
                    <a:bodyPr/>
                    <a:lstStyle/>
                    <a:p>
                      <a:pPr marL="0" marR="0" lvl="0" indent="0" algn="l" rtl="0">
                        <a:lnSpc>
                          <a:spcPct val="100000"/>
                        </a:lnSpc>
                        <a:spcBef>
                          <a:spcPts val="0"/>
                        </a:spcBef>
                        <a:spcAft>
                          <a:spcPts val="0"/>
                        </a:spcAft>
                        <a:buNone/>
                      </a:pPr>
                      <a:r>
                        <a:rPr lang="fr-FR" sz="900" u="none" strike="noStrike" cap="none" dirty="0"/>
                        <a:t>Fonction primaire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dirty="0"/>
                        <a:t>Fonction secondaire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Critère</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Niveau</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Flexibilité</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Article règlement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9115">
                <a:tc rowSpan="5">
                  <a:txBody>
                    <a:bodyPr/>
                    <a:lstStyle/>
                    <a:p>
                      <a:pPr marL="0" lvl="0" indent="0" algn="l" rtl="0">
                        <a:spcBef>
                          <a:spcPts val="0"/>
                        </a:spcBef>
                        <a:spcAft>
                          <a:spcPts val="0"/>
                        </a:spcAft>
                        <a:buNone/>
                      </a:pPr>
                      <a:r>
                        <a:rPr lang="fr-FR" sz="900" b="1" dirty="0">
                          <a:solidFill>
                            <a:schemeClr val="dk1"/>
                          </a:solidFill>
                        </a:rPr>
                        <a:t>FP1 : Respect du règlement</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 Remplissage du réservoir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Diamètre intérieur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35mm</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2.6 </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FS1.2 : Ma</a:t>
                      </a:r>
                      <a:r>
                        <a:rPr lang="fr-FR" sz="900" dirty="0"/>
                        <a:t>tière</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Acier inox</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1.8/2.4</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911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a:t>
                      </a:r>
                      <a:r>
                        <a:rPr lang="fr-FR" sz="900" dirty="0"/>
                        <a:t>1</a:t>
                      </a:r>
                      <a:r>
                        <a:rPr lang="fr-FR" sz="900" u="none" strike="noStrike" cap="none" dirty="0"/>
                        <a:t>.</a:t>
                      </a:r>
                      <a:r>
                        <a:rPr lang="fr-FR" sz="900" dirty="0"/>
                        <a:t>3</a:t>
                      </a:r>
                      <a:r>
                        <a:rPr lang="fr-FR" sz="900" u="none" strike="noStrike" cap="none" dirty="0"/>
                        <a:t> : Fi</a:t>
                      </a:r>
                      <a:r>
                        <a:rPr lang="fr-FR" sz="900" dirty="0"/>
                        <a:t>xation</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Emplacement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amont du régulateur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CV 1.9.1</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dirty="0"/>
                        <a:t>FS</a:t>
                      </a:r>
                      <a:r>
                        <a:rPr lang="fr-FR" sz="900" dirty="0"/>
                        <a:t>1</a:t>
                      </a:r>
                      <a:r>
                        <a:rPr lang="fr-FR" sz="900" u="none" strike="noStrike" cap="none" dirty="0"/>
                        <a:t>.</a:t>
                      </a:r>
                      <a:r>
                        <a:rPr lang="fr-FR" sz="900" dirty="0"/>
                        <a:t>4</a:t>
                      </a:r>
                      <a:r>
                        <a:rPr lang="fr-FR" sz="900" u="none" strike="noStrike" cap="none" dirty="0"/>
                        <a:t> : Distance à l</a:t>
                      </a:r>
                      <a:r>
                        <a:rPr lang="fr-FR" sz="900" dirty="0"/>
                        <a:t>’échappement</a:t>
                      </a:r>
                      <a:endParaRPr sz="9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50mm</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 2.2.3</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911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dirty="0"/>
                        <a:t>FS1.5 : Résistance thermique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col de remplissage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130°C</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36951">
                <a:tc rowSpan="4">
                  <a:txBody>
                    <a:bodyPr/>
                    <a:lstStyle/>
                    <a:p>
                      <a:pPr marL="0" lvl="0" indent="0" algn="l" rtl="0">
                        <a:spcBef>
                          <a:spcPts val="0"/>
                        </a:spcBef>
                        <a:spcAft>
                          <a:spcPts val="0"/>
                        </a:spcAft>
                        <a:buNone/>
                      </a:pPr>
                      <a:r>
                        <a:rPr lang="fr-FR" sz="900" b="1" dirty="0">
                          <a:solidFill>
                            <a:schemeClr val="dk1"/>
                          </a:solidFill>
                        </a:rPr>
                        <a:t>FP2 : Contenir le carburant</a:t>
                      </a:r>
                      <a:endParaRPr sz="9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FS2.1 : Contenance</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highlight>
                            <a:srgbClr val="FF0000"/>
                          </a:highlight>
                        </a:rPr>
                        <a:t>7L</a:t>
                      </a:r>
                      <a:endParaRPr sz="900" u="none" strike="noStrike" cap="none"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highlight>
                            <a:srgbClr val="FF0000"/>
                          </a:highlight>
                        </a:rPr>
                        <a:t>3L</a:t>
                      </a:r>
                      <a:endParaRPr sz="900" u="none" strike="noStrike" cap="none"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FS2.2 : Etanchéité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FS2.3: Vidange</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CV2.4.5</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FS2.4: Evacuation de l’air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CV2.8</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79115">
                <a:tc>
                  <a:txBody>
                    <a:bodyPr/>
                    <a:lstStyle/>
                    <a:p>
                      <a:pPr marL="0" marR="0" lvl="0" indent="0" algn="l" rtl="0">
                        <a:lnSpc>
                          <a:spcPct val="100000"/>
                        </a:lnSpc>
                        <a:spcBef>
                          <a:spcPts val="0"/>
                        </a:spcBef>
                        <a:spcAft>
                          <a:spcPts val="0"/>
                        </a:spcAft>
                        <a:buNone/>
                      </a:pPr>
                      <a:r>
                        <a:rPr lang="fr-FR" sz="900" b="1"/>
                        <a:t>FP3 : Injecter le carburant</a:t>
                      </a:r>
                      <a:endParaRPr sz="9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3.1 : Pression de carburant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3.5bar</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79115">
                <a:tc rowSpan="4">
                  <a:txBody>
                    <a:bodyPr/>
                    <a:lstStyle/>
                    <a:p>
                      <a:pPr marL="0" lvl="0" indent="0" algn="l" rtl="0">
                        <a:spcBef>
                          <a:spcPts val="0"/>
                        </a:spcBef>
                        <a:spcAft>
                          <a:spcPts val="0"/>
                        </a:spcAft>
                        <a:buNone/>
                      </a:pPr>
                      <a:r>
                        <a:rPr lang="fr-FR" sz="900" b="1">
                          <a:solidFill>
                            <a:schemeClr val="dk1"/>
                          </a:solidFill>
                        </a:rPr>
                        <a:t>FP4: Adaptation à l’environnement</a:t>
                      </a:r>
                      <a:endParaRPr sz="9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4.1 : Respecter la forme du chassis équipé et de la motorisation</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a:t>FS</a:t>
                      </a:r>
                      <a:r>
                        <a:rPr lang="fr-FR" sz="900"/>
                        <a:t>4</a:t>
                      </a:r>
                      <a:r>
                        <a:rPr lang="fr-FR" sz="900" u="none" strike="noStrike" cap="none"/>
                        <a:t>.</a:t>
                      </a:r>
                      <a:r>
                        <a:rPr lang="fr-FR" sz="900"/>
                        <a:t>2</a:t>
                      </a:r>
                      <a:r>
                        <a:rPr lang="fr-FR" sz="900" u="none" strike="noStrike" cap="none"/>
                        <a:t> : Limiter le ballotement</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60%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dirty="0"/>
                        <a:t>10%</a:t>
                      </a: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236951">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FS4.3 : Chaleur du moteur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Résister</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r h="52127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FS4.4 : Conditions météorologiques</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Aucun problème en cas de pluie, chaleur</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100%</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9" name="Google Shape;432;g5b494d2df6_0_380">
            <a:extLst>
              <a:ext uri="{FF2B5EF4-FFF2-40B4-BE49-F238E27FC236}">
                <a16:creationId xmlns:a16="http://schemas.microsoft.com/office/drawing/2014/main" id="{8499FA12-15B2-4D8C-97E7-21489B3F993B}"/>
              </a:ext>
            </a:extLst>
          </p:cNvPr>
          <p:cNvSpPr/>
          <p:nvPr/>
        </p:nvSpPr>
        <p:spPr>
          <a:xfrm>
            <a:off x="6638542" y="2167826"/>
            <a:ext cx="2505457" cy="4690173"/>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fr-FR" sz="1000" dirty="0">
                <a:solidFill>
                  <a:schemeClr val="dk1"/>
                </a:solidFill>
              </a:rPr>
              <a:t>Le remplissage ? </a:t>
            </a:r>
            <a:r>
              <a:rPr lang="fr-FR" sz="1000" dirty="0">
                <a:solidFill>
                  <a:schemeClr val="dk1"/>
                </a:solidFill>
                <a:highlight>
                  <a:srgbClr val="FF0000"/>
                </a:highlight>
              </a:rPr>
              <a:t>Avec un tube transparent ?</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lang="fr-FR" sz="1000" b="0" i="0" u="none" strike="noStrike" cap="none" dirty="0">
              <a:solidFill>
                <a:schemeClr val="tx1"/>
              </a:solidFill>
              <a:highlight>
                <a:srgbClr val="FF0000"/>
              </a:highlight>
              <a:latin typeface="Arial"/>
              <a:ea typeface="Arial"/>
              <a:cs typeface="Arial"/>
              <a:sym typeface="Arial"/>
            </a:endParaRPr>
          </a:p>
          <a:p>
            <a:pPr marL="0" marR="0" lvl="0" indent="0" algn="l" rtl="0">
              <a:lnSpc>
                <a:spcPct val="100000"/>
              </a:lnSpc>
              <a:spcBef>
                <a:spcPts val="0"/>
              </a:spcBef>
              <a:spcAft>
                <a:spcPts val="0"/>
              </a:spcAft>
              <a:buNone/>
            </a:pPr>
            <a:r>
              <a:rPr lang="fr-FR" sz="1000" dirty="0">
                <a:solidFill>
                  <a:schemeClr val="tx1"/>
                </a:solidFill>
                <a:highlight>
                  <a:srgbClr val="FF0000"/>
                </a:highlight>
              </a:rPr>
              <a:t>Système // NASCAR</a:t>
            </a:r>
            <a:endParaRPr sz="1000" b="0" i="0" u="none" strike="noStrike" cap="none" dirty="0">
              <a:solidFill>
                <a:schemeClr val="tx1"/>
              </a:solidFill>
              <a:highlight>
                <a:srgbClr val="FF0000"/>
              </a:highlight>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9"/>
        <p:cNvGrpSpPr/>
        <p:nvPr/>
      </p:nvGrpSpPr>
      <p:grpSpPr>
        <a:xfrm>
          <a:off x="0" y="0"/>
          <a:ext cx="0" cy="0"/>
          <a:chOff x="0" y="0"/>
          <a:chExt cx="0" cy="0"/>
        </a:xfrm>
      </p:grpSpPr>
      <p:sp>
        <p:nvSpPr>
          <p:cNvPr id="440" name="Google Shape;440;g5b494d2df6_0_35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41" name="Google Shape;441;g5b494d2df6_0_351"/>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Refroidissement</a:t>
            </a:r>
            <a:endParaRPr sz="1200" b="1"/>
          </a:p>
          <a:p>
            <a:pPr marL="0" marR="0" lvl="0" indent="0" algn="l" rtl="0">
              <a:lnSpc>
                <a:spcPct val="100000"/>
              </a:lnSpc>
              <a:spcBef>
                <a:spcPts val="0"/>
              </a:spcBef>
              <a:spcAft>
                <a:spcPts val="0"/>
              </a:spcAft>
              <a:buNone/>
            </a:pPr>
            <a:endParaRPr sz="1200" b="1"/>
          </a:p>
        </p:txBody>
      </p:sp>
      <p:sp>
        <p:nvSpPr>
          <p:cNvPr id="442" name="Google Shape;442;g5b494d2df6_0_351"/>
          <p:cNvSpPr txBox="1"/>
          <p:nvPr/>
        </p:nvSpPr>
        <p:spPr>
          <a:xfrm>
            <a:off x="0" y="1056700"/>
            <a:ext cx="5211000" cy="18114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dirty="0">
                <a:solidFill>
                  <a:srgbClr val="000000"/>
                </a:solidFill>
                <a:latin typeface="Arial"/>
                <a:ea typeface="Arial"/>
                <a:cs typeface="Arial"/>
                <a:sym typeface="Arial"/>
              </a:rPr>
              <a:t>Exigences et cas de charges</a:t>
            </a:r>
            <a:endParaRPr dirty="0"/>
          </a:p>
          <a:p>
            <a:pPr marL="0" marR="0" lvl="0" indent="0" algn="l" rtl="0">
              <a:lnSpc>
                <a:spcPct val="100000"/>
              </a:lnSpc>
              <a:spcBef>
                <a:spcPts val="0"/>
              </a:spcBef>
              <a:spcAft>
                <a:spcPts val="0"/>
              </a:spcAft>
              <a:buNone/>
            </a:pPr>
            <a:r>
              <a:rPr lang="fr-FR" sz="1050" dirty="0"/>
              <a:t>Dimensionner le radiateur précisément afin de perdre de la masse. </a:t>
            </a:r>
            <a:endParaRPr sz="1050" dirty="0"/>
          </a:p>
          <a:p>
            <a:pPr marL="0" marR="0" lvl="0" indent="0" algn="l" rtl="0">
              <a:lnSpc>
                <a:spcPct val="100000"/>
              </a:lnSpc>
              <a:spcBef>
                <a:spcPts val="0"/>
              </a:spcBef>
              <a:spcAft>
                <a:spcPts val="0"/>
              </a:spcAft>
              <a:buNone/>
            </a:pPr>
            <a:endParaRPr sz="1100" b="0" i="0" u="none" strike="noStrike" cap="none" dirty="0">
              <a:solidFill>
                <a:srgbClr val="000000"/>
              </a:solidFill>
              <a:highlight>
                <a:srgbClr val="FF0000"/>
              </a:highlight>
              <a:latin typeface="Arial"/>
              <a:ea typeface="Arial"/>
              <a:cs typeface="Arial"/>
              <a:sym typeface="Arial"/>
            </a:endParaRPr>
          </a:p>
        </p:txBody>
      </p:sp>
      <p:sp>
        <p:nvSpPr>
          <p:cNvPr id="443" name="Google Shape;443;g5b494d2df6_0_351"/>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Simulations</a:t>
            </a: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200" b="1" dirty="0">
              <a:solidFill>
                <a:schemeClr val="dk1"/>
              </a:solidFill>
            </a:endParaRPr>
          </a:p>
          <a:p>
            <a:pPr marL="0" marR="0" lvl="0" indent="0" algn="l" rtl="0">
              <a:lnSpc>
                <a:spcPct val="100000"/>
              </a:lnSpc>
              <a:spcBef>
                <a:spcPts val="0"/>
              </a:spcBef>
              <a:spcAft>
                <a:spcPts val="0"/>
              </a:spcAft>
              <a:buNone/>
            </a:pPr>
            <a:r>
              <a:rPr lang="fr-FR" sz="1000" b="1" dirty="0">
                <a:solidFill>
                  <a:schemeClr val="dk1"/>
                </a:solidFill>
              </a:rPr>
              <a:t>Modèle de refroidissement : </a:t>
            </a:r>
            <a:endParaRPr sz="1000" b="1"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Hypothèses : stationnarité, tubulures carrées, pas de conduction dans les tubulures, flux simplifiés</a:t>
            </a:r>
            <a:endParaRPr sz="100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Problèmes : Modèle non vérifié, coefficient de transfert thermique de surface à déterminer précisément</a:t>
            </a:r>
            <a:endParaRPr sz="1000" dirty="0">
              <a:solidFill>
                <a:schemeClr val="dk1"/>
              </a:solidFill>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
        <p:nvSpPr>
          <p:cNvPr id="444" name="Google Shape;444;g5b494d2df6_0_351"/>
          <p:cNvSpPr txBox="1"/>
          <p:nvPr/>
        </p:nvSpPr>
        <p:spPr>
          <a:xfrm>
            <a:off x="7782225" y="91325"/>
            <a:ext cx="75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ASE</a:t>
            </a:r>
            <a:endParaRPr/>
          </a:p>
        </p:txBody>
      </p:sp>
      <p:sp>
        <p:nvSpPr>
          <p:cNvPr id="445" name="Google Shape;445;g5b494d2df6_0_35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46" name="Google Shape;446;g5b494d2df6_0_351"/>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sz="1200" b="1" i="0" u="none" strike="noStrike" cap="none" dirty="0">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Un radiateur (configuration oreille d’éléphant comme par le passé)</a:t>
            </a:r>
            <a:endParaRPr sz="1000" dirty="0">
              <a:solidFill>
                <a:schemeClr val="dk1"/>
              </a:solidFill>
            </a:endParaRPr>
          </a:p>
          <a:p>
            <a:pPr marL="457200" marR="0" lvl="0" indent="-304800" algn="l" rtl="0">
              <a:lnSpc>
                <a:spcPct val="100000"/>
              </a:lnSpc>
              <a:spcBef>
                <a:spcPts val="0"/>
              </a:spcBef>
              <a:spcAft>
                <a:spcPts val="0"/>
              </a:spcAft>
              <a:buClr>
                <a:schemeClr val="dk1"/>
              </a:buClr>
              <a:buSzPts val="1200"/>
              <a:buChar char="-"/>
            </a:pPr>
            <a:r>
              <a:rPr lang="fr-FR" sz="1000" dirty="0">
                <a:solidFill>
                  <a:schemeClr val="dk1"/>
                </a:solidFill>
              </a:rPr>
              <a:t>Deux radiateurs de chaque côté (profiter des ouïes) </a:t>
            </a:r>
            <a:r>
              <a:rPr lang="fr-FR" sz="1000" dirty="0">
                <a:solidFill>
                  <a:schemeClr val="dk1"/>
                </a:solidFill>
                <a:highlight>
                  <a:srgbClr val="FF0000"/>
                </a:highlight>
              </a:rPr>
              <a:t>Y-aura-t-il des </a:t>
            </a:r>
            <a:r>
              <a:rPr lang="fr-FR" sz="1000" dirty="0" err="1">
                <a:solidFill>
                  <a:schemeClr val="dk1"/>
                </a:solidFill>
                <a:highlight>
                  <a:srgbClr val="FF0000"/>
                </a:highlight>
              </a:rPr>
              <a:t>ouies</a:t>
            </a:r>
            <a:r>
              <a:rPr lang="fr-FR" sz="1000" dirty="0">
                <a:solidFill>
                  <a:schemeClr val="dk1"/>
                </a:solidFill>
                <a:highlight>
                  <a:srgbClr val="FF0000"/>
                </a:highlight>
              </a:rPr>
              <a:t> ??</a:t>
            </a:r>
            <a:endParaRPr sz="1000" dirty="0">
              <a:solidFill>
                <a:schemeClr val="dk1"/>
              </a:solidFill>
              <a:highlight>
                <a:srgbClr val="FF0000"/>
              </a:highlight>
            </a:endParaRPr>
          </a:p>
          <a:p>
            <a:pPr marL="0" marR="0" lvl="0" indent="0" algn="l" rtl="0">
              <a:lnSpc>
                <a:spcPct val="100000"/>
              </a:lnSpc>
              <a:spcBef>
                <a:spcPts val="0"/>
              </a:spcBef>
              <a:spcAft>
                <a:spcPts val="0"/>
              </a:spcAft>
              <a:buNone/>
            </a:pPr>
            <a:endParaRPr dirty="0"/>
          </a:p>
        </p:txBody>
      </p:sp>
      <p:graphicFrame>
        <p:nvGraphicFramePr>
          <p:cNvPr id="447" name="Google Shape;447;g5b494d2df6_0_351"/>
          <p:cNvGraphicFramePr/>
          <p:nvPr/>
        </p:nvGraphicFramePr>
        <p:xfrm>
          <a:off x="-25" y="2868123"/>
          <a:ext cx="5211025" cy="3895640"/>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 Puissance therm</a:t>
                      </a:r>
                      <a:r>
                        <a:rPr lang="fr-FR" sz="900"/>
                        <a:t>ique </a:t>
                      </a:r>
                      <a:r>
                        <a:rPr lang="fr-FR" sz="900" u="none" strike="noStrike" cap="none"/>
                        <a:t>dissipée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1"/>
        <p:cNvGrpSpPr/>
        <p:nvPr/>
      </p:nvGrpSpPr>
      <p:grpSpPr>
        <a:xfrm>
          <a:off x="0" y="0"/>
          <a:ext cx="0" cy="0"/>
          <a:chOff x="0" y="0"/>
          <a:chExt cx="0" cy="0"/>
        </a:xfrm>
      </p:grpSpPr>
      <p:sp>
        <p:nvSpPr>
          <p:cNvPr id="452" name="Google Shape;452;g5b494d2df6_0_391"/>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Motorisation</a:t>
            </a:r>
            <a:endParaRPr sz="2400" b="0" i="0" u="none" strike="noStrike" cap="none" dirty="0">
              <a:solidFill>
                <a:schemeClr val="dk1"/>
              </a:solidFill>
              <a:highlight>
                <a:srgbClr val="00FF00"/>
              </a:highlight>
              <a:latin typeface="Arial"/>
              <a:ea typeface="Arial"/>
              <a:cs typeface="Arial"/>
              <a:sym typeface="Arial"/>
            </a:endParaRPr>
          </a:p>
        </p:txBody>
      </p:sp>
      <p:sp>
        <p:nvSpPr>
          <p:cNvPr id="453" name="Google Shape;453;g5b494d2df6_0_391"/>
          <p:cNvSpPr txBox="1"/>
          <p:nvPr/>
        </p:nvSpPr>
        <p:spPr>
          <a:xfrm>
            <a:off x="0" y="590550"/>
            <a:ext cx="55722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Récupérateur de fluides</a:t>
            </a:r>
            <a:endParaRPr sz="1200" b="1"/>
          </a:p>
          <a:p>
            <a:pPr marL="0" marR="0" lvl="0" indent="0" algn="l" rtl="0">
              <a:lnSpc>
                <a:spcPct val="100000"/>
              </a:lnSpc>
              <a:spcBef>
                <a:spcPts val="0"/>
              </a:spcBef>
              <a:spcAft>
                <a:spcPts val="0"/>
              </a:spcAft>
              <a:buNone/>
            </a:pPr>
            <a:r>
              <a:rPr lang="fr-FR" sz="1100"/>
              <a:t>Récupérer les excès de fluide du circuit de refroidissement et d’huile moteur</a:t>
            </a:r>
            <a:endParaRPr sz="1100"/>
          </a:p>
        </p:txBody>
      </p:sp>
      <p:sp>
        <p:nvSpPr>
          <p:cNvPr id="454" name="Google Shape;454;g5b494d2df6_0_391"/>
          <p:cNvSpPr txBox="1"/>
          <p:nvPr/>
        </p:nvSpPr>
        <p:spPr>
          <a:xfrm>
            <a:off x="0" y="1056675"/>
            <a:ext cx="55722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r>
              <a:rPr lang="fr-FR" sz="1100"/>
              <a:t>Performance : étanchéité</a:t>
            </a:r>
            <a:endParaRPr sz="1100"/>
          </a:p>
          <a:p>
            <a:pPr marL="0" marR="0" lvl="0" indent="0" algn="l" rtl="0">
              <a:lnSpc>
                <a:spcPct val="100000"/>
              </a:lnSpc>
              <a:spcBef>
                <a:spcPts val="0"/>
              </a:spcBef>
              <a:spcAft>
                <a:spcPts val="0"/>
              </a:spcAft>
              <a:buNone/>
            </a:pPr>
            <a:r>
              <a:rPr lang="fr-FR" sz="1100"/>
              <a:t>Sollicitation : fluide à température élevée (&gt;125°C)</a:t>
            </a:r>
            <a:endParaRPr sz="1100" b="0" i="0" u="none" strike="noStrike" cap="none">
              <a:latin typeface="Arial"/>
              <a:ea typeface="Arial"/>
              <a:cs typeface="Arial"/>
              <a:sym typeface="Arial"/>
            </a:endParaRPr>
          </a:p>
        </p:txBody>
      </p:sp>
      <p:sp>
        <p:nvSpPr>
          <p:cNvPr id="455" name="Google Shape;455;g5b494d2df6_0_391"/>
          <p:cNvSpPr txBox="1"/>
          <p:nvPr/>
        </p:nvSpPr>
        <p:spPr>
          <a:xfrm>
            <a:off x="7808625" y="91325"/>
            <a:ext cx="7257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EBD</a:t>
            </a:r>
            <a:endParaRPr/>
          </a:p>
        </p:txBody>
      </p:sp>
      <p:sp>
        <p:nvSpPr>
          <p:cNvPr id="456" name="Google Shape;456;g5b494d2df6_0_391"/>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b="1"/>
          </a:p>
        </p:txBody>
      </p:sp>
      <p:sp>
        <p:nvSpPr>
          <p:cNvPr id="457" name="Google Shape;457;g5b494d2df6_0_391"/>
          <p:cNvSpPr/>
          <p:nvPr/>
        </p:nvSpPr>
        <p:spPr>
          <a:xfrm>
            <a:off x="5572250" y="586525"/>
            <a:ext cx="3571800" cy="220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fr-FR" sz="1200" dirty="0"/>
              <a:t>Forme : parallélépipède, cylindre, géométrie plus complexe pour minimiser l’encombrement</a:t>
            </a:r>
            <a:endParaRPr sz="1200" dirty="0"/>
          </a:p>
          <a:p>
            <a:pPr marL="0" marR="0" lvl="0" indent="0" algn="l" rtl="0">
              <a:lnSpc>
                <a:spcPct val="100000"/>
              </a:lnSpc>
              <a:spcBef>
                <a:spcPts val="0"/>
              </a:spcBef>
              <a:spcAft>
                <a:spcPts val="0"/>
              </a:spcAft>
              <a:buNone/>
            </a:pPr>
            <a:endParaRPr sz="1200" dirty="0"/>
          </a:p>
          <a:p>
            <a:pPr marL="0" marR="0" lvl="0" indent="0" algn="l" rtl="0">
              <a:lnSpc>
                <a:spcPct val="100000"/>
              </a:lnSpc>
              <a:spcBef>
                <a:spcPts val="0"/>
              </a:spcBef>
              <a:spcAft>
                <a:spcPts val="0"/>
              </a:spcAft>
              <a:buNone/>
            </a:pPr>
            <a:r>
              <a:rPr lang="fr-FR" sz="1200" dirty="0"/>
              <a:t>Architecture retenue : forme cylindrique en aluminium </a:t>
            </a:r>
            <a:r>
              <a:rPr lang="fr-FR" sz="1200" dirty="0">
                <a:highlight>
                  <a:srgbClr val="FF0000"/>
                </a:highlight>
              </a:rPr>
              <a:t>pk ?</a:t>
            </a:r>
            <a:endParaRPr sz="1200" dirty="0">
              <a:highlight>
                <a:srgbClr val="FF0000"/>
              </a:highlight>
            </a:endParaRPr>
          </a:p>
        </p:txBody>
      </p:sp>
      <p:graphicFrame>
        <p:nvGraphicFramePr>
          <p:cNvPr id="458" name="Google Shape;458;g5b494d2df6_0_391"/>
          <p:cNvGraphicFramePr/>
          <p:nvPr/>
        </p:nvGraphicFramePr>
        <p:xfrm>
          <a:off x="50" y="2795523"/>
          <a:ext cx="9143975" cy="4062475"/>
        </p:xfrm>
        <a:graphic>
          <a:graphicData uri="http://schemas.openxmlformats.org/drawingml/2006/table">
            <a:tbl>
              <a:tblPr firstRow="1" bandRow="1">
                <a:noFill/>
                <a:tableStyleId>{323666D1-7C8F-4C18-830F-A4CB738B071C}</a:tableStyleId>
              </a:tblPr>
              <a:tblGrid>
                <a:gridCol w="1747575">
                  <a:extLst>
                    <a:ext uri="{9D8B030D-6E8A-4147-A177-3AD203B41FA5}">
                      <a16:colId xmlns:a16="http://schemas.microsoft.com/office/drawing/2014/main" val="20000"/>
                    </a:ext>
                  </a:extLst>
                </a:gridCol>
                <a:gridCol w="2446150">
                  <a:extLst>
                    <a:ext uri="{9D8B030D-6E8A-4147-A177-3AD203B41FA5}">
                      <a16:colId xmlns:a16="http://schemas.microsoft.com/office/drawing/2014/main" val="20001"/>
                    </a:ext>
                  </a:extLst>
                </a:gridCol>
                <a:gridCol w="1203550">
                  <a:extLst>
                    <a:ext uri="{9D8B030D-6E8A-4147-A177-3AD203B41FA5}">
                      <a16:colId xmlns:a16="http://schemas.microsoft.com/office/drawing/2014/main" val="20002"/>
                    </a:ext>
                  </a:extLst>
                </a:gridCol>
                <a:gridCol w="1057950">
                  <a:extLst>
                    <a:ext uri="{9D8B030D-6E8A-4147-A177-3AD203B41FA5}">
                      <a16:colId xmlns:a16="http://schemas.microsoft.com/office/drawing/2014/main" val="20003"/>
                    </a:ext>
                  </a:extLst>
                </a:gridCol>
                <a:gridCol w="1298075">
                  <a:extLst>
                    <a:ext uri="{9D8B030D-6E8A-4147-A177-3AD203B41FA5}">
                      <a16:colId xmlns:a16="http://schemas.microsoft.com/office/drawing/2014/main" val="20004"/>
                    </a:ext>
                  </a:extLst>
                </a:gridCol>
                <a:gridCol w="1390675">
                  <a:extLst>
                    <a:ext uri="{9D8B030D-6E8A-4147-A177-3AD203B41FA5}">
                      <a16:colId xmlns:a16="http://schemas.microsoft.com/office/drawing/2014/main" val="20005"/>
                    </a:ext>
                  </a:extLst>
                </a:gridCol>
              </a:tblGrid>
              <a:tr h="430325">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8875">
                <a:tc rowSpan="4">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a:t>
                      </a:r>
                      <a:r>
                        <a:rPr lang="fr-FR" sz="1000"/>
                        <a:t>Récupérer et contenir les fluides sans fuites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Etanchéité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Doivent être soudés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T7.3.2</a:t>
                      </a:r>
                      <a:endParaRPr sz="1000"/>
                    </a:p>
                    <a:p>
                      <a:pPr marL="0" marR="0" lvl="0" indent="0" algn="l" rtl="0">
                        <a:lnSpc>
                          <a:spcPct val="100000"/>
                        </a:lnSpc>
                        <a:spcBef>
                          <a:spcPts val="0"/>
                        </a:spcBef>
                        <a:spcAft>
                          <a:spcPts val="0"/>
                        </a:spcAft>
                        <a:buNone/>
                      </a:pPr>
                      <a:r>
                        <a:rPr lang="fr-FR" sz="1000"/>
                        <a:t>T7.3.1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8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FS1.2 : Résister aux températures des fluid</a:t>
                      </a:r>
                      <a:r>
                        <a:rPr lang="fr-FR" sz="1000"/>
                        <a:t>es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Tenue thermique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&gt;125°C</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596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Le volume doit être suffisant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Volume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 du volume total ou 900 ml</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T7.3.2</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188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S’insérer derrière le pare-feu, sous le niveau d’épaule du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Encombrement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Fixés au châssis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T7.3.5</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8100">
                <a:tc>
                  <a:txBody>
                    <a:bodyPr/>
                    <a:lstStyle/>
                    <a:p>
                      <a:pPr marL="0" marR="0" lvl="0" indent="0" algn="l" rtl="0">
                        <a:lnSpc>
                          <a:spcPct val="100000"/>
                        </a:lnSpc>
                        <a:spcBef>
                          <a:spcPts val="0"/>
                        </a:spcBef>
                        <a:spcAft>
                          <a:spcPts val="0"/>
                        </a:spcAft>
                        <a:buNone/>
                      </a:pPr>
                      <a:r>
                        <a:rPr lang="fr-FR" sz="1000" b="1" u="none" strike="noStrike" cap="none"/>
                        <a:t>FP2 : Masse</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 L</a:t>
                      </a:r>
                      <a:r>
                        <a:rPr lang="fr-FR" sz="1000"/>
                        <a:t>a masse doit être faible</a:t>
                      </a:r>
                      <a:r>
                        <a:rPr lang="fr-FR" sz="1000" u="none" strike="noStrike" cap="none"/>
                        <a:t>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Masse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300g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18875">
                <a:tc rowSpan="2">
                  <a:txBody>
                    <a:bodyPr/>
                    <a:lstStyle/>
                    <a:p>
                      <a:pPr marL="0" lvl="0" indent="0" algn="l" rtl="0">
                        <a:spcBef>
                          <a:spcPts val="0"/>
                        </a:spcBef>
                        <a:spcAft>
                          <a:spcPts val="0"/>
                        </a:spcAft>
                        <a:buNone/>
                      </a:pPr>
                      <a:r>
                        <a:rPr lang="fr-FR" sz="1000" b="1">
                          <a:solidFill>
                            <a:schemeClr val="dk1"/>
                          </a:solidFill>
                        </a:rPr>
                        <a:t>FP3 : Tuyaux de récupération</a:t>
                      </a:r>
                      <a:endParaRPr sz="1000" b="1">
                        <a:solidFill>
                          <a:schemeClr val="dk1"/>
                        </a:solidFill>
                      </a:endParaRPr>
                    </a:p>
                    <a:p>
                      <a:pPr marL="0" lvl="0" indent="0" algn="l" rtl="0">
                        <a:spcBef>
                          <a:spcPts val="0"/>
                        </a:spcBef>
                        <a:spcAft>
                          <a:spcPts val="0"/>
                        </a:spcAft>
                        <a:buNone/>
                      </a:pP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FS3.1: Diamètre intérieur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Diamètre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3mm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Diamètre mini</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18875">
                <a:tc vMerge="1">
                  <a:txBody>
                    <a:bodyPr/>
                    <a:lstStyle/>
                    <a:p>
                      <a:endParaRPr lang="fr-FR"/>
                    </a:p>
                  </a:txBody>
                  <a:tcPr/>
                </a:tc>
                <a:tc>
                  <a:txBody>
                    <a:bodyPr/>
                    <a:lstStyle/>
                    <a:p>
                      <a:pPr marL="0" lvl="0" indent="0" algn="l" rtl="0">
                        <a:spcBef>
                          <a:spcPts val="0"/>
                        </a:spcBef>
                        <a:spcAft>
                          <a:spcPts val="0"/>
                        </a:spcAft>
                        <a:buNone/>
                      </a:pPr>
                      <a:r>
                        <a:rPr lang="fr-FR" sz="1000"/>
                        <a:t>FS3.2: Résistance thermique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Tenue thermique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&gt;125°C</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Aucune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g5b494d2df6_0_265"/>
          <p:cNvSpPr txBox="1"/>
          <p:nvPr/>
        </p:nvSpPr>
        <p:spPr>
          <a:xfrm>
            <a:off x="0" y="913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Châssis équipé</a:t>
            </a:r>
            <a:endParaRPr sz="2400" b="1" u="sng">
              <a:latin typeface="Calibri"/>
              <a:ea typeface="Calibri"/>
              <a:cs typeface="Calibri"/>
              <a:sym typeface="Calibri"/>
            </a:endParaRPr>
          </a:p>
        </p:txBody>
      </p:sp>
      <p:sp>
        <p:nvSpPr>
          <p:cNvPr id="116" name="Google Shape;116;g5b494d2df6_0_265"/>
          <p:cNvSpPr txBox="1"/>
          <p:nvPr/>
        </p:nvSpPr>
        <p:spPr>
          <a:xfrm>
            <a:off x="7730100" y="194213"/>
            <a:ext cx="804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CMI</a:t>
            </a:r>
            <a:endParaRPr/>
          </a:p>
        </p:txBody>
      </p:sp>
      <p:pic>
        <p:nvPicPr>
          <p:cNvPr id="117" name="Google Shape;117;g5b494d2df6_0_265"/>
          <p:cNvPicPr preferRelativeResize="0"/>
          <p:nvPr/>
        </p:nvPicPr>
        <p:blipFill>
          <a:blip r:embed="rId4">
            <a:clrChange>
              <a:clrFrom>
                <a:srgbClr val="FEFEFE"/>
              </a:clrFrom>
              <a:clrTo>
                <a:srgbClr val="FEFEFE">
                  <a:alpha val="0"/>
                </a:srgbClr>
              </a:clrTo>
            </a:clrChange>
            <a:alphaModFix amt="63000"/>
          </a:blip>
          <a:stretch>
            <a:fillRect/>
          </a:stretch>
        </p:blipFill>
        <p:spPr>
          <a:xfrm>
            <a:off x="2596975" y="1119804"/>
            <a:ext cx="6601350" cy="4118125"/>
          </a:xfrm>
          <a:prstGeom prst="rect">
            <a:avLst/>
          </a:prstGeom>
          <a:noFill/>
          <a:ln>
            <a:noFill/>
          </a:ln>
          <a:effectLst>
            <a:outerShdw dist="9525" algn="bl" rotWithShape="0">
              <a:srgbClr val="CCCCCC"/>
            </a:outerShdw>
          </a:effectLst>
        </p:spPr>
      </p:pic>
      <p:pic>
        <p:nvPicPr>
          <p:cNvPr id="118" name="Google Shape;118;g5b494d2df6_0_265"/>
          <p:cNvPicPr preferRelativeResize="0"/>
          <p:nvPr/>
        </p:nvPicPr>
        <p:blipFill>
          <a:blip r:embed="rId5">
            <a:alphaModFix/>
          </a:blip>
          <a:stretch>
            <a:fillRect/>
          </a:stretch>
        </p:blipFill>
        <p:spPr>
          <a:xfrm>
            <a:off x="8534400" y="-30650"/>
            <a:ext cx="609600" cy="849933"/>
          </a:xfrm>
          <a:prstGeom prst="rect">
            <a:avLst/>
          </a:prstGeom>
          <a:noFill/>
          <a:ln>
            <a:noFill/>
          </a:ln>
        </p:spPr>
      </p:pic>
      <p:sp>
        <p:nvSpPr>
          <p:cNvPr id="6" name="Google Shape;288;g5b494d2df6_1_16">
            <a:extLst>
              <a:ext uri="{FF2B5EF4-FFF2-40B4-BE49-F238E27FC236}">
                <a16:creationId xmlns:a16="http://schemas.microsoft.com/office/drawing/2014/main" id="{426C18D7-A75D-438F-BF2D-2B02DAE3D649}"/>
              </a:ext>
            </a:extLst>
          </p:cNvPr>
          <p:cNvSpPr txBox="1"/>
          <p:nvPr/>
        </p:nvSpPr>
        <p:spPr>
          <a:xfrm>
            <a:off x="970950" y="1348525"/>
            <a:ext cx="2162400" cy="18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fr-FR" b="1" dirty="0"/>
          </a:p>
          <a:p>
            <a:pPr marL="425450" lvl="0" indent="-285750">
              <a:buSzPts val="1400"/>
              <a:buFontTx/>
              <a:buChar char="-"/>
            </a:pPr>
            <a:r>
              <a:rPr lang="fr-FR" b="1" dirty="0"/>
              <a:t>Châssis équipé</a:t>
            </a:r>
          </a:p>
          <a:p>
            <a:pPr marL="139700" lvl="0">
              <a:buSzPts val="1400"/>
            </a:pPr>
            <a:endParaRPr lang="fr-FR" b="1" dirty="0"/>
          </a:p>
          <a:p>
            <a:pPr marL="425450" lvl="0" indent="-285750">
              <a:buSzPts val="1400"/>
              <a:buFontTx/>
              <a:buChar char="-"/>
            </a:pPr>
            <a:r>
              <a:rPr lang="fr-FR" b="1" dirty="0"/>
              <a:t>Pare feu</a:t>
            </a:r>
          </a:p>
          <a:p>
            <a:pPr marL="425450" lvl="0" indent="-285750">
              <a:buSzPts val="1400"/>
              <a:buFontTx/>
              <a:buChar char="-"/>
            </a:pPr>
            <a:r>
              <a:rPr lang="fr-FR" b="1" dirty="0"/>
              <a:t>Fond plat</a:t>
            </a:r>
          </a:p>
          <a:p>
            <a:pPr marL="425450" lvl="0" indent="-285750">
              <a:buSzPts val="1400"/>
              <a:buFontTx/>
              <a:buChar char="-"/>
            </a:pPr>
            <a:r>
              <a:rPr lang="fr-FR" b="1" dirty="0"/>
              <a:t>Crash-box</a:t>
            </a:r>
          </a:p>
          <a:p>
            <a:pPr marL="425450" lvl="0" indent="-285750">
              <a:buSzPts val="1400"/>
              <a:buFontTx/>
              <a:buChar char="-"/>
            </a:pPr>
            <a:r>
              <a:rPr lang="fr-FR" b="1" dirty="0"/>
              <a:t>Support batterie</a:t>
            </a:r>
          </a:p>
          <a:p>
            <a:pPr marL="425450" lvl="0" indent="-285750">
              <a:buSzPts val="1400"/>
              <a:buFontTx/>
              <a:buChar char="-"/>
            </a:pPr>
            <a:r>
              <a:rPr lang="fr-FR" b="1" dirty="0"/>
              <a:t>Embrayage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2"/>
        <p:cNvGrpSpPr/>
        <p:nvPr/>
      </p:nvGrpSpPr>
      <p:grpSpPr>
        <a:xfrm>
          <a:off x="0" y="0"/>
          <a:ext cx="0" cy="0"/>
          <a:chOff x="0" y="0"/>
          <a:chExt cx="0" cy="0"/>
        </a:xfrm>
      </p:grpSpPr>
      <p:sp>
        <p:nvSpPr>
          <p:cNvPr id="463" name="Google Shape;463;g5b494d2df6_0_340"/>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64" name="Google Shape;464;g5b494d2df6_0_340"/>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Echappement</a:t>
            </a:r>
            <a:endParaRPr sz="1200" b="1"/>
          </a:p>
          <a:p>
            <a:pPr marL="0" marR="0" lvl="0" indent="0" algn="l" rtl="0">
              <a:lnSpc>
                <a:spcPct val="100000"/>
              </a:lnSpc>
              <a:spcBef>
                <a:spcPts val="0"/>
              </a:spcBef>
              <a:spcAft>
                <a:spcPts val="0"/>
              </a:spcAft>
              <a:buNone/>
            </a:pPr>
            <a:endParaRPr sz="1200" b="1"/>
          </a:p>
        </p:txBody>
      </p:sp>
      <p:sp>
        <p:nvSpPr>
          <p:cNvPr id="465" name="Google Shape;465;g5b494d2df6_0_340"/>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66" name="Google Shape;466;g5b494d2df6_0_340"/>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67" name="Google Shape;467;g5b494d2df6_0_340"/>
          <p:cNvSpPr txBox="1"/>
          <p:nvPr/>
        </p:nvSpPr>
        <p:spPr>
          <a:xfrm>
            <a:off x="7768825" y="91325"/>
            <a:ext cx="765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MJT</a:t>
            </a:r>
            <a:endParaRPr/>
          </a:p>
        </p:txBody>
      </p:sp>
      <p:sp>
        <p:nvSpPr>
          <p:cNvPr id="468" name="Google Shape;468;g5b494d2df6_0_34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69" name="Google Shape;469;g5b494d2df6_0_340"/>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graphicFrame>
        <p:nvGraphicFramePr>
          <p:cNvPr id="470" name="Google Shape;470;g5b494d2df6_0_340"/>
          <p:cNvGraphicFramePr/>
          <p:nvPr/>
        </p:nvGraphicFramePr>
        <p:xfrm>
          <a:off x="0" y="2610948"/>
          <a:ext cx="5211025" cy="399068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 Pertes de charges minimes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 Réduction du bruit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g5b494d2df6_0_36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Motorisation</a:t>
            </a:r>
            <a:endParaRPr sz="2400" b="0" i="0" u="none" strike="noStrike" cap="none" dirty="0">
              <a:solidFill>
                <a:schemeClr val="dk1"/>
              </a:solidFill>
              <a:highlight>
                <a:srgbClr val="FF0000"/>
              </a:highlight>
              <a:latin typeface="Arial"/>
              <a:ea typeface="Arial"/>
              <a:cs typeface="Arial"/>
              <a:sym typeface="Arial"/>
            </a:endParaRPr>
          </a:p>
        </p:txBody>
      </p:sp>
      <p:sp>
        <p:nvSpPr>
          <p:cNvPr id="476" name="Google Shape;476;g5b494d2df6_0_362"/>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Transmission secondaire</a:t>
            </a:r>
            <a:endParaRPr sz="1200" b="1"/>
          </a:p>
          <a:p>
            <a:pPr marL="0" marR="0" lvl="0" indent="0" algn="l" rtl="0">
              <a:lnSpc>
                <a:spcPct val="100000"/>
              </a:lnSpc>
              <a:spcBef>
                <a:spcPts val="0"/>
              </a:spcBef>
              <a:spcAft>
                <a:spcPts val="0"/>
              </a:spcAft>
              <a:buNone/>
            </a:pPr>
            <a:endParaRPr sz="1200" b="1"/>
          </a:p>
        </p:txBody>
      </p:sp>
      <p:sp>
        <p:nvSpPr>
          <p:cNvPr id="477" name="Google Shape;477;g5b494d2df6_0_362"/>
          <p:cNvSpPr txBox="1"/>
          <p:nvPr/>
        </p:nvSpPr>
        <p:spPr>
          <a:xfrm>
            <a:off x="0" y="1056675"/>
            <a:ext cx="5211000" cy="1554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r>
              <a:rPr lang="fr-FR" sz="1000"/>
              <a:t>Si le 10 pouce est implémenté, redimensionnement de la transmission secondaire. </a:t>
            </a:r>
            <a:endParaRPr sz="1000"/>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78" name="Google Shape;478;g5b494d2df6_0_362"/>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479" name="Google Shape;479;g5b494d2df6_0_36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480" name="Google Shape;480;g5b494d2df6_0_36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81" name="Google Shape;481;g5b494d2df6_0_362"/>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sz="1200" b="1">
              <a:solidFill>
                <a:schemeClr val="dk1"/>
              </a:solidFill>
            </a:endParaRPr>
          </a:p>
          <a:p>
            <a:pPr marL="0" marR="0" lvl="0" indent="0" algn="l" rtl="0">
              <a:lnSpc>
                <a:spcPct val="100000"/>
              </a:lnSpc>
              <a:spcBef>
                <a:spcPts val="0"/>
              </a:spcBef>
              <a:spcAft>
                <a:spcPts val="0"/>
              </a:spcAft>
              <a:buNone/>
            </a:pPr>
            <a:endParaRPr/>
          </a:p>
        </p:txBody>
      </p:sp>
      <p:graphicFrame>
        <p:nvGraphicFramePr>
          <p:cNvPr id="482" name="Google Shape;482;g5b494d2df6_0_362"/>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6"/>
        <p:cNvGrpSpPr/>
        <p:nvPr/>
      </p:nvGrpSpPr>
      <p:grpSpPr>
        <a:xfrm>
          <a:off x="0" y="0"/>
          <a:ext cx="0" cy="0"/>
          <a:chOff x="0" y="0"/>
          <a:chExt cx="0" cy="0"/>
        </a:xfrm>
      </p:grpSpPr>
      <p:sp>
        <p:nvSpPr>
          <p:cNvPr id="487" name="Google Shape;487;g5b494d2df6_1_28"/>
          <p:cNvSpPr txBox="1"/>
          <p:nvPr/>
        </p:nvSpPr>
        <p:spPr>
          <a:xfrm>
            <a:off x="0" y="586525"/>
            <a:ext cx="9144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a:solidFill>
                  <a:srgbClr val="C2381E"/>
                </a:solidFill>
                <a:latin typeface="Calibri"/>
                <a:ea typeface="Calibri"/>
                <a:cs typeface="Calibri"/>
                <a:sym typeface="Calibri"/>
              </a:rPr>
              <a:t>TOP Pré-Dim </a:t>
            </a:r>
            <a:endParaRPr sz="2400" b="1" i="0" u="sng" strike="noStrike" cap="none">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a:latin typeface="Calibri"/>
                <a:ea typeface="Calibri"/>
                <a:cs typeface="Calibri"/>
                <a:sym typeface="Calibri"/>
              </a:rPr>
              <a:t>SEISM</a:t>
            </a:r>
            <a:endParaRPr sz="2400" b="1" u="sng">
              <a:latin typeface="Calibri"/>
              <a:ea typeface="Calibri"/>
              <a:cs typeface="Calibri"/>
              <a:sym typeface="Calibri"/>
            </a:endParaRPr>
          </a:p>
        </p:txBody>
      </p:sp>
      <p:sp>
        <p:nvSpPr>
          <p:cNvPr id="488" name="Google Shape;488;g5b494d2df6_1_28"/>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489" name="Google Shape;489;g5b494d2df6_1_2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93"/>
        <p:cNvGrpSpPr/>
        <p:nvPr/>
      </p:nvGrpSpPr>
      <p:grpSpPr>
        <a:xfrm>
          <a:off x="0" y="0"/>
          <a:ext cx="0" cy="0"/>
          <a:chOff x="0" y="0"/>
          <a:chExt cx="0" cy="0"/>
        </a:xfrm>
      </p:grpSpPr>
      <p:sp>
        <p:nvSpPr>
          <p:cNvPr id="494" name="Google Shape;494;g5b494d2df6_0_308"/>
          <p:cNvSpPr txBox="1"/>
          <p:nvPr/>
        </p:nvSpPr>
        <p:spPr>
          <a:xfrm>
            <a:off x="0" y="1056675"/>
            <a:ext cx="2428800" cy="109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495" name="Google Shape;495;g5b494d2df6_0_308"/>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SEISM</a:t>
            </a:r>
            <a:endParaRPr sz="2400" b="1" u="sng" dirty="0">
              <a:highlight>
                <a:srgbClr val="00FF00"/>
              </a:highlight>
              <a:latin typeface="Calibri"/>
              <a:ea typeface="Calibri"/>
              <a:cs typeface="Calibri"/>
              <a:sym typeface="Calibri"/>
            </a:endParaRPr>
          </a:p>
        </p:txBody>
      </p:sp>
      <p:graphicFrame>
        <p:nvGraphicFramePr>
          <p:cNvPr id="496" name="Google Shape;496;g5b494d2df6_0_308"/>
          <p:cNvGraphicFramePr/>
          <p:nvPr/>
        </p:nvGraphicFramePr>
        <p:xfrm>
          <a:off x="0" y="2155448"/>
          <a:ext cx="9144000" cy="4892530"/>
        </p:xfrm>
        <a:graphic>
          <a:graphicData uri="http://schemas.openxmlformats.org/drawingml/2006/table">
            <a:tbl>
              <a:tblPr firstRow="1" bandRow="1">
                <a:noFill/>
                <a:tableStyleId>{323666D1-7C8F-4C18-830F-A4CB738B071C}</a:tableStyleId>
              </a:tblPr>
              <a:tblGrid>
                <a:gridCol w="2428850">
                  <a:extLst>
                    <a:ext uri="{9D8B030D-6E8A-4147-A177-3AD203B41FA5}">
                      <a16:colId xmlns:a16="http://schemas.microsoft.com/office/drawing/2014/main" val="20000"/>
                    </a:ext>
                  </a:extLst>
                </a:gridCol>
                <a:gridCol w="2766575">
                  <a:extLst>
                    <a:ext uri="{9D8B030D-6E8A-4147-A177-3AD203B41FA5}">
                      <a16:colId xmlns:a16="http://schemas.microsoft.com/office/drawing/2014/main" val="20001"/>
                    </a:ext>
                  </a:extLst>
                </a:gridCol>
                <a:gridCol w="1452450">
                  <a:extLst>
                    <a:ext uri="{9D8B030D-6E8A-4147-A177-3AD203B41FA5}">
                      <a16:colId xmlns:a16="http://schemas.microsoft.com/office/drawing/2014/main" val="20002"/>
                    </a:ext>
                  </a:extLst>
                </a:gridCol>
                <a:gridCol w="1175425">
                  <a:extLst>
                    <a:ext uri="{9D8B030D-6E8A-4147-A177-3AD203B41FA5}">
                      <a16:colId xmlns:a16="http://schemas.microsoft.com/office/drawing/2014/main" val="20003"/>
                    </a:ext>
                  </a:extLst>
                </a:gridCol>
                <a:gridCol w="1320700">
                  <a:extLst>
                    <a:ext uri="{9D8B030D-6E8A-4147-A177-3AD203B41FA5}">
                      <a16:colId xmlns:a16="http://schemas.microsoft.com/office/drawing/2014/main" val="20004"/>
                    </a:ext>
                  </a:extLst>
                </a:gridCol>
              </a:tblGrid>
              <a:tr h="46980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42550">
                <a:tc>
                  <a:txBody>
                    <a:bodyPr/>
                    <a:lstStyle/>
                    <a:p>
                      <a:pPr marL="0" marR="0" lvl="0" indent="0" algn="l" rtl="0">
                        <a:lnSpc>
                          <a:spcPct val="100000"/>
                        </a:lnSpc>
                        <a:spcBef>
                          <a:spcPts val="0"/>
                        </a:spcBef>
                        <a:spcAft>
                          <a:spcPts val="0"/>
                        </a:spcAft>
                        <a:buNone/>
                      </a:pPr>
                      <a:r>
                        <a:rPr lang="fr-FR" sz="900" u="none" strike="noStrike" cap="none"/>
                        <a:t>FP</a:t>
                      </a:r>
                      <a:r>
                        <a:rPr lang="fr-FR" sz="900"/>
                        <a:t>1</a:t>
                      </a:r>
                      <a:r>
                        <a:rPr lang="fr-FR" sz="900" u="none" strike="noStrike" cap="none"/>
                        <a:t> : Assurer la communication entre le</a:t>
                      </a:r>
                      <a:r>
                        <a:rPr lang="fr-FR" sz="900"/>
                        <a:t>s différents organes de la voiture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1</a:t>
                      </a:r>
                      <a:r>
                        <a:rPr lang="fr-FR" sz="900" u="none" strike="noStrike" cap="none"/>
                        <a:t>.1 :</a:t>
                      </a:r>
                      <a:r>
                        <a:rPr lang="fr-FR" sz="900"/>
                        <a:t>Posséder une source d’énergie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Puissance, capacité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FS1.2 :Transmettre l'énergie à tous les systèmes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Pertes, échauffements</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a:t>
                      </a:r>
                      <a:r>
                        <a:rPr lang="fr-FR" sz="900"/>
                        <a:t>1</a:t>
                      </a:r>
                      <a:r>
                        <a:rPr lang="fr-FR" sz="900" u="none" strike="noStrike" cap="none"/>
                        <a:t>.</a:t>
                      </a:r>
                      <a:r>
                        <a:rPr lang="fr-FR" sz="900"/>
                        <a:t>3: Transmettre les informations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taux de transmission, dégradation</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8300">
                <a:tc>
                  <a:txBody>
                    <a:bodyPr/>
                    <a:lstStyle/>
                    <a:p>
                      <a:pPr marL="0" marR="0" lvl="0" indent="0" algn="l" rtl="0">
                        <a:lnSpc>
                          <a:spcPct val="100000"/>
                        </a:lnSpc>
                        <a:spcBef>
                          <a:spcPts val="0"/>
                        </a:spcBef>
                        <a:spcAft>
                          <a:spcPts val="0"/>
                        </a:spcAft>
                        <a:buNone/>
                      </a:pPr>
                      <a:r>
                        <a:rPr lang="fr-FR" sz="900" u="none" strike="noStrike" cap="none"/>
                        <a:t>FP</a:t>
                      </a:r>
                      <a:r>
                        <a:rPr lang="fr-FR" sz="900"/>
                        <a:t>2</a:t>
                      </a:r>
                      <a:r>
                        <a:rPr lang="fr-FR" sz="900" u="none" strike="noStrike" cap="none"/>
                        <a:t> :Assur</a:t>
                      </a:r>
                      <a:r>
                        <a:rPr lang="fr-FR" sz="900"/>
                        <a:t>er l’interface H/M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FS2.1: Permettre au pilote d’agir sur le véhicule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Ergonomie, compréhension, rapidité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FS2.2: Communiquer des infos au pilote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Visibilité, utilité, compréhension</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8400">
                <a:tc>
                  <a:txBody>
                    <a:bodyPr/>
                    <a:lstStyle/>
                    <a:p>
                      <a:pPr marL="0" marR="0" lvl="0" indent="0" algn="l" rtl="0">
                        <a:lnSpc>
                          <a:spcPct val="100000"/>
                        </a:lnSpc>
                        <a:spcBef>
                          <a:spcPts val="0"/>
                        </a:spcBef>
                        <a:spcAft>
                          <a:spcPts val="0"/>
                        </a:spcAft>
                        <a:buNone/>
                      </a:pPr>
                      <a:r>
                        <a:rPr lang="fr-FR" sz="900" u="none" strike="noStrike" cap="none"/>
                        <a:t>FP</a:t>
                      </a:r>
                      <a:r>
                        <a:rPr lang="fr-FR" sz="900"/>
                        <a:t>3</a:t>
                      </a:r>
                      <a:r>
                        <a:rPr lang="fr-FR" sz="900" u="none" strike="noStrike" cap="none"/>
                        <a:t> : P</a:t>
                      </a:r>
                      <a:r>
                        <a:rPr lang="fr-FR" sz="900"/>
                        <a:t>ermettre de changer de vitesse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FS3.1:</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8400">
                <a:tc>
                  <a:txBody>
                    <a:bodyPr/>
                    <a:lstStyle/>
                    <a:p>
                      <a:pPr marL="0" marR="0" lvl="0" indent="0" algn="l" rtl="0">
                        <a:lnSpc>
                          <a:spcPct val="100000"/>
                        </a:lnSpc>
                        <a:spcBef>
                          <a:spcPts val="0"/>
                        </a:spcBef>
                        <a:spcAft>
                          <a:spcPts val="0"/>
                        </a:spcAft>
                        <a:buNone/>
                      </a:pPr>
                      <a:r>
                        <a:rPr lang="fr-FR" sz="900" u="none" strike="noStrike" cap="none"/>
                        <a:t>FP</a:t>
                      </a:r>
                      <a:r>
                        <a:rPr lang="fr-FR" sz="900"/>
                        <a:t>4</a:t>
                      </a:r>
                      <a:r>
                        <a:rPr lang="fr-FR" sz="900" u="none" strike="noStrike" cap="none"/>
                        <a:t> :Acquérir des données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900"/>
                        <a:t>FS3.1: Mesurer les données nécessaires aux modèles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capteurs, complexité</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FS3.2: Transmettre ces données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Quantité, rapidité de traitment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8400">
                <a:tc>
                  <a:txBody>
                    <a:bodyPr/>
                    <a:lstStyle/>
                    <a:p>
                      <a:pPr marL="0" marR="0" lvl="0" indent="0" algn="l" rtl="0">
                        <a:lnSpc>
                          <a:spcPct val="100000"/>
                        </a:lnSpc>
                        <a:spcBef>
                          <a:spcPts val="0"/>
                        </a:spcBef>
                        <a:spcAft>
                          <a:spcPts val="0"/>
                        </a:spcAft>
                        <a:buNone/>
                      </a:pPr>
                      <a:r>
                        <a:rPr lang="fr-FR" sz="900" u="none" strike="noStrike" cap="none"/>
                        <a:t>F</a:t>
                      </a:r>
                      <a:r>
                        <a:rPr lang="fr-FR" sz="900"/>
                        <a:t>C1</a:t>
                      </a:r>
                      <a:r>
                        <a:rPr lang="fr-FR" sz="900" u="none" strike="noStrike" cap="none"/>
                        <a:t> : </a:t>
                      </a:r>
                      <a:r>
                        <a:rPr lang="fr-FR" sz="900"/>
                        <a:t>Respecter le CDCF de S0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a:t>
                      </a:r>
                      <a:r>
                        <a:rPr lang="fr-FR" sz="900"/>
                        <a:t>Respecter 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Règlement FS</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n/a</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aucune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 </a:t>
                      </a:r>
                      <a:r>
                        <a:rPr lang="fr-FR" sz="900"/>
                        <a:t>Avoir une masse limitée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Budget massique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10kg</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 Avoir un prix raisonnable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Budget</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5600€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278400">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:Avo</a:t>
                      </a:r>
                      <a:r>
                        <a:rPr lang="fr-FR" sz="900"/>
                        <a:t>ir un encombrement minimal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Volume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497" name="Google Shape;497;g5b494d2df6_0_308"/>
          <p:cNvSpPr txBox="1"/>
          <p:nvPr/>
        </p:nvSpPr>
        <p:spPr>
          <a:xfrm>
            <a:off x="7645650" y="91325"/>
            <a:ext cx="8889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498" name="Google Shape;498;g5b494d2df6_0_308"/>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499" name="Google Shape;499;g5b494d2df6_0_308"/>
          <p:cNvSpPr/>
          <p:nvPr/>
        </p:nvSpPr>
        <p:spPr>
          <a:xfrm>
            <a:off x="2428850" y="1056675"/>
            <a:ext cx="6715200" cy="10989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 </a:t>
            </a:r>
          </a:p>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Faisceau, passage </a:t>
            </a:r>
            <a:r>
              <a:rPr lang="fr-FR" sz="1200" b="1" dirty="0">
                <a:solidFill>
                  <a:schemeClr val="dk1"/>
                </a:solidFill>
              </a:rPr>
              <a:t>de vitesse, tableau de bord, carte avant, télémétrie</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3"/>
        <p:cNvGrpSpPr/>
        <p:nvPr/>
      </p:nvGrpSpPr>
      <p:grpSpPr>
        <a:xfrm>
          <a:off x="0" y="0"/>
          <a:ext cx="0" cy="0"/>
          <a:chOff x="0" y="0"/>
          <a:chExt cx="0" cy="0"/>
        </a:xfrm>
      </p:grpSpPr>
      <p:sp>
        <p:nvSpPr>
          <p:cNvPr id="504" name="Google Shape;504;g5b494d2df6_0_413"/>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05" name="Google Shape;505;g5b494d2df6_0_413"/>
          <p:cNvSpPr txBox="1"/>
          <p:nvPr/>
        </p:nvSpPr>
        <p:spPr>
          <a:xfrm>
            <a:off x="0" y="594998"/>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Faisceau</a:t>
            </a:r>
            <a:endParaRPr sz="1200" b="1"/>
          </a:p>
          <a:p>
            <a:pPr marL="0" marR="0" lvl="0" indent="0" algn="l" rtl="0">
              <a:lnSpc>
                <a:spcPct val="100000"/>
              </a:lnSpc>
              <a:spcBef>
                <a:spcPts val="0"/>
              </a:spcBef>
              <a:spcAft>
                <a:spcPts val="0"/>
              </a:spcAft>
              <a:buNone/>
            </a:pPr>
            <a:endParaRPr sz="1200" b="1"/>
          </a:p>
        </p:txBody>
      </p:sp>
      <p:sp>
        <p:nvSpPr>
          <p:cNvPr id="506" name="Google Shape;506;g5b494d2df6_0_413"/>
          <p:cNvSpPr txBox="1"/>
          <p:nvPr/>
        </p:nvSpPr>
        <p:spPr>
          <a:xfrm>
            <a:off x="0" y="1056678"/>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08" name="Google Shape;508;g5b494d2df6_0_413"/>
          <p:cNvSpPr txBox="1"/>
          <p:nvPr/>
        </p:nvSpPr>
        <p:spPr>
          <a:xfrm>
            <a:off x="7727125" y="91325"/>
            <a:ext cx="8073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509" name="Google Shape;509;g5b494d2df6_0_413"/>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511" name="Google Shape;511;g5b494d2df6_0_413"/>
          <p:cNvGraphicFramePr/>
          <p:nvPr>
            <p:extLst>
              <p:ext uri="{D42A27DB-BD31-4B8C-83A1-F6EECF244321}">
                <p14:modId xmlns:p14="http://schemas.microsoft.com/office/powerpoint/2010/main" val="4252017838"/>
              </p:ext>
            </p:extLst>
          </p:nvPr>
        </p:nvGraphicFramePr>
        <p:xfrm>
          <a:off x="1" y="1518379"/>
          <a:ext cx="9143999" cy="5255947"/>
        </p:xfrm>
        <a:graphic>
          <a:graphicData uri="http://schemas.openxmlformats.org/drawingml/2006/table">
            <a:tbl>
              <a:tblPr firstRow="1" bandRow="1">
                <a:noFill/>
                <a:tableStyleId>{323666D1-7C8F-4C18-830F-A4CB738B071C}</a:tableStyleId>
              </a:tblPr>
              <a:tblGrid>
                <a:gridCol w="2217419">
                  <a:extLst>
                    <a:ext uri="{9D8B030D-6E8A-4147-A177-3AD203B41FA5}">
                      <a16:colId xmlns:a16="http://schemas.microsoft.com/office/drawing/2014/main" val="20000"/>
                    </a:ext>
                  </a:extLst>
                </a:gridCol>
                <a:gridCol w="2978013">
                  <a:extLst>
                    <a:ext uri="{9D8B030D-6E8A-4147-A177-3AD203B41FA5}">
                      <a16:colId xmlns:a16="http://schemas.microsoft.com/office/drawing/2014/main" val="20001"/>
                    </a:ext>
                  </a:extLst>
                </a:gridCol>
                <a:gridCol w="2173107">
                  <a:extLst>
                    <a:ext uri="{9D8B030D-6E8A-4147-A177-3AD203B41FA5}">
                      <a16:colId xmlns:a16="http://schemas.microsoft.com/office/drawing/2014/main" val="20002"/>
                    </a:ext>
                  </a:extLst>
                </a:gridCol>
                <a:gridCol w="93726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00125">
                <a:tc>
                  <a:txBody>
                    <a:bodyPr/>
                    <a:lstStyle/>
                    <a:p>
                      <a:pPr marL="0" marR="0" lvl="0" indent="0" algn="l" rtl="0">
                        <a:lnSpc>
                          <a:spcPct val="100000"/>
                        </a:lnSpc>
                        <a:spcBef>
                          <a:spcPts val="0"/>
                        </a:spcBef>
                        <a:spcAft>
                          <a:spcPts val="0"/>
                        </a:spcAft>
                        <a:buNone/>
                      </a:pPr>
                      <a:r>
                        <a:rPr lang="fr-FR" sz="1000" b="1" u="none" strike="noStrike" cap="none" dirty="0">
                          <a:latin typeface="+mn-lt"/>
                        </a:rPr>
                        <a:t>Fonction primaire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81651">
                <a:tc rowSpan="3">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 </a:t>
                      </a:r>
                      <a:r>
                        <a:rPr lang="fr-FR" sz="1000" b="1" dirty="0">
                          <a:latin typeface="+mn-lt"/>
                          <a:ea typeface="Calibri"/>
                          <a:cs typeface="Calibri"/>
                          <a:sym typeface="Calibri"/>
                        </a:rPr>
                        <a:t>FC1: Respecter le CDCF du SEISM</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Budget massique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7kg</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165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FS1.2: Avoir un prix le plus bas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1500€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FS1.3: Avoir un encombrement minimal</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volume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81651">
                <a:tc rowSpan="2">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FP2: Alimenter les différents éléments du véhicule</a:t>
                      </a:r>
                      <a:endParaRPr sz="1000" b="1"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FS2.1: Contenir une source d'énergie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Capacité</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36806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FS2.2: Transmettre l'énergie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Intensité, taux de perte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&lt;250A, &lt;1V</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10</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548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FP3: Assurer la communication entre les différents équipements</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taux de perte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&lt;5%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281651">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FP4: Intégrer le BSPD</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Règlement FS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81651">
                <a:tc rowSpan="4">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FP5: Se protéger de l'environnement extérieur </a:t>
                      </a:r>
                      <a:endParaRPr sz="1000" b="1"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FS5.1: être étanche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Niveau d'humidité</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FS5.2: Résister aux chocs et aux projectiles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425485">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FS5.3: Protection contre la pollution électromagnétique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err="1">
                          <a:latin typeface="+mn-lt"/>
                          <a:ea typeface="Calibri"/>
                          <a:cs typeface="Calibri"/>
                          <a:sym typeface="Calibri"/>
                        </a:rPr>
                        <a:t>epaisseur</a:t>
                      </a:r>
                      <a:r>
                        <a:rPr lang="fr-FR" sz="1000" dirty="0">
                          <a:latin typeface="+mn-lt"/>
                          <a:ea typeface="Calibri"/>
                          <a:cs typeface="Calibri"/>
                          <a:sym typeface="Calibri"/>
                        </a:rPr>
                        <a:t> de la couche protectrice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5%</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0"/>
                  </a:ext>
                </a:extLst>
              </a:tr>
              <a:tr h="281651">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5.4: Résister aux vibrations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Aucun fil ne se décroche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425485">
                <a:tc rowSpan="2">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FP6: être accessible</a:t>
                      </a:r>
                      <a:endParaRPr sz="1000" b="1" dirty="0">
                        <a:latin typeface="+mn-lt"/>
                        <a:ea typeface="Calibri"/>
                        <a:cs typeface="Calibri"/>
                        <a:sym typeface="Calibri"/>
                      </a:endParaRPr>
                    </a:p>
                    <a:p>
                      <a:pPr marL="0" lvl="0" indent="0" algn="l" rtl="0">
                        <a:lnSpc>
                          <a:spcPct val="115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6.1: être facilement compréhensible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Couleurs adaptées, schémas clairs, temps de </a:t>
                      </a:r>
                      <a:r>
                        <a:rPr lang="fr-FR" sz="1000" dirty="0" err="1">
                          <a:latin typeface="+mn-lt"/>
                          <a:ea typeface="Calibri"/>
                          <a:cs typeface="Calibri"/>
                          <a:sym typeface="Calibri"/>
                        </a:rPr>
                        <a:t>cmpréhension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10 min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2"/>
                  </a:ext>
                </a:extLst>
              </a:tr>
              <a:tr h="281651">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 6.2: être facilement démontable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Temps de démontage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15 min</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20%</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5"/>
        <p:cNvGrpSpPr/>
        <p:nvPr/>
      </p:nvGrpSpPr>
      <p:grpSpPr>
        <a:xfrm>
          <a:off x="0" y="0"/>
          <a:ext cx="0" cy="0"/>
          <a:chOff x="0" y="0"/>
          <a:chExt cx="0" cy="0"/>
        </a:xfrm>
      </p:grpSpPr>
      <p:sp>
        <p:nvSpPr>
          <p:cNvPr id="516" name="Google Shape;516;g5b494d2df6_0_457"/>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17" name="Google Shape;517;g5b494d2df6_0_457"/>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Acquisition de données</a:t>
            </a:r>
            <a:endParaRPr sz="1200" b="1"/>
          </a:p>
          <a:p>
            <a:pPr marL="0" marR="0" lvl="0" indent="0" algn="l" rtl="0">
              <a:lnSpc>
                <a:spcPct val="100000"/>
              </a:lnSpc>
              <a:spcBef>
                <a:spcPts val="0"/>
              </a:spcBef>
              <a:spcAft>
                <a:spcPts val="0"/>
              </a:spcAft>
              <a:buNone/>
            </a:pPr>
            <a:endParaRPr sz="1200" b="1"/>
          </a:p>
        </p:txBody>
      </p:sp>
      <p:sp>
        <p:nvSpPr>
          <p:cNvPr id="518" name="Google Shape;518;g5b494d2df6_0_457"/>
          <p:cNvSpPr txBox="1"/>
          <p:nvPr/>
        </p:nvSpPr>
        <p:spPr>
          <a:xfrm>
            <a:off x="0" y="1056677"/>
            <a:ext cx="5211000" cy="155427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20" name="Google Shape;520;g5b494d2df6_0_457"/>
          <p:cNvSpPr txBox="1"/>
          <p:nvPr/>
        </p:nvSpPr>
        <p:spPr>
          <a:xfrm>
            <a:off x="7740725" y="91325"/>
            <a:ext cx="7938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CLS</a:t>
            </a:r>
            <a:endParaRPr/>
          </a:p>
        </p:txBody>
      </p:sp>
      <p:sp>
        <p:nvSpPr>
          <p:cNvPr id="521" name="Google Shape;521;g5b494d2df6_0_457"/>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22" name="Google Shape;522;g5b494d2df6_0_457"/>
          <p:cNvSpPr/>
          <p:nvPr/>
        </p:nvSpPr>
        <p:spPr>
          <a:xfrm>
            <a:off x="5211000" y="594998"/>
            <a:ext cx="3933000" cy="201595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p>
          <a:p>
            <a:pPr marL="0" marR="0" lvl="0" indent="0" algn="l" rtl="0">
              <a:lnSpc>
                <a:spcPct val="100000"/>
              </a:lnSpc>
              <a:spcBef>
                <a:spcPts val="0"/>
              </a:spcBef>
              <a:spcAft>
                <a:spcPts val="0"/>
              </a:spcAft>
              <a:buNone/>
            </a:pPr>
            <a:endParaRPr lang="fr-FR" sz="1200" b="1" dirty="0">
              <a:solidFill>
                <a:schemeClr val="dk1"/>
              </a:solidFill>
            </a:endParaRPr>
          </a:p>
          <a:p>
            <a:pPr marL="0" marR="0" lvl="0" indent="0" algn="l" rtl="0">
              <a:lnSpc>
                <a:spcPct val="100000"/>
              </a:lnSpc>
              <a:spcBef>
                <a:spcPts val="0"/>
              </a:spcBef>
              <a:spcAft>
                <a:spcPts val="0"/>
              </a:spcAft>
              <a:buNone/>
            </a:pPr>
            <a:r>
              <a:rPr lang="fr-FR" sz="1200" dirty="0" err="1">
                <a:solidFill>
                  <a:schemeClr val="dk1"/>
                </a:solidFill>
                <a:highlight>
                  <a:srgbClr val="FF0000"/>
                </a:highlight>
              </a:rPr>
              <a:t>RaceCapture</a:t>
            </a:r>
            <a:r>
              <a:rPr lang="fr-FR" sz="1200" dirty="0">
                <a:solidFill>
                  <a:schemeClr val="dk1"/>
                </a:solidFill>
                <a:highlight>
                  <a:srgbClr val="FF0000"/>
                </a:highlight>
              </a:rPr>
              <a:t> je suppose ?</a:t>
            </a:r>
          </a:p>
          <a:p>
            <a:pPr marL="0" marR="0" lvl="0" indent="0" algn="l" rtl="0">
              <a:lnSpc>
                <a:spcPct val="100000"/>
              </a:lnSpc>
              <a:spcBef>
                <a:spcPts val="0"/>
              </a:spcBef>
              <a:spcAft>
                <a:spcPts val="0"/>
              </a:spcAft>
              <a:buNone/>
            </a:pPr>
            <a:r>
              <a:rPr lang="fr-FR" sz="1200" dirty="0">
                <a:solidFill>
                  <a:schemeClr val="dk1"/>
                </a:solidFill>
                <a:highlight>
                  <a:srgbClr val="FF0000"/>
                </a:highlight>
              </a:rPr>
              <a:t>Quels capteurs ? Quels objectifs ?</a:t>
            </a:r>
          </a:p>
          <a:p>
            <a:pPr marL="0" marR="0" lvl="0" indent="0" algn="l" rtl="0">
              <a:lnSpc>
                <a:spcPct val="100000"/>
              </a:lnSpc>
              <a:spcBef>
                <a:spcPts val="0"/>
              </a:spcBef>
              <a:spcAft>
                <a:spcPts val="0"/>
              </a:spcAft>
              <a:buNone/>
            </a:pPr>
            <a:r>
              <a:rPr lang="fr-FR" sz="1200" dirty="0">
                <a:solidFill>
                  <a:schemeClr val="dk1"/>
                </a:solidFill>
                <a:highlight>
                  <a:srgbClr val="FF0000"/>
                </a:highlight>
              </a:rPr>
              <a:t>Multiplexage CAN ?</a:t>
            </a:r>
            <a:endParaRPr sz="1100" dirty="0">
              <a:highlight>
                <a:srgbClr val="FF0000"/>
              </a:highlight>
            </a:endParaRPr>
          </a:p>
          <a:p>
            <a:pPr marL="0" marR="0" lvl="0" indent="0" algn="l" rtl="0">
              <a:lnSpc>
                <a:spcPct val="100000"/>
              </a:lnSpc>
              <a:spcBef>
                <a:spcPts val="0"/>
              </a:spcBef>
              <a:spcAft>
                <a:spcPts val="0"/>
              </a:spcAft>
              <a:buNone/>
            </a:pPr>
            <a:endParaRPr dirty="0"/>
          </a:p>
        </p:txBody>
      </p:sp>
      <p:graphicFrame>
        <p:nvGraphicFramePr>
          <p:cNvPr id="523" name="Google Shape;523;g5b494d2df6_0_457"/>
          <p:cNvGraphicFramePr/>
          <p:nvPr>
            <p:extLst>
              <p:ext uri="{D42A27DB-BD31-4B8C-83A1-F6EECF244321}">
                <p14:modId xmlns:p14="http://schemas.microsoft.com/office/powerpoint/2010/main" val="1755100713"/>
              </p:ext>
            </p:extLst>
          </p:nvPr>
        </p:nvGraphicFramePr>
        <p:xfrm>
          <a:off x="0" y="2610948"/>
          <a:ext cx="9143999" cy="3903394"/>
        </p:xfrm>
        <a:graphic>
          <a:graphicData uri="http://schemas.openxmlformats.org/drawingml/2006/table">
            <a:tbl>
              <a:tblPr firstRow="1" bandRow="1">
                <a:noFill/>
                <a:tableStyleId>{323666D1-7C8F-4C18-830F-A4CB738B071C}</a:tableStyleId>
              </a:tblPr>
              <a:tblGrid>
                <a:gridCol w="2421432">
                  <a:extLst>
                    <a:ext uri="{9D8B030D-6E8A-4147-A177-3AD203B41FA5}">
                      <a16:colId xmlns:a16="http://schemas.microsoft.com/office/drawing/2014/main" val="20000"/>
                    </a:ext>
                  </a:extLst>
                </a:gridCol>
                <a:gridCol w="2758133">
                  <a:extLst>
                    <a:ext uri="{9D8B030D-6E8A-4147-A177-3AD203B41FA5}">
                      <a16:colId xmlns:a16="http://schemas.microsoft.com/office/drawing/2014/main" val="20001"/>
                    </a:ext>
                  </a:extLst>
                </a:gridCol>
                <a:gridCol w="1483095">
                  <a:extLst>
                    <a:ext uri="{9D8B030D-6E8A-4147-A177-3AD203B41FA5}">
                      <a16:colId xmlns:a16="http://schemas.microsoft.com/office/drawing/2014/main" val="20002"/>
                    </a:ext>
                  </a:extLst>
                </a:gridCol>
                <a:gridCol w="1243108">
                  <a:extLst>
                    <a:ext uri="{9D8B030D-6E8A-4147-A177-3AD203B41FA5}">
                      <a16:colId xmlns:a16="http://schemas.microsoft.com/office/drawing/2014/main" val="20003"/>
                    </a:ext>
                  </a:extLst>
                </a:gridCol>
                <a:gridCol w="1238231">
                  <a:extLst>
                    <a:ext uri="{9D8B030D-6E8A-4147-A177-3AD203B41FA5}">
                      <a16:colId xmlns:a16="http://schemas.microsoft.com/office/drawing/2014/main" val="20004"/>
                    </a:ext>
                  </a:extLst>
                </a:gridCol>
              </a:tblGrid>
              <a:tr h="456850">
                <a:tc>
                  <a:txBody>
                    <a:bodyPr/>
                    <a:lstStyle/>
                    <a:p>
                      <a:pPr marL="0" marR="0" lvl="0" indent="0" algn="l" rtl="0">
                        <a:lnSpc>
                          <a:spcPct val="100000"/>
                        </a:lnSpc>
                        <a:spcBef>
                          <a:spcPts val="0"/>
                        </a:spcBef>
                        <a:spcAft>
                          <a:spcPts val="0"/>
                        </a:spcAft>
                        <a:buNone/>
                      </a:pPr>
                      <a:r>
                        <a:rPr lang="fr-FR" sz="1000" b="1" u="none" strike="noStrike" cap="none" dirty="0">
                          <a:latin typeface="+mn-lt"/>
                        </a:rPr>
                        <a:t>Fonction primaire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lvl="0" indent="0" algn="l" rtl="0">
                        <a:lnSpc>
                          <a:spcPct val="115000"/>
                        </a:lnSpc>
                        <a:spcBef>
                          <a:spcPts val="0"/>
                        </a:spcBef>
                        <a:spcAft>
                          <a:spcPts val="0"/>
                        </a:spcAft>
                        <a:buNone/>
                      </a:pPr>
                      <a:r>
                        <a:rPr lang="fr-FR" sz="1000" b="1" dirty="0">
                          <a:latin typeface="+mn-lt"/>
                          <a:ea typeface="Calibri"/>
                          <a:cs typeface="Calibri"/>
                          <a:sym typeface="Calibri"/>
                        </a:rPr>
                        <a:t>FC1: Respecter le CDCF du SEISM</a:t>
                      </a: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 massique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1kg</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FS1.2: Avoir un prix le plus bas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1 500 €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FS1.3: Avoir un encombrement minimal</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volume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à définir</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10%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FP2: Enregistrer les données importantes</a:t>
                      </a:r>
                      <a:endParaRPr sz="1000" b="1"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FS2.1: Prendre des mesures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Capteurs bien choisis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4"/>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FS2.2: Sauvegarder les données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espace de stockage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100Go</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 </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FS2.3: Transmettre les données rapidement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Temps de récupération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&lt;5min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270725">
                <a:tc>
                  <a:txBody>
                    <a:bodyPr/>
                    <a:lstStyle/>
                    <a:p>
                      <a:pPr marL="0" lvl="0" indent="0" algn="l" rtl="0">
                        <a:lnSpc>
                          <a:spcPct val="115000"/>
                        </a:lnSpc>
                        <a:spcBef>
                          <a:spcPts val="0"/>
                        </a:spcBef>
                        <a:spcAft>
                          <a:spcPts val="0"/>
                        </a:spcAft>
                        <a:buNone/>
                      </a:pPr>
                      <a:r>
                        <a:rPr lang="fr-FR" sz="1000" b="1">
                          <a:latin typeface="+mn-lt"/>
                          <a:ea typeface="Calibri"/>
                          <a:cs typeface="Calibri"/>
                          <a:sym typeface="Calibri"/>
                        </a:rPr>
                        <a:t>FP3: Traiter les données</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FS3.1: Traitement rapide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Temps d'obtention des données voulues</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&lt;5 min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a:latin typeface="+mn-lt"/>
                          <a:ea typeface="Calibri"/>
                          <a:cs typeface="Calibri"/>
                          <a:sym typeface="Calibri"/>
                        </a:rPr>
                        <a:t>FS3.2: Traitement facile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Interface logiciel facilement installable</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fr-FR" sz="1000" dirty="0">
                          <a:latin typeface="+mn-lt"/>
                          <a:ea typeface="Calibri"/>
                          <a:cs typeface="Calibri"/>
                          <a:sym typeface="Calibri"/>
                        </a:rPr>
                        <a:t>&lt;5 min</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r" rtl="0">
                        <a:lnSpc>
                          <a:spcPct val="115000"/>
                        </a:lnSpc>
                        <a:spcBef>
                          <a:spcPts val="0"/>
                        </a:spcBef>
                        <a:spcAft>
                          <a:spcPts val="0"/>
                        </a:spcAft>
                        <a:buNone/>
                      </a:pPr>
                      <a:r>
                        <a:rPr lang="fr-FR" sz="1000" dirty="0">
                          <a:latin typeface="+mn-lt"/>
                          <a:ea typeface="Calibri"/>
                          <a:cs typeface="Calibri"/>
                          <a:sym typeface="Calibri"/>
                        </a:rPr>
                        <a:t>20%</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27"/>
        <p:cNvGrpSpPr/>
        <p:nvPr/>
      </p:nvGrpSpPr>
      <p:grpSpPr>
        <a:xfrm>
          <a:off x="0" y="0"/>
          <a:ext cx="0" cy="0"/>
          <a:chOff x="0" y="0"/>
          <a:chExt cx="0" cy="0"/>
        </a:xfrm>
      </p:grpSpPr>
      <p:sp>
        <p:nvSpPr>
          <p:cNvPr id="528" name="Google Shape;528;g5b494d2df6_0_42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SEISM</a:t>
            </a:r>
            <a:endParaRPr sz="2400" b="0" i="0" u="none" strike="noStrike" cap="none" dirty="0">
              <a:solidFill>
                <a:schemeClr val="dk1"/>
              </a:solidFill>
              <a:highlight>
                <a:srgbClr val="FF0000"/>
              </a:highlight>
              <a:latin typeface="Arial"/>
              <a:ea typeface="Arial"/>
              <a:cs typeface="Arial"/>
              <a:sym typeface="Arial"/>
            </a:endParaRPr>
          </a:p>
        </p:txBody>
      </p:sp>
      <p:sp>
        <p:nvSpPr>
          <p:cNvPr id="529" name="Google Shape;529;g5b494d2df6_0_424"/>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Tableau de bord</a:t>
            </a:r>
            <a:endParaRPr sz="1200" b="1"/>
          </a:p>
          <a:p>
            <a:pPr marL="0" marR="0" lvl="0" indent="0" algn="l" rtl="0">
              <a:lnSpc>
                <a:spcPct val="100000"/>
              </a:lnSpc>
              <a:spcBef>
                <a:spcPts val="0"/>
              </a:spcBef>
              <a:spcAft>
                <a:spcPts val="0"/>
              </a:spcAft>
              <a:buNone/>
            </a:pPr>
            <a:endParaRPr sz="1200" b="1"/>
          </a:p>
        </p:txBody>
      </p:sp>
      <p:sp>
        <p:nvSpPr>
          <p:cNvPr id="530" name="Google Shape;530;g5b494d2df6_0_424"/>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31" name="Google Shape;531;g5b494d2df6_0_424"/>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532" name="Google Shape;532;g5b494d2df6_0_424"/>
          <p:cNvSpPr txBox="1"/>
          <p:nvPr/>
        </p:nvSpPr>
        <p:spPr>
          <a:xfrm>
            <a:off x="7686400" y="91325"/>
            <a:ext cx="848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RMN</a:t>
            </a:r>
            <a:endParaRPr/>
          </a:p>
        </p:txBody>
      </p:sp>
      <p:sp>
        <p:nvSpPr>
          <p:cNvPr id="533" name="Google Shape;533;g5b494d2df6_0_424"/>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34" name="Google Shape;534;g5b494d2df6_0_424"/>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graphicFrame>
        <p:nvGraphicFramePr>
          <p:cNvPr id="535" name="Google Shape;535;g5b494d2df6_0_424"/>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9"/>
        <p:cNvGrpSpPr/>
        <p:nvPr/>
      </p:nvGrpSpPr>
      <p:grpSpPr>
        <a:xfrm>
          <a:off x="0" y="0"/>
          <a:ext cx="0" cy="0"/>
          <a:chOff x="0" y="0"/>
          <a:chExt cx="0" cy="0"/>
        </a:xfrm>
      </p:grpSpPr>
      <p:sp>
        <p:nvSpPr>
          <p:cNvPr id="540" name="Google Shape;540;g5b494d2df6_0_435"/>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FF0000"/>
                </a:highlight>
                <a:latin typeface="Calibri"/>
                <a:ea typeface="Calibri"/>
                <a:cs typeface="Calibri"/>
                <a:sym typeface="Calibri"/>
              </a:rPr>
              <a:t>SEISM</a:t>
            </a:r>
            <a:endParaRPr sz="2400" b="0" i="0" u="none" strike="noStrike" cap="none" dirty="0">
              <a:solidFill>
                <a:schemeClr val="dk1"/>
              </a:solidFill>
              <a:highlight>
                <a:srgbClr val="FF0000"/>
              </a:highlight>
              <a:latin typeface="Arial"/>
              <a:ea typeface="Arial"/>
              <a:cs typeface="Arial"/>
              <a:sym typeface="Arial"/>
            </a:endParaRPr>
          </a:p>
        </p:txBody>
      </p:sp>
      <p:sp>
        <p:nvSpPr>
          <p:cNvPr id="541" name="Google Shape;541;g5b494d2df6_0_435"/>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Carte avant</a:t>
            </a:r>
            <a:endParaRPr sz="1200" b="1"/>
          </a:p>
          <a:p>
            <a:pPr marL="0" marR="0" lvl="0" indent="0" algn="l" rtl="0">
              <a:lnSpc>
                <a:spcPct val="100000"/>
              </a:lnSpc>
              <a:spcBef>
                <a:spcPts val="0"/>
              </a:spcBef>
              <a:spcAft>
                <a:spcPts val="0"/>
              </a:spcAft>
              <a:buNone/>
            </a:pPr>
            <a:endParaRPr sz="1200" b="1"/>
          </a:p>
        </p:txBody>
      </p:sp>
      <p:sp>
        <p:nvSpPr>
          <p:cNvPr id="542" name="Google Shape;542;g5b494d2df6_0_435"/>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43" name="Google Shape;543;g5b494d2df6_0_435"/>
          <p:cNvSpPr/>
          <p:nvPr/>
        </p:nvSpPr>
        <p:spPr>
          <a:xfrm>
            <a:off x="5211028" y="590548"/>
            <a:ext cx="3933000" cy="28386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Simulations</a:t>
            </a:r>
            <a:endParaRPr/>
          </a:p>
          <a:p>
            <a:pPr marL="0" marR="0" lvl="0" indent="0" algn="l" rtl="0">
              <a:lnSpc>
                <a:spcPct val="100000"/>
              </a:lnSpc>
              <a:spcBef>
                <a:spcPts val="0"/>
              </a:spcBef>
              <a:spcAft>
                <a:spcPts val="0"/>
              </a:spcAft>
              <a:buNone/>
            </a:pPr>
            <a:endParaRPr sz="1000" b="0" i="0" u="none" strike="noStrike" cap="none">
              <a:solidFill>
                <a:schemeClr val="lt1"/>
              </a:solidFill>
              <a:latin typeface="Arial"/>
              <a:ea typeface="Arial"/>
              <a:cs typeface="Arial"/>
              <a:sym typeface="Arial"/>
            </a:endParaRPr>
          </a:p>
        </p:txBody>
      </p:sp>
      <p:sp>
        <p:nvSpPr>
          <p:cNvPr id="544" name="Google Shape;544;g5b494d2df6_0_435"/>
          <p:cNvSpPr txBox="1"/>
          <p:nvPr/>
        </p:nvSpPr>
        <p:spPr>
          <a:xfrm>
            <a:off x="7632075" y="91325"/>
            <a:ext cx="902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MGZ</a:t>
            </a:r>
            <a:endParaRPr/>
          </a:p>
        </p:txBody>
      </p:sp>
      <p:sp>
        <p:nvSpPr>
          <p:cNvPr id="545" name="Google Shape;545;g5b494d2df6_0_435"/>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46" name="Google Shape;546;g5b494d2df6_0_435"/>
          <p:cNvSpPr/>
          <p:nvPr/>
        </p:nvSpPr>
        <p:spPr>
          <a:xfrm>
            <a:off x="5211028" y="3429000"/>
            <a:ext cx="3933000" cy="34290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a:solidFill>
                  <a:schemeClr val="dk1"/>
                </a:solidFill>
                <a:latin typeface="Arial"/>
                <a:ea typeface="Arial"/>
                <a:cs typeface="Arial"/>
                <a:sym typeface="Arial"/>
              </a:rPr>
              <a:t>Architecture / Sous systèmes</a:t>
            </a:r>
            <a:endParaRPr/>
          </a:p>
          <a:p>
            <a:pPr marL="0" marR="0" lvl="0" indent="0" algn="l" rtl="0">
              <a:lnSpc>
                <a:spcPct val="100000"/>
              </a:lnSpc>
              <a:spcBef>
                <a:spcPts val="0"/>
              </a:spcBef>
              <a:spcAft>
                <a:spcPts val="0"/>
              </a:spcAft>
              <a:buNone/>
            </a:pPr>
            <a:endParaRPr/>
          </a:p>
        </p:txBody>
      </p:sp>
      <p:graphicFrame>
        <p:nvGraphicFramePr>
          <p:cNvPr id="547" name="Google Shape;547;g5b494d2df6_0_435"/>
          <p:cNvGraphicFramePr/>
          <p:nvPr/>
        </p:nvGraphicFramePr>
        <p:xfrm>
          <a:off x="0" y="2610948"/>
          <a:ext cx="5211025" cy="3800595"/>
        </p:xfrm>
        <a:graphic>
          <a:graphicData uri="http://schemas.openxmlformats.org/drawingml/2006/table">
            <a:tbl>
              <a:tblPr firstRow="1" bandRow="1">
                <a:noFill/>
                <a:tableStyleId>{323666D1-7C8F-4C18-830F-A4CB738B071C}</a:tableStyleId>
              </a:tblPr>
              <a:tblGrid>
                <a:gridCol w="1179250">
                  <a:extLst>
                    <a:ext uri="{9D8B030D-6E8A-4147-A177-3AD203B41FA5}">
                      <a16:colId xmlns:a16="http://schemas.microsoft.com/office/drawing/2014/main" val="20000"/>
                    </a:ext>
                  </a:extLst>
                </a:gridCol>
                <a:gridCol w="1343225">
                  <a:extLst>
                    <a:ext uri="{9D8B030D-6E8A-4147-A177-3AD203B41FA5}">
                      <a16:colId xmlns:a16="http://schemas.microsoft.com/office/drawing/2014/main" val="20001"/>
                    </a:ext>
                  </a:extLst>
                </a:gridCol>
                <a:gridCol w="586475">
                  <a:extLst>
                    <a:ext uri="{9D8B030D-6E8A-4147-A177-3AD203B41FA5}">
                      <a16:colId xmlns:a16="http://schemas.microsoft.com/office/drawing/2014/main" val="20002"/>
                    </a:ext>
                  </a:extLst>
                </a:gridCol>
                <a:gridCol w="605400">
                  <a:extLst>
                    <a:ext uri="{9D8B030D-6E8A-4147-A177-3AD203B41FA5}">
                      <a16:colId xmlns:a16="http://schemas.microsoft.com/office/drawing/2014/main" val="20003"/>
                    </a:ext>
                  </a:extLst>
                </a:gridCol>
                <a:gridCol w="725225">
                  <a:extLst>
                    <a:ext uri="{9D8B030D-6E8A-4147-A177-3AD203B41FA5}">
                      <a16:colId xmlns:a16="http://schemas.microsoft.com/office/drawing/2014/main" val="20004"/>
                    </a:ext>
                  </a:extLst>
                </a:gridCol>
                <a:gridCol w="771450">
                  <a:extLst>
                    <a:ext uri="{9D8B030D-6E8A-4147-A177-3AD203B41FA5}">
                      <a16:colId xmlns:a16="http://schemas.microsoft.com/office/drawing/2014/main" val="20005"/>
                    </a:ext>
                  </a:extLst>
                </a:gridCol>
              </a:tblGrid>
              <a:tr h="456850">
                <a:tc>
                  <a:txBody>
                    <a:bodyPr/>
                    <a:lstStyle/>
                    <a:p>
                      <a:pPr marL="0" marR="0" lvl="0" indent="0" algn="l" rtl="0">
                        <a:lnSpc>
                          <a:spcPct val="100000"/>
                        </a:lnSpc>
                        <a:spcBef>
                          <a:spcPts val="0"/>
                        </a:spcBef>
                        <a:spcAft>
                          <a:spcPts val="0"/>
                        </a:spcAft>
                        <a:buNone/>
                      </a:pPr>
                      <a:r>
                        <a:rPr lang="fr-FR" sz="1000" b="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0725">
                <a:tc>
                  <a:txBody>
                    <a:bodyPr/>
                    <a:lstStyle/>
                    <a:p>
                      <a:pPr marL="0" marR="0" lvl="0" indent="0" algn="l" rtl="0">
                        <a:lnSpc>
                          <a:spcPct val="100000"/>
                        </a:lnSpc>
                        <a:spcBef>
                          <a:spcPts val="0"/>
                        </a:spcBef>
                        <a:spcAft>
                          <a:spcPts val="0"/>
                        </a:spcAft>
                        <a:buNone/>
                      </a:pPr>
                      <a:r>
                        <a:rPr lang="fr-FR" sz="900" u="none" strike="noStrike" cap="none"/>
                        <a:t>FP1 : Respect du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0725">
                <a:tc>
                  <a:txBody>
                    <a:bodyPr/>
                    <a:lstStyle/>
                    <a:p>
                      <a:pPr marL="0" marR="0" lvl="0" indent="0" algn="l" rtl="0">
                        <a:lnSpc>
                          <a:spcPct val="100000"/>
                        </a:lnSpc>
                        <a:spcBef>
                          <a:spcPts val="0"/>
                        </a:spcBef>
                        <a:spcAft>
                          <a:spcPts val="0"/>
                        </a:spcAft>
                        <a:buNone/>
                      </a:pPr>
                      <a:r>
                        <a:rPr lang="fr-FR" sz="900" u="none" strike="noStrike" cap="none"/>
                        <a:t>FP2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0725">
                <a:tc>
                  <a:txBody>
                    <a:bodyPr/>
                    <a:lstStyle/>
                    <a:p>
                      <a:pPr marL="0" marR="0" lvl="0" indent="0" algn="l" rtl="0">
                        <a:lnSpc>
                          <a:spcPct val="100000"/>
                        </a:lnSpc>
                        <a:spcBef>
                          <a:spcPts val="0"/>
                        </a:spcBef>
                        <a:spcAft>
                          <a:spcPts val="0"/>
                        </a:spcAft>
                        <a:buNone/>
                      </a:pPr>
                      <a:r>
                        <a:rPr lang="fr-FR" sz="900" u="none" strike="noStrike" cap="none"/>
                        <a:t>FP3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0725">
                <a:tc>
                  <a:txBody>
                    <a:bodyPr/>
                    <a:lstStyle/>
                    <a:p>
                      <a:pPr marL="0" marR="0" lvl="0" indent="0" algn="l" rtl="0">
                        <a:lnSpc>
                          <a:spcPct val="100000"/>
                        </a:lnSpc>
                        <a:spcBef>
                          <a:spcPts val="0"/>
                        </a:spcBef>
                        <a:spcAft>
                          <a:spcPts val="0"/>
                        </a:spcAft>
                        <a:buNone/>
                      </a:pPr>
                      <a:r>
                        <a:rPr lang="fr-FR" sz="900" u="none" strike="noStrike" cap="none"/>
                        <a:t>FP4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0725">
                <a:tc>
                  <a:txBody>
                    <a:bodyPr/>
                    <a:lstStyle/>
                    <a:p>
                      <a:pPr marL="0" marR="0" lvl="0" indent="0" algn="l" rtl="0">
                        <a:lnSpc>
                          <a:spcPct val="100000"/>
                        </a:lnSpc>
                        <a:spcBef>
                          <a:spcPts val="0"/>
                        </a:spcBef>
                        <a:spcAft>
                          <a:spcPts val="0"/>
                        </a:spcAft>
                        <a:buNone/>
                      </a:pPr>
                      <a:r>
                        <a:rPr lang="fr-FR" sz="900" u="none" strike="noStrike" cap="none"/>
                        <a:t>FP5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0725">
                <a:tc>
                  <a:txBody>
                    <a:bodyPr/>
                    <a:lstStyle/>
                    <a:p>
                      <a:pPr marL="0" marR="0" lvl="0" indent="0" algn="l" rtl="0">
                        <a:lnSpc>
                          <a:spcPct val="100000"/>
                        </a:lnSpc>
                        <a:spcBef>
                          <a:spcPts val="0"/>
                        </a:spcBef>
                        <a:spcAft>
                          <a:spcPts val="0"/>
                        </a:spcAft>
                        <a:buNone/>
                      </a:pPr>
                      <a:r>
                        <a:rPr lang="fr-FR" sz="900" u="none" strike="noStrike" cap="none"/>
                        <a:t>FPN : KPI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FSN.1 : Masse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FSN.2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FSN.3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FSN.4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0725">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FSN.5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1"/>
        <p:cNvGrpSpPr/>
        <p:nvPr/>
      </p:nvGrpSpPr>
      <p:grpSpPr>
        <a:xfrm>
          <a:off x="0" y="0"/>
          <a:ext cx="0" cy="0"/>
          <a:chOff x="0" y="0"/>
          <a:chExt cx="0" cy="0"/>
        </a:xfrm>
      </p:grpSpPr>
      <p:sp>
        <p:nvSpPr>
          <p:cNvPr id="552" name="Google Shape;552;g5b494d2df6_0_446"/>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SEISM</a:t>
            </a:r>
            <a:endParaRPr sz="2400" b="0" i="0" u="none" strike="noStrike" cap="none" dirty="0">
              <a:solidFill>
                <a:schemeClr val="dk1"/>
              </a:solidFill>
              <a:highlight>
                <a:srgbClr val="00FF00"/>
              </a:highlight>
              <a:latin typeface="Arial"/>
              <a:ea typeface="Arial"/>
              <a:cs typeface="Arial"/>
              <a:sym typeface="Arial"/>
            </a:endParaRPr>
          </a:p>
        </p:txBody>
      </p:sp>
      <p:sp>
        <p:nvSpPr>
          <p:cNvPr id="553" name="Google Shape;553;g5b494d2df6_0_446"/>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Commande de boîte</a:t>
            </a:r>
            <a:endParaRPr sz="1200" b="1"/>
          </a:p>
          <a:p>
            <a:pPr marL="0" marR="0" lvl="0" indent="0" algn="l" rtl="0">
              <a:lnSpc>
                <a:spcPct val="100000"/>
              </a:lnSpc>
              <a:spcBef>
                <a:spcPts val="0"/>
              </a:spcBef>
              <a:spcAft>
                <a:spcPts val="0"/>
              </a:spcAft>
              <a:buNone/>
            </a:pPr>
            <a:endParaRPr sz="1200" b="1"/>
          </a:p>
        </p:txBody>
      </p:sp>
      <p:sp>
        <p:nvSpPr>
          <p:cNvPr id="554" name="Google Shape;554;g5b494d2df6_0_446"/>
          <p:cNvSpPr txBox="1"/>
          <p:nvPr/>
        </p:nvSpPr>
        <p:spPr>
          <a:xfrm>
            <a:off x="0" y="1056677"/>
            <a:ext cx="5211000" cy="4002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556" name="Google Shape;556;g5b494d2df6_0_446"/>
          <p:cNvSpPr txBox="1"/>
          <p:nvPr/>
        </p:nvSpPr>
        <p:spPr>
          <a:xfrm>
            <a:off x="7659225" y="91325"/>
            <a:ext cx="8751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a:solidFill>
                  <a:srgbClr val="C00000"/>
                </a:solidFill>
              </a:rPr>
              <a:t>BMN</a:t>
            </a:r>
            <a:endParaRPr/>
          </a:p>
        </p:txBody>
      </p:sp>
      <p:sp>
        <p:nvSpPr>
          <p:cNvPr id="557" name="Google Shape;557;g5b494d2df6_0_446"/>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sp>
        <p:nvSpPr>
          <p:cNvPr id="558" name="Google Shape;558;g5b494d2df6_0_446"/>
          <p:cNvSpPr/>
          <p:nvPr/>
        </p:nvSpPr>
        <p:spPr>
          <a:xfrm>
            <a:off x="5211000" y="594998"/>
            <a:ext cx="3933000" cy="86187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 / Sous systèmes</a:t>
            </a:r>
            <a:endParaRPr dirty="0"/>
          </a:p>
          <a:p>
            <a:pPr marL="0" marR="0" lvl="0" indent="0" algn="l" rtl="0">
              <a:lnSpc>
                <a:spcPct val="100000"/>
              </a:lnSpc>
              <a:spcBef>
                <a:spcPts val="0"/>
              </a:spcBef>
              <a:spcAft>
                <a:spcPts val="0"/>
              </a:spcAft>
              <a:buNone/>
            </a:pPr>
            <a:endParaRPr lang="fr-FR" dirty="0"/>
          </a:p>
          <a:p>
            <a:pPr marL="0" marR="0" lvl="0" indent="0" algn="l" rtl="0">
              <a:lnSpc>
                <a:spcPct val="100000"/>
              </a:lnSpc>
              <a:spcBef>
                <a:spcPts val="0"/>
              </a:spcBef>
              <a:spcAft>
                <a:spcPts val="0"/>
              </a:spcAft>
              <a:buNone/>
            </a:pPr>
            <a:r>
              <a:rPr lang="fr-FR" sz="1000" dirty="0">
                <a:highlight>
                  <a:srgbClr val="FF0000"/>
                </a:highlight>
              </a:rPr>
              <a:t>Bruno a fait un taf ouf, pk ne pas en parler ??</a:t>
            </a:r>
            <a:endParaRPr sz="1000" dirty="0">
              <a:highlight>
                <a:srgbClr val="FF0000"/>
              </a:highlight>
            </a:endParaRPr>
          </a:p>
        </p:txBody>
      </p:sp>
      <p:graphicFrame>
        <p:nvGraphicFramePr>
          <p:cNvPr id="559" name="Google Shape;559;g5b494d2df6_0_446"/>
          <p:cNvGraphicFramePr/>
          <p:nvPr>
            <p:extLst>
              <p:ext uri="{D42A27DB-BD31-4B8C-83A1-F6EECF244321}">
                <p14:modId xmlns:p14="http://schemas.microsoft.com/office/powerpoint/2010/main" val="3632806086"/>
              </p:ext>
            </p:extLst>
          </p:nvPr>
        </p:nvGraphicFramePr>
        <p:xfrm>
          <a:off x="0" y="1456923"/>
          <a:ext cx="9144000" cy="5364100"/>
        </p:xfrm>
        <a:graphic>
          <a:graphicData uri="http://schemas.openxmlformats.org/drawingml/2006/table">
            <a:tbl>
              <a:tblPr firstRow="1" bandRow="1">
                <a:noFill/>
                <a:tableStyleId>{323666D1-7C8F-4C18-830F-A4CB738B071C}</a:tableStyleId>
              </a:tblPr>
              <a:tblGrid>
                <a:gridCol w="1444487">
                  <a:extLst>
                    <a:ext uri="{9D8B030D-6E8A-4147-A177-3AD203B41FA5}">
                      <a16:colId xmlns:a16="http://schemas.microsoft.com/office/drawing/2014/main" val="20000"/>
                    </a:ext>
                  </a:extLst>
                </a:gridCol>
                <a:gridCol w="3127513">
                  <a:extLst>
                    <a:ext uri="{9D8B030D-6E8A-4147-A177-3AD203B41FA5}">
                      <a16:colId xmlns:a16="http://schemas.microsoft.com/office/drawing/2014/main" val="20001"/>
                    </a:ext>
                  </a:extLst>
                </a:gridCol>
                <a:gridCol w="3087757">
                  <a:extLst>
                    <a:ext uri="{9D8B030D-6E8A-4147-A177-3AD203B41FA5}">
                      <a16:colId xmlns:a16="http://schemas.microsoft.com/office/drawing/2014/main" val="20002"/>
                    </a:ext>
                  </a:extLst>
                </a:gridCol>
                <a:gridCol w="674015">
                  <a:extLst>
                    <a:ext uri="{9D8B030D-6E8A-4147-A177-3AD203B41FA5}">
                      <a16:colId xmlns:a16="http://schemas.microsoft.com/office/drawing/2014/main" val="20003"/>
                    </a:ext>
                  </a:extLst>
                </a:gridCol>
                <a:gridCol w="810228">
                  <a:extLst>
                    <a:ext uri="{9D8B030D-6E8A-4147-A177-3AD203B41FA5}">
                      <a16:colId xmlns:a16="http://schemas.microsoft.com/office/drawing/2014/main" val="20004"/>
                    </a:ext>
                  </a:extLst>
                </a:gridCol>
              </a:tblGrid>
              <a:tr h="0">
                <a:tc>
                  <a:txBody>
                    <a:bodyPr/>
                    <a:lstStyle/>
                    <a:p>
                      <a:pPr marL="0" marR="0" lvl="0" indent="0" algn="l" rtl="0">
                        <a:lnSpc>
                          <a:spcPct val="100000"/>
                        </a:lnSpc>
                        <a:spcBef>
                          <a:spcPts val="0"/>
                        </a:spcBef>
                        <a:spcAft>
                          <a:spcPts val="0"/>
                        </a:spcAft>
                        <a:buNone/>
                      </a:pPr>
                      <a:r>
                        <a:rPr lang="fr-FR" sz="1000" b="1" u="none" strike="noStrike" cap="none" dirty="0">
                          <a:latin typeface="+mn-lt"/>
                        </a:rPr>
                        <a:t>Fonction </a:t>
                      </a:r>
                      <a:r>
                        <a:rPr lang="fr-FR" sz="1000" b="1" dirty="0">
                          <a:latin typeface="+mn-lt"/>
                        </a:rPr>
                        <a:t>principale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Fonction secondaire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Critère</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Niveau</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b="1" u="none" strike="noStrike" cap="none" dirty="0">
                          <a:latin typeface="+mn-lt"/>
                        </a:rPr>
                        <a:t>Flexibilité</a:t>
                      </a:r>
                      <a:endParaRPr sz="1000" b="1" dirty="0">
                        <a:latin typeface="+mn-l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rowSpan="3">
                  <a:txBody>
                    <a:bodyPr/>
                    <a:lstStyle/>
                    <a:p>
                      <a:pPr marL="0" lvl="0" indent="0" algn="l" rtl="0">
                        <a:lnSpc>
                          <a:spcPct val="100000"/>
                        </a:lnSpc>
                        <a:spcBef>
                          <a:spcPts val="0"/>
                        </a:spcBef>
                        <a:spcAft>
                          <a:spcPts val="0"/>
                        </a:spcAft>
                        <a:buNone/>
                      </a:pPr>
                      <a:r>
                        <a:rPr lang="fr-FR" sz="1000" dirty="0">
                          <a:latin typeface="+mn-lt"/>
                          <a:ea typeface="Calibri"/>
                          <a:cs typeface="Calibri"/>
                          <a:sym typeface="Calibri"/>
                        </a:rPr>
                        <a:t> </a:t>
                      </a:r>
                      <a:r>
                        <a:rPr lang="fr-FR" sz="1000" b="1" dirty="0">
                          <a:latin typeface="+mn-lt"/>
                          <a:ea typeface="Calibri"/>
                          <a:cs typeface="Calibri"/>
                          <a:sym typeface="Calibri"/>
                        </a:rPr>
                        <a:t>FC1: Respecter le CDCF du SEISM</a:t>
                      </a:r>
                      <a:endParaRPr sz="1000"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dirty="0">
                          <a:latin typeface="+mn-lt"/>
                          <a:ea typeface="Calibri"/>
                          <a:cs typeface="Calibri"/>
                          <a:sym typeface="Calibri"/>
                        </a:rPr>
                        <a:t>FS1.1: Avoir une masse la plus légère possible</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Budget massique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1kg</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FS1.2: Avoir un prix le plus bas possible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Budget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1 000 €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FS1.3: Avoir un encombrement minimal</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volume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rowSpan="2">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FP2: Permettre de changer de vitesse </a:t>
                      </a:r>
                      <a:endParaRPr sz="1000" b="1" dirty="0">
                        <a:latin typeface="+mn-lt"/>
                        <a:ea typeface="Calibri"/>
                        <a:cs typeface="Calibri"/>
                        <a:sym typeface="Calibri"/>
                      </a:endParaRPr>
                    </a:p>
                    <a:p>
                      <a:pPr marL="0" lvl="0" indent="0" algn="l" rtl="0">
                        <a:lnSpc>
                          <a:spcPct val="100000"/>
                        </a:lnSpc>
                        <a:spcBef>
                          <a:spcPts val="0"/>
                        </a:spcBef>
                        <a:spcAft>
                          <a:spcPts val="0"/>
                        </a:spcAft>
                        <a:buNone/>
                      </a:pPr>
                      <a:r>
                        <a:rPr lang="fr-FR" sz="1000" b="1" dirty="0">
                          <a:latin typeface="+mn-lt"/>
                          <a:ea typeface="Calibri"/>
                          <a:cs typeface="Calibri"/>
                          <a:sym typeface="Calibri"/>
                        </a:rPr>
                        <a:t> </a:t>
                      </a: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FS2.1: Changer de vitesse rapidement</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Temps de réponse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&lt;150ms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vMerge="1">
                  <a:txBody>
                    <a:bodyPr/>
                    <a:lstStyle/>
                    <a:p>
                      <a:pPr marL="0" lvl="0" indent="0" algn="l" rtl="0">
                        <a:lnSpc>
                          <a:spcPct val="115000"/>
                        </a:lnSpc>
                        <a:spcBef>
                          <a:spcPts val="0"/>
                        </a:spcBef>
                        <a:spcAft>
                          <a:spcPts val="0"/>
                        </a:spcAft>
                        <a:buNone/>
                      </a:pPr>
                      <a:endParaRPr sz="1000" b="1"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FS2.2: Permettre au pilote de choisir sa vitesse</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Facilité de changement (à la main ou avec un outil)</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0">
                <a:tc rowSpan="3">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FP3: Résoudre les problèmes</a:t>
                      </a:r>
                      <a:endParaRPr sz="1000" b="1"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FS3.1: Informer le pilote des problèmes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rapidité de compréhension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&lt;1s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6"/>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FS3.2: Accéder facilement au programme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Ne pas avoir à démonter les boites , temps d’accès</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10 min</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20%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vMerge="1">
                  <a:txBody>
                    <a:bodyPr/>
                    <a:lstStyle/>
                    <a:p>
                      <a:pPr marL="0" lvl="0" indent="0" algn="l" rtl="0">
                        <a:lnSpc>
                          <a:spcPct val="115000"/>
                        </a:lnSpc>
                        <a:spcBef>
                          <a:spcPts val="0"/>
                        </a:spcBef>
                        <a:spcAft>
                          <a:spcPts val="0"/>
                        </a:spcAft>
                        <a:buNone/>
                      </a:pPr>
                      <a:endParaRPr sz="1000" u="none" strike="noStrike" cap="none"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FS3.3: Détecter la position d'une erreur dans le programme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Communication avec l'ordinateur</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n/a</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u="none" strike="noStrike" cap="none">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r h="0">
                <a:tc rowSpan="3">
                  <a:txBody>
                    <a:bodyPr/>
                    <a:lstStyle/>
                    <a:p>
                      <a:pPr marL="0" lvl="0" indent="0" algn="l" rtl="0">
                        <a:lnSpc>
                          <a:spcPct val="100000"/>
                        </a:lnSpc>
                        <a:spcBef>
                          <a:spcPts val="0"/>
                        </a:spcBef>
                        <a:spcAft>
                          <a:spcPts val="0"/>
                        </a:spcAft>
                        <a:buNone/>
                      </a:pPr>
                      <a:r>
                        <a:rPr lang="fr-FR" sz="1000" b="1" dirty="0">
                          <a:latin typeface="+mn-lt"/>
                          <a:ea typeface="Calibri"/>
                          <a:cs typeface="Calibri"/>
                          <a:sym typeface="Calibri"/>
                        </a:rPr>
                        <a:t>FP4: Protéger le système de l'environnement</a:t>
                      </a:r>
                      <a:endParaRPr sz="1000" b="1"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p>
                      <a:pPr marL="0" lvl="0" indent="0" algn="l" rtl="0">
                        <a:lnSpc>
                          <a:spcPct val="100000"/>
                        </a:lnSpc>
                        <a:spcBef>
                          <a:spcPts val="0"/>
                        </a:spcBef>
                        <a:spcAft>
                          <a:spcPts val="0"/>
                        </a:spcAft>
                        <a:buNone/>
                      </a:pPr>
                      <a:r>
                        <a:rPr lang="fr-FR" sz="1000" dirty="0">
                          <a:latin typeface="+mn-lt"/>
                          <a:ea typeface="Calibri"/>
                          <a:cs typeface="Calibri"/>
                          <a:sym typeface="Calibri"/>
                        </a:rPr>
                        <a:t> </a:t>
                      </a: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lgn="ctr">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lgn="ctr">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FS4.1: être étanche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Niveau d'humidité</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9"/>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FS4.2: Protéger les élements sensibles des chocs et projectiles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Résistance mécanique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vMerge="1">
                  <a:txBody>
                    <a:bodyPr/>
                    <a:lstStyle/>
                    <a:p>
                      <a:pPr marL="0" lvl="0" indent="0" algn="l" rtl="0">
                        <a:lnSpc>
                          <a:spcPct val="115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FS4.3: Protéger des perturbations électro-magnétiques</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Epaisseur de la couche protectrice</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&gt;1mm</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1"/>
                  </a:ext>
                </a:extLst>
              </a:tr>
              <a:tr h="0">
                <a:tc>
                  <a:txBody>
                    <a:bodyPr/>
                    <a:lstStyle/>
                    <a:p>
                      <a:pPr marL="0" lvl="0" indent="0" algn="l" rtl="0">
                        <a:lnSpc>
                          <a:spcPct val="100000"/>
                        </a:lnSpc>
                        <a:spcBef>
                          <a:spcPts val="0"/>
                        </a:spcBef>
                        <a:spcAft>
                          <a:spcPts val="0"/>
                        </a:spcAft>
                        <a:buNone/>
                      </a:pPr>
                      <a:r>
                        <a:rPr lang="fr-FR" sz="1000" b="1">
                          <a:latin typeface="+mn-lt"/>
                          <a:ea typeface="Calibri"/>
                          <a:cs typeface="Calibri"/>
                          <a:sym typeface="Calibri"/>
                        </a:rPr>
                        <a:t>FP5: Se raccorder au faisceau</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 </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compatibilité</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n/a</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r>
                        <a:rPr lang="fr-FR" sz="1000">
                          <a:latin typeface="+mn-lt"/>
                          <a:ea typeface="Calibri"/>
                          <a:cs typeface="Calibri"/>
                          <a:sym typeface="Calibri"/>
                        </a:rPr>
                        <a:t>0%</a:t>
                      </a: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2"/>
                  </a:ext>
                </a:extLst>
              </a:tr>
              <a:tr h="0">
                <a:tc>
                  <a:txBody>
                    <a:bodyPr/>
                    <a:lstStyle/>
                    <a:p>
                      <a:pPr marL="0" lvl="0" indent="0" algn="l" rtl="0">
                        <a:lnSpc>
                          <a:spcPct val="100000"/>
                        </a:lnSpc>
                        <a:spcBef>
                          <a:spcPts val="0"/>
                        </a:spcBef>
                        <a:spcAft>
                          <a:spcPts val="0"/>
                        </a:spcAft>
                        <a:buNone/>
                      </a:pPr>
                      <a:r>
                        <a:rPr lang="fr-FR" sz="1000" b="1">
                          <a:latin typeface="+mn-lt"/>
                          <a:ea typeface="Calibri"/>
                          <a:cs typeface="Calibri"/>
                          <a:sym typeface="Calibri"/>
                        </a:rPr>
                        <a:t>FC2: Respecter le règlement</a:t>
                      </a:r>
                      <a:endParaRPr sz="1000" b="1">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tc>
                  <a:txBody>
                    <a:bodyPr/>
                    <a:lstStyle/>
                    <a:p>
                      <a:pPr marL="0" lvl="0" indent="0" algn="l" rtl="0">
                        <a:lnSpc>
                          <a:spcPct val="100000"/>
                        </a:lnSpc>
                        <a:spcBef>
                          <a:spcPts val="0"/>
                        </a:spcBef>
                        <a:spcAft>
                          <a:spcPts val="0"/>
                        </a:spcAft>
                        <a:buNone/>
                      </a:pPr>
                      <a:endParaRPr sz="1000" dirty="0">
                        <a:latin typeface="+mn-lt"/>
                        <a:ea typeface="Calibri"/>
                        <a:cs typeface="Calibri"/>
                        <a:sym typeface="Calibri"/>
                      </a:endParaRPr>
                    </a:p>
                  </a:txBody>
                  <a:tcPr marL="91425" marR="91425" marT="91425" marB="91425">
                    <a:lnL w="6275" cap="flat" cmpd="sng">
                      <a:solidFill>
                        <a:srgbClr val="000000"/>
                      </a:solidFill>
                      <a:prstDash val="solid"/>
                      <a:round/>
                      <a:headEnd type="none" w="sm" len="sm"/>
                      <a:tailEnd type="none" w="sm" len="sm"/>
                    </a:lnL>
                    <a:lnR w="6275" cap="flat" cmpd="sng">
                      <a:solidFill>
                        <a:srgbClr val="000000"/>
                      </a:solidFill>
                      <a:prstDash val="solid"/>
                      <a:round/>
                      <a:headEnd type="none" w="sm" len="sm"/>
                      <a:tailEnd type="none" w="sm" len="sm"/>
                    </a:lnR>
                    <a:lnT w="6275" cap="flat" cmpd="sng">
                      <a:solidFill>
                        <a:srgbClr val="000000"/>
                      </a:solidFill>
                      <a:prstDash val="solid"/>
                      <a:round/>
                      <a:headEnd type="none" w="sm" len="sm"/>
                      <a:tailEnd type="none" w="sm" len="sm"/>
                    </a:lnT>
                    <a:lnB w="62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g5b494d2df6_1_0"/>
          <p:cNvSpPr txBox="1"/>
          <p:nvPr/>
        </p:nvSpPr>
        <p:spPr>
          <a:xfrm>
            <a:off x="0" y="0"/>
            <a:ext cx="5211000" cy="76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2381E"/>
                </a:solidFill>
                <a:latin typeface="Calibri"/>
                <a:ea typeface="Calibri"/>
                <a:cs typeface="Calibri"/>
                <a:sym typeface="Calibri"/>
              </a:rPr>
              <a:t>TOP Pré-Dim </a:t>
            </a:r>
            <a:endParaRPr sz="2400" b="1" i="0" u="sng" strike="noStrike" cap="none" dirty="0">
              <a:solidFill>
                <a:srgbClr val="C2381E"/>
              </a:solidFill>
              <a:latin typeface="Calibri"/>
              <a:ea typeface="Calibri"/>
              <a:cs typeface="Calibri"/>
              <a:sym typeface="Calibri"/>
            </a:endParaRPr>
          </a:p>
          <a:p>
            <a:pPr marL="0" marR="0" lvl="0" indent="0" algn="ctr" rtl="0">
              <a:lnSpc>
                <a:spcPct val="100000"/>
              </a:lnSpc>
              <a:spcBef>
                <a:spcPts val="0"/>
              </a:spcBef>
              <a:spcAft>
                <a:spcPts val="0"/>
              </a:spcAft>
              <a:buNone/>
            </a:pPr>
            <a:r>
              <a:rPr lang="fr-FR" sz="2400" b="1" u="sng" dirty="0">
                <a:highlight>
                  <a:srgbClr val="00FF00"/>
                </a:highlight>
                <a:latin typeface="Calibri"/>
                <a:ea typeface="Calibri"/>
                <a:cs typeface="Calibri"/>
                <a:sym typeface="Calibri"/>
              </a:rPr>
              <a:t>Châssis équipé</a:t>
            </a:r>
            <a:endParaRPr sz="2400" b="1" u="sng" dirty="0">
              <a:highlight>
                <a:srgbClr val="00FF00"/>
              </a:highlight>
              <a:latin typeface="Calibri"/>
              <a:ea typeface="Calibri"/>
              <a:cs typeface="Calibri"/>
              <a:sym typeface="Calibri"/>
            </a:endParaRPr>
          </a:p>
        </p:txBody>
      </p:sp>
      <p:graphicFrame>
        <p:nvGraphicFramePr>
          <p:cNvPr id="124" name="Google Shape;124;g5b494d2df6_1_0"/>
          <p:cNvGraphicFramePr/>
          <p:nvPr>
            <p:extLst>
              <p:ext uri="{D42A27DB-BD31-4B8C-83A1-F6EECF244321}">
                <p14:modId xmlns:p14="http://schemas.microsoft.com/office/powerpoint/2010/main" val="3636452590"/>
              </p:ext>
            </p:extLst>
          </p:nvPr>
        </p:nvGraphicFramePr>
        <p:xfrm>
          <a:off x="0" y="983698"/>
          <a:ext cx="6983896" cy="3436700"/>
        </p:xfrm>
        <a:graphic>
          <a:graphicData uri="http://schemas.openxmlformats.org/drawingml/2006/table">
            <a:tbl>
              <a:tblPr firstRow="1" bandRow="1">
                <a:noFill/>
                <a:tableStyleId>{323666D1-7C8F-4C18-830F-A4CB738B071C}</a:tableStyleId>
              </a:tblPr>
              <a:tblGrid>
                <a:gridCol w="1150850">
                  <a:extLst>
                    <a:ext uri="{9D8B030D-6E8A-4147-A177-3AD203B41FA5}">
                      <a16:colId xmlns:a16="http://schemas.microsoft.com/office/drawing/2014/main" val="20000"/>
                    </a:ext>
                  </a:extLst>
                </a:gridCol>
                <a:gridCol w="1384900">
                  <a:extLst>
                    <a:ext uri="{9D8B030D-6E8A-4147-A177-3AD203B41FA5}">
                      <a16:colId xmlns:a16="http://schemas.microsoft.com/office/drawing/2014/main" val="20001"/>
                    </a:ext>
                  </a:extLst>
                </a:gridCol>
                <a:gridCol w="1128000">
                  <a:extLst>
                    <a:ext uri="{9D8B030D-6E8A-4147-A177-3AD203B41FA5}">
                      <a16:colId xmlns:a16="http://schemas.microsoft.com/office/drawing/2014/main" val="20002"/>
                    </a:ext>
                  </a:extLst>
                </a:gridCol>
                <a:gridCol w="1329975">
                  <a:extLst>
                    <a:ext uri="{9D8B030D-6E8A-4147-A177-3AD203B41FA5}">
                      <a16:colId xmlns:a16="http://schemas.microsoft.com/office/drawing/2014/main" val="20003"/>
                    </a:ext>
                  </a:extLst>
                </a:gridCol>
                <a:gridCol w="910118">
                  <a:extLst>
                    <a:ext uri="{9D8B030D-6E8A-4147-A177-3AD203B41FA5}">
                      <a16:colId xmlns:a16="http://schemas.microsoft.com/office/drawing/2014/main" val="20004"/>
                    </a:ext>
                  </a:extLst>
                </a:gridCol>
                <a:gridCol w="1080053">
                  <a:extLst>
                    <a:ext uri="{9D8B030D-6E8A-4147-A177-3AD203B41FA5}">
                      <a16:colId xmlns:a16="http://schemas.microsoft.com/office/drawing/2014/main" val="20005"/>
                    </a:ext>
                  </a:extLst>
                </a:gridCol>
              </a:tblGrid>
              <a:tr h="685925">
                <a:tc>
                  <a:txBody>
                    <a:bodyPr/>
                    <a:lstStyle/>
                    <a:p>
                      <a:pPr marL="0" marR="0" lvl="0" indent="0" algn="l" rtl="0">
                        <a:lnSpc>
                          <a:spcPct val="100000"/>
                        </a:lnSpc>
                        <a:spcBef>
                          <a:spcPts val="0"/>
                        </a:spcBef>
                        <a:spcAft>
                          <a:spcPts val="0"/>
                        </a:spcAft>
                        <a:buNone/>
                      </a:pPr>
                      <a:r>
                        <a:rPr lang="fr-FR" sz="1000" u="none" strike="noStrike" cap="none"/>
                        <a:t>Fonction primaire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37750">
                <a:tc rowSpan="3">
                  <a:txBody>
                    <a:bodyPr/>
                    <a:lstStyle/>
                    <a:p>
                      <a:pPr marL="0" lvl="0" indent="0" algn="l" rtl="0">
                        <a:spcBef>
                          <a:spcPts val="0"/>
                        </a:spcBef>
                        <a:spcAft>
                          <a:spcPts val="0"/>
                        </a:spcAft>
                        <a:buNone/>
                      </a:pPr>
                      <a:r>
                        <a:rPr lang="fr-FR" sz="900" b="1">
                          <a:solidFill>
                            <a:schemeClr val="dk1"/>
                          </a:solidFill>
                        </a:rPr>
                        <a:t>FP1 : Respecter le règlement</a:t>
                      </a:r>
                      <a:endParaRPr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FS1.1 : Supporter l</a:t>
                      </a:r>
                      <a:r>
                        <a:rPr lang="fr-FR" sz="900"/>
                        <a:t>’ensemble des sous-systèmes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Enveloppe Volume cellule arrière , </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1942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a:t>FS1.2 :</a:t>
                      </a:r>
                      <a:r>
                        <a:rPr lang="fr-FR" sz="900"/>
                        <a:t> Supporter et protéger le pilote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Avoir un cockpit sécurisé et accessible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Ouverture, Présence de Pare-feu, Fond plat, Impact Structure, IA,...</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T.4</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850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a:t>FS1.3 : Habiller le véhicule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Carrosserie (Nez)</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Supporter les stickers pour la compétition</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IN 1.31.</a:t>
                      </a:r>
                      <a:endParaRPr sz="9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8625">
                <a:tc rowSpan="2">
                  <a:txBody>
                    <a:bodyPr/>
                    <a:lstStyle/>
                    <a:p>
                      <a:pPr marL="0" lvl="0" indent="0" algn="l" rtl="0">
                        <a:spcBef>
                          <a:spcPts val="0"/>
                        </a:spcBef>
                        <a:spcAft>
                          <a:spcPts val="0"/>
                        </a:spcAft>
                        <a:buNone/>
                      </a:pPr>
                      <a:r>
                        <a:rPr lang="fr-FR" sz="900" b="1">
                          <a:solidFill>
                            <a:schemeClr val="dk1"/>
                          </a:solidFill>
                        </a:rPr>
                        <a:t>FP2 : Respecter les attentes de Direction de Projet</a:t>
                      </a:r>
                      <a:endParaRPr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u="none" strike="noStrike" cap="none"/>
                        <a:t>FS2.1 :  Budget Financier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Coût Total</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20000-25000€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6475">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900" u="none" strike="noStrike" cap="none"/>
                        <a:t>FS2.1 : Budget Massique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Masse Totale</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55kg</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900"/>
                        <a:t>10%</a:t>
                      </a:r>
                      <a:endParaRPr sz="9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25" name="Google Shape;125;g5b494d2df6_1_0"/>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26" name="Google Shape;126;g5b494d2df6_1_0"/>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27" name="Google Shape;127;g5b494d2df6_1_0"/>
          <p:cNvGraphicFramePr/>
          <p:nvPr/>
        </p:nvGraphicFramePr>
        <p:xfrm>
          <a:off x="3663750" y="4420400"/>
          <a:ext cx="5480250" cy="2437600"/>
        </p:xfrm>
        <a:graphic>
          <a:graphicData uri="http://schemas.openxmlformats.org/drawingml/2006/table">
            <a:tbl>
              <a:tblPr>
                <a:noFill/>
                <a:tableStyleId>{048DF172-F4ED-4757-A621-7D67328AAD1C}</a:tableStyleId>
              </a:tblPr>
              <a:tblGrid>
                <a:gridCol w="3319800">
                  <a:extLst>
                    <a:ext uri="{9D8B030D-6E8A-4147-A177-3AD203B41FA5}">
                      <a16:colId xmlns:a16="http://schemas.microsoft.com/office/drawing/2014/main" val="20000"/>
                    </a:ext>
                  </a:extLst>
                </a:gridCol>
                <a:gridCol w="2160450">
                  <a:extLst>
                    <a:ext uri="{9D8B030D-6E8A-4147-A177-3AD203B41FA5}">
                      <a16:colId xmlns:a16="http://schemas.microsoft.com/office/drawing/2014/main" val="20001"/>
                    </a:ext>
                  </a:extLst>
                </a:gridCol>
              </a:tblGrid>
              <a:tr h="561125">
                <a:tc>
                  <a:txBody>
                    <a:bodyPr/>
                    <a:lstStyle/>
                    <a:p>
                      <a:pPr marL="0" lvl="0" indent="0" algn="ctr" rtl="0">
                        <a:spcBef>
                          <a:spcPts val="0"/>
                        </a:spcBef>
                        <a:spcAft>
                          <a:spcPts val="0"/>
                        </a:spcAft>
                        <a:buNone/>
                      </a:pPr>
                      <a:r>
                        <a:rPr lang="fr-FR" sz="1000" b="1"/>
                        <a:t>Cas de charges</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b="1"/>
                        <a:t>Accélération en Virage Freinage/Accélération</a:t>
                      </a:r>
                      <a:endParaRPr sz="1000" b="1"/>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7675">
                <a:tc>
                  <a:txBody>
                    <a:bodyPr/>
                    <a:lstStyle/>
                    <a:p>
                      <a:pPr marL="0" lvl="0" indent="0" algn="ctr" rtl="0">
                        <a:spcBef>
                          <a:spcPts val="0"/>
                        </a:spcBef>
                        <a:spcAft>
                          <a:spcPts val="0"/>
                        </a:spcAft>
                        <a:buNone/>
                      </a:pPr>
                      <a:r>
                        <a:rPr lang="fr-FR" sz="1000" b="1" i="1"/>
                        <a:t>Nominal:</a:t>
                      </a:r>
                      <a:endParaRPr sz="1000" b="1" i="1"/>
                    </a:p>
                    <a:p>
                      <a:pPr marL="0" lvl="0" indent="0" algn="ctr" rtl="0">
                        <a:spcBef>
                          <a:spcPts val="0"/>
                        </a:spcBef>
                        <a:spcAft>
                          <a:spcPts val="0"/>
                        </a:spcAft>
                        <a:buNone/>
                      </a:pPr>
                      <a:r>
                        <a:rPr lang="fr-FR" sz="1000"/>
                        <a:t>virage en skid pad ou accélération en endurance</a:t>
                      </a:r>
                      <a:endParaRPr sz="1000"/>
                    </a:p>
                    <a:p>
                      <a:pPr marL="0" lvl="0" indent="0" algn="ctr" rtl="0">
                        <a:spcBef>
                          <a:spcPts val="0"/>
                        </a:spcBef>
                        <a:spcAft>
                          <a:spcPts val="0"/>
                        </a:spcAft>
                        <a:buNone/>
                      </a:pPr>
                      <a:r>
                        <a:rPr lang="fr-FR" sz="1000"/>
                        <a:t>à 30°C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1.5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7675">
                <a:tc>
                  <a:txBody>
                    <a:bodyPr/>
                    <a:lstStyle/>
                    <a:p>
                      <a:pPr marL="0" lvl="0" indent="0" algn="ctr" rtl="0">
                        <a:spcBef>
                          <a:spcPts val="0"/>
                        </a:spcBef>
                        <a:spcAft>
                          <a:spcPts val="0"/>
                        </a:spcAft>
                        <a:buNone/>
                      </a:pPr>
                      <a:r>
                        <a:rPr lang="fr-FR" sz="1000" b="1" i="1"/>
                        <a:t>Limite:</a:t>
                      </a:r>
                      <a:r>
                        <a:rPr lang="fr-FR" sz="1000" b="1"/>
                        <a:t> </a:t>
                      </a:r>
                      <a:endParaRPr sz="1000" b="1"/>
                    </a:p>
                    <a:p>
                      <a:pPr marL="0" lvl="0" indent="0" algn="ctr" rtl="0">
                        <a:spcBef>
                          <a:spcPts val="0"/>
                        </a:spcBef>
                        <a:spcAft>
                          <a:spcPts val="0"/>
                        </a:spcAft>
                        <a:buNone/>
                      </a:pPr>
                      <a:r>
                        <a:rPr lang="fr-FR" sz="1000"/>
                        <a:t>virage en skid pad +50 % plus accélération</a:t>
                      </a:r>
                      <a:endParaRPr sz="1000"/>
                    </a:p>
                    <a:p>
                      <a:pPr marL="0" lvl="0" indent="0" algn="ctr" rtl="0">
                        <a:spcBef>
                          <a:spcPts val="0"/>
                        </a:spcBef>
                        <a:spcAft>
                          <a:spcPts val="0"/>
                        </a:spcAft>
                        <a:buNone/>
                      </a:pPr>
                      <a:r>
                        <a:rPr lang="fr-FR" sz="1000"/>
                        <a:t>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1125">
                <a:tc>
                  <a:txBody>
                    <a:bodyPr/>
                    <a:lstStyle/>
                    <a:p>
                      <a:pPr marL="0" lvl="0" indent="0" algn="ctr" rtl="0">
                        <a:spcBef>
                          <a:spcPts val="0"/>
                        </a:spcBef>
                        <a:spcAft>
                          <a:spcPts val="0"/>
                        </a:spcAft>
                        <a:buNone/>
                      </a:pPr>
                      <a:r>
                        <a:rPr lang="fr-FR" sz="1000" b="1" i="1"/>
                        <a:t>Ultime</a:t>
                      </a:r>
                      <a:r>
                        <a:rPr lang="fr-FR" sz="1000" b="1"/>
                        <a:t>:</a:t>
                      </a:r>
                      <a:endParaRPr sz="1000" b="1"/>
                    </a:p>
                    <a:p>
                      <a:pPr marL="0" lvl="0" indent="0" algn="ctr" rtl="0">
                        <a:spcBef>
                          <a:spcPts val="0"/>
                        </a:spcBef>
                        <a:spcAft>
                          <a:spcPts val="0"/>
                        </a:spcAft>
                        <a:buNone/>
                      </a:pPr>
                      <a:r>
                        <a:rPr lang="fr-FR" sz="1000"/>
                        <a:t>dérapage + freinage brutal à 40°C</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fr-FR" sz="1000"/>
                        <a:t>2.5 g</a:t>
                      </a:r>
                      <a:endParaRPr sz="1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g5b494d2df6_0_254"/>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33" name="Google Shape;133;g5b494d2df6_0_254"/>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Le Châssis Équipé</a:t>
            </a:r>
            <a:endParaRPr/>
          </a:p>
        </p:txBody>
      </p:sp>
      <p:sp>
        <p:nvSpPr>
          <p:cNvPr id="134" name="Google Shape;134;g5b494d2df6_0_254"/>
          <p:cNvSpPr txBox="1"/>
          <p:nvPr/>
        </p:nvSpPr>
        <p:spPr>
          <a:xfrm>
            <a:off x="0" y="1056675"/>
            <a:ext cx="5211000" cy="1116300"/>
          </a:xfrm>
          <a:prstGeom prst="rect">
            <a:avLst/>
          </a:prstGeom>
          <a:solidFill>
            <a:srgbClr val="000000">
              <a:alpha val="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sz="1200" b="1"/>
          </a:p>
          <a:p>
            <a:pPr marL="0" marR="0" lvl="0" indent="0" algn="l" rtl="0">
              <a:lnSpc>
                <a:spcPct val="100000"/>
              </a:lnSpc>
              <a:spcBef>
                <a:spcPts val="0"/>
              </a:spcBef>
              <a:spcAft>
                <a:spcPts val="0"/>
              </a:spcAft>
              <a:buNone/>
            </a:pPr>
            <a:r>
              <a:rPr lang="fr-FR" sz="1100" b="1"/>
              <a:t>Utilité d’après le règlement : </a:t>
            </a:r>
            <a:r>
              <a:rPr lang="fr-FR" sz="1100"/>
              <a:t>Supporter l’ensemble des sous-systèmes tout en étant un ensemble de structures soudés ou composites</a:t>
            </a:r>
            <a:endParaRPr sz="1100"/>
          </a:p>
          <a:p>
            <a:pPr marL="0" marR="0" lvl="0" indent="0" algn="l" rtl="0">
              <a:lnSpc>
                <a:spcPct val="100000"/>
              </a:lnSpc>
              <a:spcBef>
                <a:spcPts val="0"/>
              </a:spcBef>
              <a:spcAft>
                <a:spcPts val="0"/>
              </a:spcAft>
              <a:buNone/>
            </a:pPr>
            <a:r>
              <a:rPr lang="fr-FR" sz="1100" b="1"/>
              <a:t>Sollicitations </a:t>
            </a:r>
            <a:r>
              <a:rPr lang="fr-FR" sz="1100"/>
              <a:t>: Poids moteur, Poids Pilote, Poids autre Sous-Systèmes, Transfert de Charges, Torsion en virage, Accélération, Décélération</a:t>
            </a:r>
            <a:endParaRPr sz="1100"/>
          </a:p>
        </p:txBody>
      </p:sp>
      <p:sp>
        <p:nvSpPr>
          <p:cNvPr id="135" name="Google Shape;135;g5b494d2df6_0_254"/>
          <p:cNvSpPr txBox="1"/>
          <p:nvPr/>
        </p:nvSpPr>
        <p:spPr>
          <a:xfrm>
            <a:off x="5143087" y="3076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36" name="Google Shape;136;g5b494d2df6_0_254"/>
          <p:cNvSpPr/>
          <p:nvPr/>
        </p:nvSpPr>
        <p:spPr>
          <a:xfrm>
            <a:off x="5752675"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37" name="Google Shape;137;g5b494d2df6_0_254"/>
          <p:cNvGraphicFramePr/>
          <p:nvPr>
            <p:extLst>
              <p:ext uri="{D42A27DB-BD31-4B8C-83A1-F6EECF244321}">
                <p14:modId xmlns:p14="http://schemas.microsoft.com/office/powerpoint/2010/main" val="2216444978"/>
              </p:ext>
            </p:extLst>
          </p:nvPr>
        </p:nvGraphicFramePr>
        <p:xfrm>
          <a:off x="-12" y="2172948"/>
          <a:ext cx="9144025" cy="4685050"/>
        </p:xfrm>
        <a:graphic>
          <a:graphicData uri="http://schemas.openxmlformats.org/drawingml/2006/table">
            <a:tbl>
              <a:tblPr firstRow="1" bandRow="1">
                <a:noFill/>
                <a:tableStyleId>{323666D1-7C8F-4C18-830F-A4CB738B071C}</a:tableStyleId>
              </a:tblPr>
              <a:tblGrid>
                <a:gridCol w="1046934">
                  <a:extLst>
                    <a:ext uri="{9D8B030D-6E8A-4147-A177-3AD203B41FA5}">
                      <a16:colId xmlns:a16="http://schemas.microsoft.com/office/drawing/2014/main" val="20000"/>
                    </a:ext>
                  </a:extLst>
                </a:gridCol>
                <a:gridCol w="2650435">
                  <a:extLst>
                    <a:ext uri="{9D8B030D-6E8A-4147-A177-3AD203B41FA5}">
                      <a16:colId xmlns:a16="http://schemas.microsoft.com/office/drawing/2014/main" val="20001"/>
                    </a:ext>
                  </a:extLst>
                </a:gridCol>
                <a:gridCol w="2239617">
                  <a:extLst>
                    <a:ext uri="{9D8B030D-6E8A-4147-A177-3AD203B41FA5}">
                      <a16:colId xmlns:a16="http://schemas.microsoft.com/office/drawing/2014/main" val="20002"/>
                    </a:ext>
                  </a:extLst>
                </a:gridCol>
                <a:gridCol w="1487954">
                  <a:extLst>
                    <a:ext uri="{9D8B030D-6E8A-4147-A177-3AD203B41FA5}">
                      <a16:colId xmlns:a16="http://schemas.microsoft.com/office/drawing/2014/main" val="20003"/>
                    </a:ext>
                  </a:extLst>
                </a:gridCol>
                <a:gridCol w="847344">
                  <a:extLst>
                    <a:ext uri="{9D8B030D-6E8A-4147-A177-3AD203B41FA5}">
                      <a16:colId xmlns:a16="http://schemas.microsoft.com/office/drawing/2014/main" val="20004"/>
                    </a:ext>
                  </a:extLst>
                </a:gridCol>
                <a:gridCol w="871741">
                  <a:extLst>
                    <a:ext uri="{9D8B030D-6E8A-4147-A177-3AD203B41FA5}">
                      <a16:colId xmlns:a16="http://schemas.microsoft.com/office/drawing/2014/main" val="20005"/>
                    </a:ext>
                  </a:extLst>
                </a:gridCol>
              </a:tblGrid>
              <a:tr h="402178">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56859">
                <a:tc rowSpan="4">
                  <a:txBody>
                    <a:bodyPr/>
                    <a:lstStyle/>
                    <a:p>
                      <a:pPr marL="0" lvl="0" indent="0" algn="l" rtl="0">
                        <a:spcBef>
                          <a:spcPts val="0"/>
                        </a:spcBef>
                        <a:spcAft>
                          <a:spcPts val="0"/>
                        </a:spcAft>
                        <a:buNone/>
                      </a:pPr>
                      <a:r>
                        <a:rPr lang="fr-FR" sz="1000" b="1" dirty="0">
                          <a:solidFill>
                            <a:schemeClr val="dk1"/>
                          </a:solidFill>
                        </a:rPr>
                        <a:t>FP1 : Respect du règlement</a:t>
                      </a:r>
                      <a:endParaRPr sz="1000" b="1"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Doit disposer d</a:t>
                      </a:r>
                      <a:r>
                        <a:rPr lang="fr-FR" sz="1000"/>
                        <a:t>’un Main Hoop, Front Hoop, Front Bulkhead et Side Impact Structure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17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Pouvoir dép</a:t>
                      </a:r>
                      <a:r>
                        <a:rPr lang="fr-FR" sz="1000" dirty="0"/>
                        <a:t>lacer le véhicule lors de la compétition : </a:t>
                      </a:r>
                      <a:r>
                        <a:rPr lang="fr-FR" sz="1000" dirty="0" err="1">
                          <a:highlight>
                            <a:srgbClr val="FF0000"/>
                          </a:highlight>
                        </a:rPr>
                        <a:t>pushbar</a:t>
                      </a:r>
                      <a:endParaRPr sz="1000" dirty="0">
                        <a:highlight>
                          <a:srgbClr val="FF0000"/>
                        </a:highlight>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T.13.1.1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217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FS1.3 : Permettre au pilote de sortir en moins de 5 sec</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Sécurité/Compétition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Volume du cockpit dédié au pilote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T.4.11.1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685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FS1.4 : Protéger le Pilote en cas de retournement de la voiture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Sécurité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Droite entre Front et Main Hoop : &gt;5cm au dessus du casque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T.4.3.4</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6050">
                <a:tc rowSpan="2">
                  <a:txBody>
                    <a:bodyPr/>
                    <a:lstStyle/>
                    <a:p>
                      <a:pPr marL="0" lvl="0" indent="0" algn="l" rtl="0">
                        <a:spcBef>
                          <a:spcPts val="0"/>
                        </a:spcBef>
                        <a:spcAft>
                          <a:spcPts val="0"/>
                        </a:spcAft>
                        <a:buNone/>
                      </a:pPr>
                      <a:r>
                        <a:rPr lang="fr-FR" sz="1000" b="1">
                          <a:solidFill>
                            <a:schemeClr val="dk1"/>
                          </a:solidFill>
                        </a:rPr>
                        <a:t>FP2 : Respecter les Cas de Charges </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FS2.1 : LAS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Rigidité en torsion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Nm/deg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548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FS2.1 : Mot</a:t>
                      </a:r>
                      <a:r>
                        <a:rPr lang="fr-FR" sz="1000"/>
                        <a:t>orisation</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Rigidité en flexion (surtout la transmission secondaire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40000 N</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46725">
                <a:tc rowSpan="3">
                  <a:txBody>
                    <a:bodyPr/>
                    <a:lstStyle/>
                    <a:p>
                      <a:pPr marL="0" lvl="0" indent="0" algn="l" rtl="0">
                        <a:spcBef>
                          <a:spcPts val="0"/>
                        </a:spcBef>
                        <a:spcAft>
                          <a:spcPts val="0"/>
                        </a:spcAft>
                        <a:buNone/>
                      </a:pPr>
                      <a:r>
                        <a:rPr lang="fr-FR" sz="1000" b="1">
                          <a:solidFill>
                            <a:schemeClr val="dk1"/>
                          </a:solidFill>
                        </a:rPr>
                        <a:t>FP4 : Attentes de la Direction de Projet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Budget Financier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Ne pas dépasser le budget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environ 10000€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4749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Budget Massique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Peint et équipée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35kg</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20%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56859">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a:t>Délais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Pas de retard</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3 mois de production, de décémbre à mi février</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10%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x</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02178">
                <a:tc>
                  <a:txBody>
                    <a:bodyPr/>
                    <a:lstStyle/>
                    <a:p>
                      <a:pPr marL="0" marR="0" lvl="0" indent="0" algn="l" rtl="0">
                        <a:lnSpc>
                          <a:spcPct val="100000"/>
                        </a:lnSpc>
                        <a:spcBef>
                          <a:spcPts val="0"/>
                        </a:spcBef>
                        <a:spcAft>
                          <a:spcPts val="0"/>
                        </a:spcAft>
                        <a:buNone/>
                      </a:pPr>
                      <a:r>
                        <a:rPr lang="fr-FR" sz="1000" b="1" u="none" strike="noStrike" cap="none"/>
                        <a:t>FP5 : Déplacement</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Invictus doit pouvoir rentrer dans la remorque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Largeur véhicule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&lt;1.2 m</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pic>
        <p:nvPicPr>
          <p:cNvPr id="138" name="Google Shape;138;g5b494d2df6_0_254"/>
          <p:cNvPicPr preferRelativeResize="0"/>
          <p:nvPr/>
        </p:nvPicPr>
        <p:blipFill rotWithShape="1">
          <a:blip r:embed="rId4">
            <a:clrChange>
              <a:clrFrom>
                <a:srgbClr val="FFFFFF"/>
              </a:clrFrom>
              <a:clrTo>
                <a:srgbClr val="FFFFFF">
                  <a:alpha val="0"/>
                </a:srgbClr>
              </a:clrTo>
            </a:clrChange>
            <a:alphaModFix amt="71000"/>
          </a:blip>
          <a:srcRect t="-1850" b="1849"/>
          <a:stretch/>
        </p:blipFill>
        <p:spPr>
          <a:xfrm>
            <a:off x="6362287" y="-12"/>
            <a:ext cx="2781725" cy="2085225"/>
          </a:xfrm>
          <a:prstGeom prst="rect">
            <a:avLst/>
          </a:prstGeom>
          <a:noFill/>
          <a:ln>
            <a:noFill/>
          </a:ln>
          <a:effectLst>
            <a:outerShdw dist="9525" algn="bl" rotWithShape="0">
              <a:srgbClr val="CCCCCC"/>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2"/>
        <p:cNvGrpSpPr/>
        <p:nvPr/>
      </p:nvGrpSpPr>
      <p:grpSpPr>
        <a:xfrm>
          <a:off x="0" y="0"/>
          <a:ext cx="0" cy="0"/>
          <a:chOff x="0" y="0"/>
          <a:chExt cx="0" cy="0"/>
        </a:xfrm>
      </p:grpSpPr>
      <p:sp>
        <p:nvSpPr>
          <p:cNvPr id="143" name="Google Shape;143;g59581ef599_4_17"/>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44" name="Google Shape;144;g59581ef599_4_17"/>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Le Châssis Équipé</a:t>
            </a:r>
            <a:endParaRPr/>
          </a:p>
        </p:txBody>
      </p:sp>
      <p:sp>
        <p:nvSpPr>
          <p:cNvPr id="145" name="Google Shape;145;g59581ef599_4_17"/>
          <p:cNvSpPr txBox="1"/>
          <p:nvPr/>
        </p:nvSpPr>
        <p:spPr>
          <a:xfrm>
            <a:off x="0" y="1056675"/>
            <a:ext cx="5211000" cy="400200"/>
          </a:xfrm>
          <a:prstGeom prst="rect">
            <a:avLst/>
          </a:prstGeom>
          <a:solidFill>
            <a:srgbClr val="000000">
              <a:alpha val="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Etat de l’Art chez l’EPSA</a:t>
            </a:r>
            <a:endParaRPr sz="1100"/>
          </a:p>
        </p:txBody>
      </p:sp>
      <p:sp>
        <p:nvSpPr>
          <p:cNvPr id="146" name="Google Shape;146;g59581ef599_4_17"/>
          <p:cNvSpPr txBox="1"/>
          <p:nvPr/>
        </p:nvSpPr>
        <p:spPr>
          <a:xfrm>
            <a:off x="5143087" y="30762"/>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47" name="Google Shape;147;g59581ef599_4_17"/>
          <p:cNvSpPr/>
          <p:nvPr/>
        </p:nvSpPr>
        <p:spPr>
          <a:xfrm>
            <a:off x="5752675" y="-6"/>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pic>
        <p:nvPicPr>
          <p:cNvPr id="149" name="Google Shape;149;g59581ef599_4_17"/>
          <p:cNvPicPr preferRelativeResize="0"/>
          <p:nvPr/>
        </p:nvPicPr>
        <p:blipFill>
          <a:blip r:embed="rId4">
            <a:alphaModFix amt="85000"/>
          </a:blip>
          <a:stretch>
            <a:fillRect/>
          </a:stretch>
        </p:blipFill>
        <p:spPr>
          <a:xfrm>
            <a:off x="-1" y="1829568"/>
            <a:ext cx="3100963" cy="1829568"/>
          </a:xfrm>
          <a:prstGeom prst="rect">
            <a:avLst/>
          </a:prstGeom>
          <a:noFill/>
          <a:ln>
            <a:noFill/>
          </a:ln>
          <a:effectLst>
            <a:outerShdw blurRad="57150" dist="19050" dir="5400000" algn="bl" rotWithShape="0">
              <a:srgbClr val="000000">
                <a:alpha val="49000"/>
              </a:srgbClr>
            </a:outerShdw>
          </a:effectLst>
        </p:spPr>
      </p:pic>
      <p:pic>
        <p:nvPicPr>
          <p:cNvPr id="150" name="Google Shape;150;g59581ef599_4_17"/>
          <p:cNvPicPr preferRelativeResize="0"/>
          <p:nvPr/>
        </p:nvPicPr>
        <p:blipFill>
          <a:blip r:embed="rId5">
            <a:alphaModFix/>
          </a:blip>
          <a:stretch>
            <a:fillRect/>
          </a:stretch>
        </p:blipFill>
        <p:spPr>
          <a:xfrm>
            <a:off x="6043037" y="2642038"/>
            <a:ext cx="3100963" cy="1829568"/>
          </a:xfrm>
          <a:prstGeom prst="rect">
            <a:avLst/>
          </a:prstGeom>
          <a:noFill/>
          <a:ln>
            <a:noFill/>
          </a:ln>
          <a:effectLst>
            <a:outerShdw blurRad="57150" dist="19050" dir="5400000" algn="bl" rotWithShape="0">
              <a:srgbClr val="000000">
                <a:alpha val="49000"/>
              </a:srgbClr>
            </a:outerShdw>
          </a:effectLst>
        </p:spPr>
      </p:pic>
      <p:sp>
        <p:nvSpPr>
          <p:cNvPr id="151" name="Google Shape;151;g59581ef599_4_17"/>
          <p:cNvSpPr txBox="1"/>
          <p:nvPr/>
        </p:nvSpPr>
        <p:spPr>
          <a:xfrm>
            <a:off x="3100962" y="1824726"/>
            <a:ext cx="2110038"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STUF 2016 - Kinétix</a:t>
            </a:r>
            <a:endParaRPr/>
          </a:p>
        </p:txBody>
      </p:sp>
      <p:sp>
        <p:nvSpPr>
          <p:cNvPr id="152" name="Google Shape;152;g59581ef599_4_17"/>
          <p:cNvSpPr txBox="1"/>
          <p:nvPr/>
        </p:nvSpPr>
        <p:spPr>
          <a:xfrm>
            <a:off x="3948737" y="2647651"/>
            <a:ext cx="20943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dirty="0"/>
              <a:t>STUF 2018- </a:t>
            </a:r>
            <a:r>
              <a:rPr lang="fr-FR" sz="1200" b="1" dirty="0" err="1"/>
              <a:t>Vulcanix</a:t>
            </a:r>
            <a:endParaRPr dirty="0"/>
          </a:p>
        </p:txBody>
      </p:sp>
      <p:pic>
        <p:nvPicPr>
          <p:cNvPr id="153" name="Google Shape;153;g59581ef599_4_17"/>
          <p:cNvPicPr preferRelativeResize="0"/>
          <p:nvPr/>
        </p:nvPicPr>
        <p:blipFill>
          <a:blip r:embed="rId6">
            <a:alphaModFix/>
          </a:blip>
          <a:stretch>
            <a:fillRect/>
          </a:stretch>
        </p:blipFill>
        <p:spPr>
          <a:xfrm>
            <a:off x="6057475" y="5028432"/>
            <a:ext cx="3100963" cy="1829568"/>
          </a:xfrm>
          <a:prstGeom prst="rect">
            <a:avLst/>
          </a:prstGeom>
          <a:noFill/>
          <a:ln>
            <a:noFill/>
          </a:ln>
          <a:effectLst>
            <a:outerShdw blurRad="57150" dist="19050" dir="5400000" algn="bl" rotWithShape="0">
              <a:srgbClr val="000000">
                <a:alpha val="50000"/>
              </a:srgbClr>
            </a:outerShdw>
          </a:effectLst>
        </p:spPr>
      </p:pic>
      <p:sp>
        <p:nvSpPr>
          <p:cNvPr id="154" name="Google Shape;154;g59581ef599_4_17"/>
          <p:cNvSpPr txBox="1"/>
          <p:nvPr/>
        </p:nvSpPr>
        <p:spPr>
          <a:xfrm>
            <a:off x="3963175" y="5034778"/>
            <a:ext cx="20943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STUF 2019- Optimus</a:t>
            </a:r>
            <a:endParaRPr/>
          </a:p>
        </p:txBody>
      </p:sp>
      <p:pic>
        <p:nvPicPr>
          <p:cNvPr id="14" name="Google Shape;138;g5b494d2df6_0_254">
            <a:extLst>
              <a:ext uri="{FF2B5EF4-FFF2-40B4-BE49-F238E27FC236}">
                <a16:creationId xmlns:a16="http://schemas.microsoft.com/office/drawing/2014/main" id="{820D1070-F07D-4FC7-BC01-D3F11D608FF5}"/>
              </a:ext>
            </a:extLst>
          </p:cNvPr>
          <p:cNvPicPr preferRelativeResize="0"/>
          <p:nvPr/>
        </p:nvPicPr>
        <p:blipFill rotWithShape="1">
          <a:blip r:embed="rId7">
            <a:clrChange>
              <a:clrFrom>
                <a:srgbClr val="FFFFFF"/>
              </a:clrFrom>
              <a:clrTo>
                <a:srgbClr val="FFFFFF">
                  <a:alpha val="0"/>
                </a:srgbClr>
              </a:clrTo>
            </a:clrChange>
            <a:alphaModFix amt="71000"/>
          </a:blip>
          <a:srcRect t="-1850" b="1849"/>
          <a:stretch/>
        </p:blipFill>
        <p:spPr>
          <a:xfrm>
            <a:off x="6362287" y="-12"/>
            <a:ext cx="2781725" cy="2085225"/>
          </a:xfrm>
          <a:prstGeom prst="rect">
            <a:avLst/>
          </a:prstGeom>
          <a:noFill/>
          <a:ln>
            <a:noFill/>
          </a:ln>
          <a:effectLst>
            <a:outerShdw dist="9525" algn="bl" rotWithShape="0">
              <a:srgbClr val="CCCCCC"/>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5b494d2df6_0_45"/>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70" name="Google Shape;170;g5b494d2df6_0_45"/>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Paroi Pare-feu</a:t>
            </a:r>
            <a:endParaRPr/>
          </a:p>
        </p:txBody>
      </p:sp>
      <p:sp>
        <p:nvSpPr>
          <p:cNvPr id="171" name="Google Shape;171;g5b494d2df6_0_45"/>
          <p:cNvSpPr txBox="1"/>
          <p:nvPr/>
        </p:nvSpPr>
        <p:spPr>
          <a:xfrm>
            <a:off x="0" y="1056675"/>
            <a:ext cx="9144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72" name="Google Shape;172;g5b494d2df6_0_45"/>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73" name="Google Shape;173;g5b494d2df6_0_45"/>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74" name="Google Shape;174;g5b494d2df6_0_45"/>
          <p:cNvGraphicFramePr/>
          <p:nvPr>
            <p:extLst>
              <p:ext uri="{D42A27DB-BD31-4B8C-83A1-F6EECF244321}">
                <p14:modId xmlns:p14="http://schemas.microsoft.com/office/powerpoint/2010/main" val="3376389209"/>
              </p:ext>
            </p:extLst>
          </p:nvPr>
        </p:nvGraphicFramePr>
        <p:xfrm>
          <a:off x="-12" y="2795473"/>
          <a:ext cx="9144025" cy="2684275"/>
        </p:xfrm>
        <a:graphic>
          <a:graphicData uri="http://schemas.openxmlformats.org/drawingml/2006/table">
            <a:tbl>
              <a:tblPr firstRow="1" bandRow="1">
                <a:noFill/>
                <a:tableStyleId>{323666D1-7C8F-4C18-830F-A4CB738B071C}</a:tableStyleId>
              </a:tblPr>
              <a:tblGrid>
                <a:gridCol w="1034100">
                  <a:extLst>
                    <a:ext uri="{9D8B030D-6E8A-4147-A177-3AD203B41FA5}">
                      <a16:colId xmlns:a16="http://schemas.microsoft.com/office/drawing/2014/main" val="20000"/>
                    </a:ext>
                  </a:extLst>
                </a:gridCol>
                <a:gridCol w="2170125">
                  <a:extLst>
                    <a:ext uri="{9D8B030D-6E8A-4147-A177-3AD203B41FA5}">
                      <a16:colId xmlns:a16="http://schemas.microsoft.com/office/drawing/2014/main" val="20001"/>
                    </a:ext>
                  </a:extLst>
                </a:gridCol>
                <a:gridCol w="1123725">
                  <a:extLst>
                    <a:ext uri="{9D8B030D-6E8A-4147-A177-3AD203B41FA5}">
                      <a16:colId xmlns:a16="http://schemas.microsoft.com/office/drawing/2014/main" val="20002"/>
                    </a:ext>
                  </a:extLst>
                </a:gridCol>
                <a:gridCol w="3106800">
                  <a:extLst>
                    <a:ext uri="{9D8B030D-6E8A-4147-A177-3AD203B41FA5}">
                      <a16:colId xmlns:a16="http://schemas.microsoft.com/office/drawing/2014/main" val="20003"/>
                    </a:ext>
                  </a:extLst>
                </a:gridCol>
                <a:gridCol w="873175">
                  <a:extLst>
                    <a:ext uri="{9D8B030D-6E8A-4147-A177-3AD203B41FA5}">
                      <a16:colId xmlns:a16="http://schemas.microsoft.com/office/drawing/2014/main" val="20004"/>
                    </a:ext>
                  </a:extLst>
                </a:gridCol>
                <a:gridCol w="836100">
                  <a:extLst>
                    <a:ext uri="{9D8B030D-6E8A-4147-A177-3AD203B41FA5}">
                      <a16:colId xmlns:a16="http://schemas.microsoft.com/office/drawing/2014/main" val="20005"/>
                    </a:ext>
                  </a:extLst>
                </a:gridCol>
              </a:tblGrid>
              <a:tr h="33910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65675">
                <a:tc rowSpan="2">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 Séparer le pilote de tous les composants alimentés en carburant, huile mo</a:t>
                      </a:r>
                      <a:r>
                        <a:rPr lang="fr-FR" sz="1000"/>
                        <a:t>teur, systèmes de refroidissement liquide et batterie.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Surface recouverte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La pare feu  doit couvrir n’importe quelle ligne de vue entre ces composants et le conducteur jusqu’à un plan allant 10cm au dessus du casque du plus grand pilote conduisant le véhicule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T.4.8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223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FS1.2 : Résister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Choix des matériaux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Une couche d'aluminium de 0.5mm faisant face à la traction et la deuxième couche, faisant face au conducteur, doit être faite d’un matériau isolant électrique et ignifuge (L’épaisseur de la deuxième couche doit être suffisante pour empêcher la pénétration de cette couche avec un tournevis de 4 mm de largeur et 250 N de force)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T.4.8</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ZoneTexte 1">
            <a:extLst>
              <a:ext uri="{FF2B5EF4-FFF2-40B4-BE49-F238E27FC236}">
                <a16:creationId xmlns:a16="http://schemas.microsoft.com/office/drawing/2014/main" id="{06473A9B-205C-4B3D-8BBD-C795129EEB69}"/>
              </a:ext>
            </a:extLst>
          </p:cNvPr>
          <p:cNvSpPr txBox="1"/>
          <p:nvPr/>
        </p:nvSpPr>
        <p:spPr>
          <a:xfrm>
            <a:off x="4320209" y="5801396"/>
            <a:ext cx="3114261" cy="400110"/>
          </a:xfrm>
          <a:prstGeom prst="rect">
            <a:avLst/>
          </a:prstGeom>
          <a:noFill/>
        </p:spPr>
        <p:txBody>
          <a:bodyPr wrap="square" rtlCol="0">
            <a:spAutoFit/>
          </a:bodyPr>
          <a:lstStyle/>
          <a:p>
            <a:r>
              <a:rPr lang="fr-FR" sz="1000" dirty="0">
                <a:highlight>
                  <a:srgbClr val="FF0000"/>
                </a:highlight>
              </a:rPr>
              <a:t>Pas de pb d’étanchéité de la pare feu dans le règlement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g5b494d2df6_0_56"/>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80" name="Google Shape;180;g5b494d2df6_0_56"/>
          <p:cNvSpPr txBox="1"/>
          <p:nvPr/>
        </p:nvSpPr>
        <p:spPr>
          <a:xfrm>
            <a:off x="0" y="594998"/>
            <a:ext cx="5211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Fond-plat</a:t>
            </a:r>
            <a:endParaRPr/>
          </a:p>
        </p:txBody>
      </p:sp>
      <p:sp>
        <p:nvSpPr>
          <p:cNvPr id="181" name="Google Shape;181;g5b494d2df6_0_56"/>
          <p:cNvSpPr txBox="1"/>
          <p:nvPr/>
        </p:nvSpPr>
        <p:spPr>
          <a:xfrm>
            <a:off x="0" y="1056677"/>
            <a:ext cx="5211000" cy="17388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82" name="Google Shape;182;g5b494d2df6_0_56"/>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83" name="Google Shape;183;g5b494d2df6_0_56"/>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84" name="Google Shape;184;g5b494d2df6_0_56"/>
          <p:cNvGraphicFramePr/>
          <p:nvPr>
            <p:extLst>
              <p:ext uri="{D42A27DB-BD31-4B8C-83A1-F6EECF244321}">
                <p14:modId xmlns:p14="http://schemas.microsoft.com/office/powerpoint/2010/main" val="2791590142"/>
              </p:ext>
            </p:extLst>
          </p:nvPr>
        </p:nvGraphicFramePr>
        <p:xfrm>
          <a:off x="0" y="2795477"/>
          <a:ext cx="9144000" cy="3671300"/>
        </p:xfrm>
        <a:graphic>
          <a:graphicData uri="http://schemas.openxmlformats.org/drawingml/2006/table">
            <a:tbl>
              <a:tblPr firstRow="1" bandRow="1">
                <a:noFill/>
                <a:tableStyleId>{323666D1-7C8F-4C18-830F-A4CB738B071C}</a:tableStyleId>
              </a:tblPr>
              <a:tblGrid>
                <a:gridCol w="2069275">
                  <a:extLst>
                    <a:ext uri="{9D8B030D-6E8A-4147-A177-3AD203B41FA5}">
                      <a16:colId xmlns:a16="http://schemas.microsoft.com/office/drawing/2014/main" val="20000"/>
                    </a:ext>
                  </a:extLst>
                </a:gridCol>
                <a:gridCol w="1765450">
                  <a:extLst>
                    <a:ext uri="{9D8B030D-6E8A-4147-A177-3AD203B41FA5}">
                      <a16:colId xmlns:a16="http://schemas.microsoft.com/office/drawing/2014/main" val="20001"/>
                    </a:ext>
                  </a:extLst>
                </a:gridCol>
                <a:gridCol w="1376275">
                  <a:extLst>
                    <a:ext uri="{9D8B030D-6E8A-4147-A177-3AD203B41FA5}">
                      <a16:colId xmlns:a16="http://schemas.microsoft.com/office/drawing/2014/main" val="20002"/>
                    </a:ext>
                  </a:extLst>
                </a:gridCol>
                <a:gridCol w="2213475">
                  <a:extLst>
                    <a:ext uri="{9D8B030D-6E8A-4147-A177-3AD203B41FA5}">
                      <a16:colId xmlns:a16="http://schemas.microsoft.com/office/drawing/2014/main" val="20003"/>
                    </a:ext>
                  </a:extLst>
                </a:gridCol>
                <a:gridCol w="858800">
                  <a:extLst>
                    <a:ext uri="{9D8B030D-6E8A-4147-A177-3AD203B41FA5}">
                      <a16:colId xmlns:a16="http://schemas.microsoft.com/office/drawing/2014/main" val="20004"/>
                    </a:ext>
                  </a:extLst>
                </a:gridCol>
                <a:gridCol w="860725">
                  <a:extLst>
                    <a:ext uri="{9D8B030D-6E8A-4147-A177-3AD203B41FA5}">
                      <a16:colId xmlns:a16="http://schemas.microsoft.com/office/drawing/2014/main" val="20005"/>
                    </a:ext>
                  </a:extLst>
                </a:gridCol>
              </a:tblGrid>
              <a:tr h="1053850">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Fonction secondaire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Critère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38850">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FS1.1 :Séparer le pilote du sol</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Surface recouverte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Le fond plat doit aller du bulkhead jusqu'à la pare feu</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139750">
                <a:tc vMerge="1">
                  <a:txBody>
                    <a:bodyPr/>
                    <a:lstStyle/>
                    <a:p>
                      <a:endParaRPr lang="fr-FR"/>
                    </a:p>
                  </a:txBody>
                  <a:tcPr/>
                </a:tc>
                <a:tc>
                  <a:txBody>
                    <a:bodyPr/>
                    <a:lstStyle/>
                    <a:p>
                      <a:pPr marL="0" lvl="0" indent="0" algn="l" rtl="0">
                        <a:spcBef>
                          <a:spcPts val="0"/>
                        </a:spcBef>
                        <a:spcAft>
                          <a:spcPts val="0"/>
                        </a:spcAft>
                        <a:buNone/>
                      </a:pPr>
                      <a:r>
                        <a:rPr lang="fr-FR" sz="1000" dirty="0"/>
                        <a:t>FS1.2 : Ne pas laisser d’espace libre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Espace libre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t>Si le fond plat est constitué de plusieurs plaques, il ne doit pas y avoir plus de 3mm entre chaque plaque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0%</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FR" sz="1000"/>
                        <a:t>T1</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3885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dirty="0"/>
                        <a:t>FS1.</a:t>
                      </a:r>
                      <a:r>
                        <a:rPr lang="fr-FR" sz="1000" dirty="0"/>
                        <a:t>3</a:t>
                      </a:r>
                      <a:r>
                        <a:rPr lang="fr-FR" sz="1000" u="none" strike="noStrike" cap="none" dirty="0"/>
                        <a:t> : Résister </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Solidité des matériaux utilisé</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Pas de matériaux cassants </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T1</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 name="Google Shape;367;g5b494d2df6_0_243">
            <a:extLst>
              <a:ext uri="{FF2B5EF4-FFF2-40B4-BE49-F238E27FC236}">
                <a16:creationId xmlns:a16="http://schemas.microsoft.com/office/drawing/2014/main" id="{7FDEC6C1-5E33-4210-A59D-11479066C92B}"/>
              </a:ext>
            </a:extLst>
          </p:cNvPr>
          <p:cNvSpPr/>
          <p:nvPr/>
        </p:nvSpPr>
        <p:spPr>
          <a:xfrm>
            <a:off x="5211025" y="594998"/>
            <a:ext cx="3933000" cy="220047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fr-FR" sz="1200" b="1" i="0" u="none" strike="noStrike" cap="none" dirty="0">
                <a:solidFill>
                  <a:schemeClr val="dk1"/>
                </a:solidFill>
                <a:latin typeface="Arial"/>
                <a:ea typeface="Arial"/>
                <a:cs typeface="Arial"/>
                <a:sym typeface="Arial"/>
              </a:rPr>
              <a:t>Architecture</a:t>
            </a:r>
          </a:p>
          <a:p>
            <a:pPr marL="0" marR="0" lvl="0" indent="0" algn="l" rtl="0">
              <a:lnSpc>
                <a:spcPct val="100000"/>
              </a:lnSpc>
              <a:spcBef>
                <a:spcPts val="0"/>
              </a:spcBef>
              <a:spcAft>
                <a:spcPts val="0"/>
              </a:spcAft>
              <a:buNone/>
            </a:pPr>
            <a:r>
              <a:rPr lang="fr-FR" sz="1000" dirty="0">
                <a:solidFill>
                  <a:schemeClr val="dk1"/>
                </a:solidFill>
                <a:highlight>
                  <a:srgbClr val="FF0000"/>
                </a:highlight>
              </a:rPr>
              <a:t>Diffuseur envisagé ??</a:t>
            </a:r>
            <a:endParaRPr sz="1000" dirty="0">
              <a:highlight>
                <a:srgbClr val="FF0000"/>
              </a:highlight>
            </a:endParaRPr>
          </a:p>
          <a:p>
            <a:pPr marL="0" marR="0" lvl="0" indent="0" algn="l" rtl="0">
              <a:lnSpc>
                <a:spcPct val="100000"/>
              </a:lnSpc>
              <a:spcBef>
                <a:spcPts val="0"/>
              </a:spcBef>
              <a:spcAft>
                <a:spcPts val="0"/>
              </a:spcAft>
              <a:buNone/>
            </a:pPr>
            <a:endParaRPr sz="1000" b="0" i="0" u="none" strike="noStrike" cap="none" dirty="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8"/>
        <p:cNvGrpSpPr/>
        <p:nvPr/>
      </p:nvGrpSpPr>
      <p:grpSpPr>
        <a:xfrm>
          <a:off x="0" y="0"/>
          <a:ext cx="0" cy="0"/>
          <a:chOff x="0" y="0"/>
          <a:chExt cx="0" cy="0"/>
        </a:xfrm>
      </p:grpSpPr>
      <p:sp>
        <p:nvSpPr>
          <p:cNvPr id="189" name="Google Shape;189;g5b494d2df6_0_122"/>
          <p:cNvSpPr txBox="1"/>
          <p:nvPr/>
        </p:nvSpPr>
        <p:spPr>
          <a:xfrm>
            <a:off x="0" y="1"/>
            <a:ext cx="5211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fr-FR" sz="2400" b="1" i="0" u="sng" strike="noStrike" cap="none" dirty="0">
                <a:solidFill>
                  <a:srgbClr val="C00000"/>
                </a:solidFill>
                <a:latin typeface="Calibri"/>
                <a:ea typeface="Calibri"/>
                <a:cs typeface="Calibri"/>
                <a:sym typeface="Calibri"/>
              </a:rPr>
              <a:t>TOP Pré-Dim </a:t>
            </a:r>
            <a:r>
              <a:rPr lang="fr-FR" sz="2400" b="1" u="sng" dirty="0">
                <a:solidFill>
                  <a:srgbClr val="C00000"/>
                </a:solidFill>
                <a:latin typeface="Calibri"/>
                <a:ea typeface="Calibri"/>
                <a:cs typeface="Calibri"/>
                <a:sym typeface="Calibri"/>
              </a:rPr>
              <a:t>:</a:t>
            </a:r>
            <a:r>
              <a:rPr lang="fr-FR" sz="2400" b="1" u="sng" dirty="0">
                <a:solidFill>
                  <a:schemeClr val="dk1"/>
                </a:solidFill>
                <a:latin typeface="Calibri"/>
                <a:ea typeface="Calibri"/>
                <a:cs typeface="Calibri"/>
                <a:sym typeface="Calibri"/>
              </a:rPr>
              <a:t> </a:t>
            </a:r>
            <a:r>
              <a:rPr lang="fr-FR" sz="2400" b="1" u="sng" dirty="0">
                <a:solidFill>
                  <a:schemeClr val="dk1"/>
                </a:solidFill>
                <a:highlight>
                  <a:srgbClr val="00FF00"/>
                </a:highlight>
                <a:latin typeface="Calibri"/>
                <a:ea typeface="Calibri"/>
                <a:cs typeface="Calibri"/>
                <a:sym typeface="Calibri"/>
              </a:rPr>
              <a:t>Châssis équipé</a:t>
            </a:r>
            <a:endParaRPr sz="2400" b="0" i="0" u="none" strike="noStrike" cap="none" dirty="0">
              <a:solidFill>
                <a:schemeClr val="dk1"/>
              </a:solidFill>
              <a:highlight>
                <a:srgbClr val="00FF00"/>
              </a:highlight>
              <a:latin typeface="Arial"/>
              <a:ea typeface="Arial"/>
              <a:cs typeface="Arial"/>
              <a:sym typeface="Arial"/>
            </a:endParaRPr>
          </a:p>
        </p:txBody>
      </p:sp>
      <p:sp>
        <p:nvSpPr>
          <p:cNvPr id="190" name="Google Shape;190;g5b494d2df6_0_122"/>
          <p:cNvSpPr txBox="1"/>
          <p:nvPr/>
        </p:nvSpPr>
        <p:spPr>
          <a:xfrm>
            <a:off x="0" y="595000"/>
            <a:ext cx="9144000" cy="4617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a:t>Impact Attenuator (Crashbox)</a:t>
            </a:r>
            <a:endParaRPr/>
          </a:p>
        </p:txBody>
      </p:sp>
      <p:sp>
        <p:nvSpPr>
          <p:cNvPr id="191" name="Google Shape;191;g5b494d2df6_0_122"/>
          <p:cNvSpPr txBox="1"/>
          <p:nvPr/>
        </p:nvSpPr>
        <p:spPr>
          <a:xfrm>
            <a:off x="0" y="1056675"/>
            <a:ext cx="9144000" cy="1306524"/>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1200" b="1" i="0" u="none" strike="noStrike" cap="none">
                <a:solidFill>
                  <a:srgbClr val="000000"/>
                </a:solidFill>
                <a:latin typeface="Arial"/>
                <a:ea typeface="Arial"/>
                <a:cs typeface="Arial"/>
                <a:sym typeface="Arial"/>
              </a:rPr>
              <a:t>Exigences et cas de charges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sz="1100" b="0" i="0" u="none" strike="noStrike" cap="none">
              <a:solidFill>
                <a:srgbClr val="000000"/>
              </a:solidFill>
              <a:highlight>
                <a:srgbClr val="FF0000"/>
              </a:highlight>
              <a:latin typeface="Arial"/>
              <a:ea typeface="Arial"/>
              <a:cs typeface="Arial"/>
              <a:sym typeface="Arial"/>
            </a:endParaRPr>
          </a:p>
        </p:txBody>
      </p:sp>
      <p:sp>
        <p:nvSpPr>
          <p:cNvPr id="192" name="Google Shape;192;g5b494d2df6_0_122"/>
          <p:cNvSpPr txBox="1"/>
          <p:nvPr/>
        </p:nvSpPr>
        <p:spPr>
          <a:xfrm>
            <a:off x="7924799" y="91337"/>
            <a:ext cx="6096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fr-FR" sz="2000" b="1" i="0" u="none" strike="noStrike" cap="none">
                <a:solidFill>
                  <a:srgbClr val="C00000"/>
                </a:solidFill>
                <a:latin typeface="Arial"/>
                <a:ea typeface="Arial"/>
                <a:cs typeface="Arial"/>
                <a:sym typeface="Arial"/>
              </a:rPr>
              <a:t>TRI</a:t>
            </a:r>
            <a:endParaRPr/>
          </a:p>
        </p:txBody>
      </p:sp>
      <p:sp>
        <p:nvSpPr>
          <p:cNvPr id="193" name="Google Shape;193;g5b494d2df6_0_122"/>
          <p:cNvSpPr/>
          <p:nvPr/>
        </p:nvSpPr>
        <p:spPr>
          <a:xfrm>
            <a:off x="8534400" y="-3881"/>
            <a:ext cx="609600" cy="590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fr-FR" sz="1400" b="0" i="0" u="none" strike="noStrike" cap="none">
                <a:solidFill>
                  <a:srgbClr val="C00000"/>
                </a:solidFill>
                <a:latin typeface="Arial"/>
                <a:ea typeface="Arial"/>
                <a:cs typeface="Arial"/>
                <a:sym typeface="Arial"/>
              </a:rPr>
              <a:t>&lt;&lt;&lt;&lt;&lt;&lt;</a:t>
            </a:r>
            <a:endParaRPr/>
          </a:p>
        </p:txBody>
      </p:sp>
      <p:graphicFrame>
        <p:nvGraphicFramePr>
          <p:cNvPr id="194" name="Google Shape;194;g5b494d2df6_0_122"/>
          <p:cNvGraphicFramePr/>
          <p:nvPr>
            <p:extLst>
              <p:ext uri="{D42A27DB-BD31-4B8C-83A1-F6EECF244321}">
                <p14:modId xmlns:p14="http://schemas.microsoft.com/office/powerpoint/2010/main" val="1322076166"/>
              </p:ext>
            </p:extLst>
          </p:nvPr>
        </p:nvGraphicFramePr>
        <p:xfrm>
          <a:off x="0" y="2363199"/>
          <a:ext cx="9144000" cy="4494800"/>
        </p:xfrm>
        <a:graphic>
          <a:graphicData uri="http://schemas.openxmlformats.org/drawingml/2006/table">
            <a:tbl>
              <a:tblPr firstRow="1" bandRow="1">
                <a:noFill/>
                <a:tableStyleId>{323666D1-7C8F-4C18-830F-A4CB738B071C}</a:tableStyleId>
              </a:tblPr>
              <a:tblGrid>
                <a:gridCol w="1411600">
                  <a:extLst>
                    <a:ext uri="{9D8B030D-6E8A-4147-A177-3AD203B41FA5}">
                      <a16:colId xmlns:a16="http://schemas.microsoft.com/office/drawing/2014/main" val="20000"/>
                    </a:ext>
                  </a:extLst>
                </a:gridCol>
                <a:gridCol w="1867625">
                  <a:extLst>
                    <a:ext uri="{9D8B030D-6E8A-4147-A177-3AD203B41FA5}">
                      <a16:colId xmlns:a16="http://schemas.microsoft.com/office/drawing/2014/main" val="20001"/>
                    </a:ext>
                  </a:extLst>
                </a:gridCol>
                <a:gridCol w="1931775">
                  <a:extLst>
                    <a:ext uri="{9D8B030D-6E8A-4147-A177-3AD203B41FA5}">
                      <a16:colId xmlns:a16="http://schemas.microsoft.com/office/drawing/2014/main" val="20002"/>
                    </a:ext>
                  </a:extLst>
                </a:gridCol>
                <a:gridCol w="2317050">
                  <a:extLst>
                    <a:ext uri="{9D8B030D-6E8A-4147-A177-3AD203B41FA5}">
                      <a16:colId xmlns:a16="http://schemas.microsoft.com/office/drawing/2014/main" val="20003"/>
                    </a:ext>
                  </a:extLst>
                </a:gridCol>
                <a:gridCol w="762725">
                  <a:extLst>
                    <a:ext uri="{9D8B030D-6E8A-4147-A177-3AD203B41FA5}">
                      <a16:colId xmlns:a16="http://schemas.microsoft.com/office/drawing/2014/main" val="20004"/>
                    </a:ext>
                  </a:extLst>
                </a:gridCol>
                <a:gridCol w="853225">
                  <a:extLst>
                    <a:ext uri="{9D8B030D-6E8A-4147-A177-3AD203B41FA5}">
                      <a16:colId xmlns:a16="http://schemas.microsoft.com/office/drawing/2014/main" val="20005"/>
                    </a:ext>
                  </a:extLst>
                </a:gridCol>
              </a:tblGrid>
              <a:tr h="660112">
                <a:tc>
                  <a:txBody>
                    <a:bodyPr/>
                    <a:lstStyle/>
                    <a:p>
                      <a:pPr marL="0" marR="0" lvl="0" indent="0" algn="l" rtl="0">
                        <a:lnSpc>
                          <a:spcPct val="100000"/>
                        </a:lnSpc>
                        <a:spcBef>
                          <a:spcPts val="0"/>
                        </a:spcBef>
                        <a:spcAft>
                          <a:spcPts val="0"/>
                        </a:spcAft>
                        <a:buNone/>
                      </a:pPr>
                      <a:r>
                        <a:rPr lang="fr-FR" sz="1000" u="none" strike="noStrike" cap="none"/>
                        <a:t>Fonction primaire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dirty="0"/>
                        <a:t>Fonction secondaire</a:t>
                      </a:r>
                      <a:endParaRPr sz="10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Critère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Niveau</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Flexibilité</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Article règlement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348">
                <a:tc rowSpan="3">
                  <a:txBody>
                    <a:bodyPr/>
                    <a:lstStyle/>
                    <a:p>
                      <a:pPr marL="0" lvl="0" indent="0" algn="l" rtl="0">
                        <a:spcBef>
                          <a:spcPts val="0"/>
                        </a:spcBef>
                        <a:spcAft>
                          <a:spcPts val="0"/>
                        </a:spcAft>
                        <a:buNone/>
                      </a:pPr>
                      <a:r>
                        <a:rPr lang="fr-FR" sz="1000" b="1">
                          <a:solidFill>
                            <a:schemeClr val="dk1"/>
                          </a:solidFill>
                        </a:rPr>
                        <a:t>FP1 : Respect du règlement</a:t>
                      </a:r>
                      <a:endParaRPr sz="10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u="none" strike="noStrike" cap="none"/>
                        <a:t>FS1.1: Résister aux efforts</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Energie dissipée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 Arrêter une masse de 300kg allant à une vitesse de 7 m/s (Prévoir une marge)</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348">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a:t>
                      </a:r>
                      <a:r>
                        <a:rPr lang="fr-FR" sz="1000"/>
                        <a:t>1</a:t>
                      </a:r>
                      <a:r>
                        <a:rPr lang="fr-FR" sz="1000" u="none" strike="noStrike" cap="none"/>
                        <a:t>.</a:t>
                      </a:r>
                      <a:r>
                        <a:rPr lang="fr-FR" sz="1000"/>
                        <a:t>2</a:t>
                      </a:r>
                      <a:r>
                        <a:rPr lang="fr-FR" sz="1000" u="none" strike="noStrike" cap="none"/>
                        <a:t>: Être suffisamment petit</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Respecter les dimensions maximales imposées par le règlement</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Longueur*Largeur*Hauteur en mm = 200*200*100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1790">
                <a:tc vMerge="1">
                  <a:txBody>
                    <a:bodyPr/>
                    <a:lstStyle/>
                    <a:p>
                      <a:endParaRPr lang="fr-FR"/>
                    </a:p>
                  </a:txBody>
                  <a:tcPr/>
                </a:tc>
                <a:tc>
                  <a:txBody>
                    <a:bodyPr/>
                    <a:lstStyle/>
                    <a:p>
                      <a:pPr marL="0" marR="0" lvl="0" indent="0" algn="l" rtl="0">
                        <a:lnSpc>
                          <a:spcPct val="100000"/>
                        </a:lnSpc>
                        <a:spcBef>
                          <a:spcPts val="0"/>
                        </a:spcBef>
                        <a:spcAft>
                          <a:spcPts val="0"/>
                        </a:spcAft>
                        <a:buNone/>
                      </a:pPr>
                      <a:r>
                        <a:rPr lang="fr-FR" sz="1000" u="none" strike="noStrike" cap="none"/>
                        <a:t>FS</a:t>
                      </a:r>
                      <a:r>
                        <a:rPr lang="fr-FR" sz="1000"/>
                        <a:t>1</a:t>
                      </a:r>
                      <a:r>
                        <a:rPr lang="fr-FR" sz="1000" u="none" strike="noStrike" cap="none"/>
                        <a:t>.</a:t>
                      </a:r>
                      <a:r>
                        <a:rPr lang="fr-FR" sz="1000"/>
                        <a:t>3</a:t>
                      </a:r>
                      <a:r>
                        <a:rPr lang="fr-FR" sz="1000" u="none" strike="noStrike" cap="none"/>
                        <a:t>: Limiter la variation de vitesse ressentie en cas d'accident du pilote </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Décélération moyenne et pic  maximum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Le véhicule doit avoir une décélération moyenne de plus de 20g et un pic max à 40 g dans le test de FC1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0%</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T.3.19</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0907">
                <a:tc>
                  <a:txBody>
                    <a:bodyPr/>
                    <a:lstStyle/>
                    <a:p>
                      <a:pPr marL="0" marR="0" lvl="0" indent="0" algn="l" rtl="0">
                        <a:lnSpc>
                          <a:spcPct val="100000"/>
                        </a:lnSpc>
                        <a:spcBef>
                          <a:spcPts val="0"/>
                        </a:spcBef>
                        <a:spcAft>
                          <a:spcPts val="0"/>
                        </a:spcAft>
                        <a:buNone/>
                      </a:pPr>
                      <a:r>
                        <a:rPr lang="fr-FR" sz="1000" b="1" u="none" strike="noStrike" cap="none"/>
                        <a:t>FP</a:t>
                      </a:r>
                      <a:r>
                        <a:rPr lang="fr-FR" sz="1000" b="1"/>
                        <a:t>2</a:t>
                      </a:r>
                      <a:r>
                        <a:rPr lang="fr-FR" sz="1000" b="1" u="none" strike="noStrike" cap="none"/>
                        <a:t> : </a:t>
                      </a:r>
                      <a:r>
                        <a:rPr lang="fr-FR" sz="1000" b="1"/>
                        <a:t>Être adapté au châssis</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FS2.1: </a:t>
                      </a:r>
                      <a:endParaRPr sz="1000"/>
                    </a:p>
                    <a:p>
                      <a:pPr marL="0" marR="0" lvl="0" indent="0" algn="l" rtl="0">
                        <a:lnSpc>
                          <a:spcPct val="100000"/>
                        </a:lnSpc>
                        <a:spcBef>
                          <a:spcPts val="0"/>
                        </a:spcBef>
                        <a:spcAft>
                          <a:spcPts val="0"/>
                        </a:spcAft>
                        <a:buNone/>
                      </a:pPr>
                      <a:r>
                        <a:rPr lang="fr-FR" sz="1000"/>
                        <a:t>Respecter une forme</a:t>
                      </a:r>
                      <a:endParaRPr sz="10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chemeClr val="dk1"/>
                        </a:buClr>
                        <a:buFont typeface="Arial"/>
                        <a:buNone/>
                      </a:pPr>
                      <a:r>
                        <a:rPr lang="fr-FR" sz="1000"/>
                        <a:t>Entrer dans la carrosserie d'Invictus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7063">
                <a:tc>
                  <a:txBody>
                    <a:bodyPr/>
                    <a:lstStyle/>
                    <a:p>
                      <a:pPr marL="0" marR="0" lvl="0" indent="0" algn="l" rtl="0">
                        <a:lnSpc>
                          <a:spcPct val="100000"/>
                        </a:lnSpc>
                        <a:spcBef>
                          <a:spcPts val="0"/>
                        </a:spcBef>
                        <a:spcAft>
                          <a:spcPts val="0"/>
                        </a:spcAft>
                        <a:buNone/>
                      </a:pPr>
                      <a:r>
                        <a:rPr lang="fr-FR" sz="1000" b="1" u="none" strike="noStrike" cap="none" dirty="0"/>
                        <a:t>FP</a:t>
                      </a:r>
                      <a:r>
                        <a:rPr lang="fr-FR" sz="1000" b="1" dirty="0"/>
                        <a:t>3: </a:t>
                      </a:r>
                      <a:r>
                        <a:rPr lang="fr-FR" sz="1000" b="1" dirty="0" err="1"/>
                        <a:t>Etre</a:t>
                      </a:r>
                      <a:r>
                        <a:rPr lang="fr-FR" sz="1000" b="1" dirty="0"/>
                        <a:t> léger</a:t>
                      </a:r>
                      <a:endParaRPr sz="1000" b="1"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FS3.1:  Être moins lourd que la version fournie par le règlement</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Masse</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450g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912232">
                <a:tc>
                  <a:txBody>
                    <a:bodyPr/>
                    <a:lstStyle/>
                    <a:p>
                      <a:pPr marL="0" marR="0" lvl="0" indent="0" algn="l" rtl="0">
                        <a:lnSpc>
                          <a:spcPct val="100000"/>
                        </a:lnSpc>
                        <a:spcBef>
                          <a:spcPts val="0"/>
                        </a:spcBef>
                        <a:spcAft>
                          <a:spcPts val="0"/>
                        </a:spcAft>
                        <a:buNone/>
                      </a:pPr>
                      <a:r>
                        <a:rPr lang="fr-FR" sz="1000" b="1" u="none" strike="noStrike" cap="none"/>
                        <a:t>FP</a:t>
                      </a:r>
                      <a:r>
                        <a:rPr lang="fr-FR" sz="1000" b="1"/>
                        <a:t>4</a:t>
                      </a:r>
                      <a:r>
                        <a:rPr lang="fr-FR" sz="1000" b="1" u="none" strike="noStrike" cap="none"/>
                        <a:t> :</a:t>
                      </a:r>
                      <a:r>
                        <a:rPr lang="fr-FR" sz="1000" b="1"/>
                        <a:t> Limiter le budget</a:t>
                      </a:r>
                      <a:endParaRPr sz="1000" b="1"/>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FS4.1: Ne pas coûter trop cher par rapport au prix de la boîte </a:t>
                      </a:r>
                      <a:r>
                        <a:rPr lang="fr-FR" sz="1000" dirty="0" err="1"/>
                        <a:t>anti-choc</a:t>
                      </a:r>
                      <a:r>
                        <a:rPr lang="fr-FR" sz="1000" dirty="0"/>
                        <a:t> fournie par la compétition</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dirty="0"/>
                        <a:t>Prix</a:t>
                      </a: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fr-FR" sz="1000"/>
                        <a:t>500 €</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0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4461</Words>
  <Application>Microsoft Office PowerPoint</Application>
  <PresentationFormat>Affichage à l'écran (4:3)</PresentationFormat>
  <Paragraphs>1320</Paragraphs>
  <Slides>38</Slides>
  <Notes>38</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38</vt:i4>
      </vt:variant>
    </vt:vector>
  </HeadingPairs>
  <TitlesOfParts>
    <vt:vector size="41" baseType="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Arthur Rodriguez</dc:creator>
  <cp:lastModifiedBy>Arthur Rodriguez</cp:lastModifiedBy>
  <cp:revision>6</cp:revision>
  <dcterms:modified xsi:type="dcterms:W3CDTF">2019-06-07T19:57:51Z</dcterms:modified>
</cp:coreProperties>
</file>