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0"/>
  </p:notesMasterIdLst>
  <p:sldIdLst>
    <p:sldId id="256" r:id="rId2"/>
    <p:sldId id="257" r:id="rId3"/>
    <p:sldId id="259" r:id="rId4"/>
    <p:sldId id="260" r:id="rId5"/>
    <p:sldId id="261" r:id="rId6"/>
    <p:sldId id="262" r:id="rId7"/>
    <p:sldId id="264" r:id="rId8"/>
    <p:sldId id="265" r:id="rId9"/>
    <p:sldId id="266" r:id="rId10"/>
    <p:sldId id="267" r:id="rId11"/>
    <p:sldId id="268" r:id="rId12"/>
    <p:sldId id="269"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i8Ismm/Q7/iQU1FQHu2LHNcUrY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3666D1-7C8F-4C18-830F-A4CB738B071C}">
  <a:tblStyle styleId="{323666D1-7C8F-4C18-830F-A4CB738B071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font>
          <a:latin typeface="Arial"/>
          <a:ea typeface="Arial"/>
          <a:cs typeface="Arial"/>
        </a:font>
        <a:schemeClr val="lt1"/>
      </a:tcTxStyle>
      <a:tcStyle>
        <a:tcBdr/>
        <a:fill>
          <a:solidFill>
            <a:schemeClr val="accent3"/>
          </a:solidFill>
        </a:fill>
      </a:tcStyle>
    </a:lastCol>
    <a:firstCol>
      <a:tcTxStyle b="on" i="off">
        <a:font>
          <a:latin typeface="Arial"/>
          <a:ea typeface="Arial"/>
          <a:cs typeface="Arial"/>
        </a:font>
        <a:schemeClr val="lt1"/>
      </a:tcTxStyle>
      <a:tcStyle>
        <a:tcBdr/>
        <a:fill>
          <a:solidFill>
            <a:schemeClr val="accent3"/>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048DF172-F4ED-4757-A621-7D67328AAD1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49" autoAdjust="0"/>
    <p:restoredTop sz="95770" autoAdjust="0"/>
  </p:normalViewPr>
  <p:slideViewPr>
    <p:cSldViewPr snapToGrid="0">
      <p:cViewPr varScale="1">
        <p:scale>
          <a:sx n="105" d="100"/>
          <a:sy n="105" d="100"/>
        </p:scale>
        <p:origin x="22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5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b494d2df6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g5b494d2df6_0_1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b494d2df6_0_1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g5b494d2df6_0_1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b494d2df6_1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5b494d2df6_1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b494d2df6_1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g5b494d2df6_1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b494d2df6_0_28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92" name="Google Shape;292;g5b494d2df6_0_28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b1df2fbcc_6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g5b1df2fbcc_6_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b494d2df6_0_18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g5b494d2df6_0_18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b494d2df6_0_2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g5b494d2df6_0_2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b494d2df6_0_2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g5b494d2df6_0_2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b1df2fbcc_6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g5b1df2fbcc_6_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b494d2df6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5b494d2df6_0_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b494d2df6_0_2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1" name="Google Shape;351;g5b494d2df6_0_2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5b494d2df6_0_2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3" name="Google Shape;363;g5b494d2df6_0_2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b494d2df6_1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g5b494d2df6_1_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b494d2df6_0_2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g5b494d2df6_0_29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b494d2df6_0_3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2" name="Google Shape;392;g5b494d2df6_0_3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b494d2df6_0_4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g5b494d2df6_0_40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5b494d2df6_0_3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5" name="Google Shape;415;g5b494d2df6_0_3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b494d2df6_0_3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g5b494d2df6_0_38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b494d2df6_0_3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g5b494d2df6_0_35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5b494d2df6_0_3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0" name="Google Shape;450;g5b494d2df6_0_39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b494d2df6_0_2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g5b494d2df6_0_26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b494d2df6_0_3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1" name="Google Shape;461;g5b494d2df6_0_3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5b494d2df6_0_3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3" name="Google Shape;473;g5b494d2df6_0_3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b494d2df6_1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5" name="Google Shape;485;g5b494d2df6_1_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5b494d2df6_0_3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2" name="Google Shape;492;g5b494d2df6_0_30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5b494d2df6_0_4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2" name="Google Shape;502;g5b494d2df6_0_4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5b494d2df6_0_4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4" name="Google Shape;514;g5b494d2df6_0_4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5b494d2df6_0_4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6" name="Google Shape;526;g5b494d2df6_0_4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5b494d2df6_0_4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8" name="Google Shape;538;g5b494d2df6_0_4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5b494d2df6_0_4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0" name="Google Shape;550;g5b494d2df6_0_4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b494d2df6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g5b494d2df6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b494d2df6_0_2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g5b494d2df6_0_25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9581ef599_4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g59581ef599_4_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b494d2df6_0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g5b494d2df6_0_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b494d2df6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g5b494d2df6_0_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b494d2df6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g5b494d2df6_0_1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3"/>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4"/>
          <p:cNvSpPr txBox="1">
            <a:spLocks noGrp="1"/>
          </p:cNvSpPr>
          <p:nvPr>
            <p:ph type="body" idx="1"/>
          </p:nvPr>
        </p:nvSpPr>
        <p:spPr>
          <a:xfrm rot="5400000">
            <a:off x="623094" y="370682"/>
            <a:ext cx="5811838" cy="580072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7"/>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8"/>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1"/>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2"/>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2"/>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
          <p:cNvSpPr txBox="1"/>
          <p:nvPr/>
        </p:nvSpPr>
        <p:spPr>
          <a:xfrm>
            <a:off x="0" y="0"/>
            <a:ext cx="9144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a:solidFill>
                  <a:srgbClr val="C2381E"/>
                </a:solidFill>
                <a:latin typeface="Calibri"/>
                <a:ea typeface="Calibri"/>
                <a:cs typeface="Calibri"/>
                <a:sym typeface="Calibri"/>
              </a:rPr>
              <a:t>TOP Pré-Dim </a:t>
            </a:r>
            <a:endParaRPr sz="1400" b="0" i="0" u="none" strike="noStrike" cap="none">
              <a:solidFill>
                <a:schemeClr val="dk1"/>
              </a:solidFill>
              <a:latin typeface="Arial"/>
              <a:ea typeface="Arial"/>
              <a:cs typeface="Arial"/>
              <a:sym typeface="Arial"/>
            </a:endParaRPr>
          </a:p>
        </p:txBody>
      </p:sp>
      <p:pic>
        <p:nvPicPr>
          <p:cNvPr id="89" name="Google Shape;89;p1"/>
          <p:cNvPicPr preferRelativeResize="0"/>
          <p:nvPr/>
        </p:nvPicPr>
        <p:blipFill>
          <a:blip r:embed="rId4">
            <a:alphaModFix/>
          </a:blip>
          <a:stretch>
            <a:fillRect/>
          </a:stretch>
        </p:blipFill>
        <p:spPr>
          <a:xfrm>
            <a:off x="2395538" y="2909881"/>
            <a:ext cx="4352925" cy="1038225"/>
          </a:xfrm>
          <a:prstGeom prst="rect">
            <a:avLst/>
          </a:prstGeom>
          <a:noFill/>
          <a:ln>
            <a:noFill/>
          </a:ln>
        </p:spPr>
      </p:pic>
      <p:sp>
        <p:nvSpPr>
          <p:cNvPr id="90" name="Google Shape;90;p1"/>
          <p:cNvSpPr txBox="1"/>
          <p:nvPr/>
        </p:nvSpPr>
        <p:spPr>
          <a:xfrm>
            <a:off x="8114100" y="6544800"/>
            <a:ext cx="1029900" cy="31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a:latin typeface="Calibri"/>
                <a:ea typeface="Calibri"/>
                <a:cs typeface="Calibri"/>
                <a:sym typeface="Calibri"/>
              </a:rPr>
              <a:t>Version 3.0</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g5b494d2df6_0_133"/>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Châssis équipé</a:t>
            </a:r>
            <a:endParaRPr sz="2400" b="0" i="0" u="none" strike="noStrike" cap="none" dirty="0">
              <a:solidFill>
                <a:schemeClr val="dk1"/>
              </a:solidFill>
              <a:highlight>
                <a:srgbClr val="00FF00"/>
              </a:highlight>
              <a:latin typeface="Arial"/>
              <a:ea typeface="Arial"/>
              <a:cs typeface="Arial"/>
              <a:sym typeface="Arial"/>
            </a:endParaRPr>
          </a:p>
        </p:txBody>
      </p:sp>
      <p:sp>
        <p:nvSpPr>
          <p:cNvPr id="200" name="Google Shape;200;g5b494d2df6_0_133"/>
          <p:cNvSpPr txBox="1"/>
          <p:nvPr/>
        </p:nvSpPr>
        <p:spPr>
          <a:xfrm>
            <a:off x="0" y="595000"/>
            <a:ext cx="9144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Support de batterie</a:t>
            </a:r>
            <a:endParaRPr/>
          </a:p>
        </p:txBody>
      </p:sp>
      <p:sp>
        <p:nvSpPr>
          <p:cNvPr id="201" name="Google Shape;201;g5b494d2df6_0_133"/>
          <p:cNvSpPr txBox="1"/>
          <p:nvPr/>
        </p:nvSpPr>
        <p:spPr>
          <a:xfrm>
            <a:off x="0" y="1056675"/>
            <a:ext cx="9144000" cy="1738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dirty="0">
                <a:solidFill>
                  <a:srgbClr val="000000"/>
                </a:solidFill>
                <a:latin typeface="Arial"/>
                <a:ea typeface="Arial"/>
                <a:cs typeface="Arial"/>
                <a:sym typeface="Arial"/>
              </a:rPr>
              <a:t>Exigences et cas de charges</a:t>
            </a:r>
          </a:p>
          <a:p>
            <a:pPr marL="0" marR="0" lvl="0" indent="0" algn="l" rtl="0">
              <a:lnSpc>
                <a:spcPct val="100000"/>
              </a:lnSpc>
              <a:spcBef>
                <a:spcPts val="0"/>
              </a:spcBef>
              <a:spcAft>
                <a:spcPts val="0"/>
              </a:spcAft>
              <a:buNone/>
            </a:pPr>
            <a:endParaRPr sz="12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fr-FR" sz="1050" b="1" dirty="0"/>
              <a:t>Fonction : </a:t>
            </a:r>
            <a:r>
              <a:rPr lang="fr-FR" sz="1050" dirty="0"/>
              <a:t>Soutenir la batterie et la fixer de façon “rigide et robuste” au châssis</a:t>
            </a:r>
            <a:endParaRPr sz="1050" dirty="0"/>
          </a:p>
          <a:p>
            <a:pPr marL="0" marR="0" lvl="0" indent="0" algn="l" rtl="0">
              <a:lnSpc>
                <a:spcPct val="100000"/>
              </a:lnSpc>
              <a:spcBef>
                <a:spcPts val="0"/>
              </a:spcBef>
              <a:spcAft>
                <a:spcPts val="0"/>
              </a:spcAft>
              <a:buNone/>
            </a:pPr>
            <a:endParaRPr sz="1050" dirty="0"/>
          </a:p>
          <a:p>
            <a:pPr marL="0" marR="0" lvl="0" indent="0" algn="l" rtl="0">
              <a:lnSpc>
                <a:spcPct val="100000"/>
              </a:lnSpc>
              <a:spcBef>
                <a:spcPts val="0"/>
              </a:spcBef>
              <a:spcAft>
                <a:spcPts val="0"/>
              </a:spcAft>
              <a:buNone/>
            </a:pPr>
            <a:r>
              <a:rPr lang="fr-FR" sz="1050" b="1" dirty="0"/>
              <a:t>Cas de charges : </a:t>
            </a:r>
            <a:r>
              <a:rPr lang="fr-FR" sz="1050" dirty="0"/>
              <a:t>Supporter l’accélération longitudinale et radiale de la batterie dans son support</a:t>
            </a:r>
            <a:endParaRPr sz="1050"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100" b="0" i="0" u="none" strike="noStrike" cap="none" dirty="0">
              <a:solidFill>
                <a:srgbClr val="000000"/>
              </a:solidFill>
              <a:highlight>
                <a:srgbClr val="FF0000"/>
              </a:highlight>
              <a:latin typeface="Arial"/>
              <a:ea typeface="Arial"/>
              <a:cs typeface="Arial"/>
              <a:sym typeface="Arial"/>
            </a:endParaRPr>
          </a:p>
        </p:txBody>
      </p:sp>
      <p:sp>
        <p:nvSpPr>
          <p:cNvPr id="202" name="Google Shape;202;g5b494d2df6_0_133"/>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203" name="Google Shape;203;g5b494d2df6_0_133"/>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204" name="Google Shape;204;g5b494d2df6_0_133"/>
          <p:cNvGraphicFramePr/>
          <p:nvPr>
            <p:extLst>
              <p:ext uri="{D42A27DB-BD31-4B8C-83A1-F6EECF244321}">
                <p14:modId xmlns:p14="http://schemas.microsoft.com/office/powerpoint/2010/main" val="3814910162"/>
              </p:ext>
            </p:extLst>
          </p:nvPr>
        </p:nvGraphicFramePr>
        <p:xfrm>
          <a:off x="0" y="2795483"/>
          <a:ext cx="9144000" cy="2652600"/>
        </p:xfrm>
        <a:graphic>
          <a:graphicData uri="http://schemas.openxmlformats.org/drawingml/2006/table">
            <a:tbl>
              <a:tblPr firstRow="1" bandRow="1">
                <a:noFill/>
                <a:tableStyleId>{323666D1-7C8F-4C18-830F-A4CB738B071C}</a:tableStyleId>
              </a:tblPr>
              <a:tblGrid>
                <a:gridCol w="2069275">
                  <a:extLst>
                    <a:ext uri="{9D8B030D-6E8A-4147-A177-3AD203B41FA5}">
                      <a16:colId xmlns:a16="http://schemas.microsoft.com/office/drawing/2014/main" val="20000"/>
                    </a:ext>
                  </a:extLst>
                </a:gridCol>
                <a:gridCol w="2357025">
                  <a:extLst>
                    <a:ext uri="{9D8B030D-6E8A-4147-A177-3AD203B41FA5}">
                      <a16:colId xmlns:a16="http://schemas.microsoft.com/office/drawing/2014/main" val="20001"/>
                    </a:ext>
                  </a:extLst>
                </a:gridCol>
                <a:gridCol w="1029100">
                  <a:extLst>
                    <a:ext uri="{9D8B030D-6E8A-4147-A177-3AD203B41FA5}">
                      <a16:colId xmlns:a16="http://schemas.microsoft.com/office/drawing/2014/main" val="20002"/>
                    </a:ext>
                  </a:extLst>
                </a:gridCol>
                <a:gridCol w="1516225">
                  <a:extLst>
                    <a:ext uri="{9D8B030D-6E8A-4147-A177-3AD203B41FA5}">
                      <a16:colId xmlns:a16="http://schemas.microsoft.com/office/drawing/2014/main" val="20003"/>
                    </a:ext>
                  </a:extLst>
                </a:gridCol>
                <a:gridCol w="979750">
                  <a:extLst>
                    <a:ext uri="{9D8B030D-6E8A-4147-A177-3AD203B41FA5}">
                      <a16:colId xmlns:a16="http://schemas.microsoft.com/office/drawing/2014/main" val="20004"/>
                    </a:ext>
                  </a:extLst>
                </a:gridCol>
                <a:gridCol w="1192625">
                  <a:extLst>
                    <a:ext uri="{9D8B030D-6E8A-4147-A177-3AD203B41FA5}">
                      <a16:colId xmlns:a16="http://schemas.microsoft.com/office/drawing/2014/main" val="20005"/>
                    </a:ext>
                  </a:extLst>
                </a:gridCol>
              </a:tblGrid>
              <a:tr h="0">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53700">
                <a:tc rowSpan="2">
                  <a:txBody>
                    <a:bodyPr/>
                    <a:lstStyle/>
                    <a:p>
                      <a:pPr marL="0" lvl="0" indent="0" algn="l" rtl="0">
                        <a:spcBef>
                          <a:spcPts val="0"/>
                        </a:spcBef>
                        <a:spcAft>
                          <a:spcPts val="0"/>
                        </a:spcAft>
                        <a:buNone/>
                      </a:pPr>
                      <a:r>
                        <a:rPr lang="fr-FR" sz="1000" b="1">
                          <a:solidFill>
                            <a:schemeClr val="dk1"/>
                          </a:solidFill>
                        </a:rPr>
                        <a:t>FP1 : Respect du règlement</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FS1.1 : Permettre une attache sécuritaire </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T.11.7.2</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2655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dirty="0"/>
                        <a:t>FS</a:t>
                      </a:r>
                      <a:r>
                        <a:rPr lang="fr-FR" sz="1000" dirty="0"/>
                        <a:t>1</a:t>
                      </a:r>
                      <a:r>
                        <a:rPr lang="fr-FR" sz="1000" u="none" strike="noStrike" cap="none" dirty="0"/>
                        <a:t>.</a:t>
                      </a:r>
                      <a:r>
                        <a:rPr lang="fr-FR" sz="1000" dirty="0"/>
                        <a:t>2</a:t>
                      </a:r>
                      <a:r>
                        <a:rPr lang="fr-FR" sz="1000" u="none" strike="noStrike" cap="none" dirty="0"/>
                        <a:t> : Être</a:t>
                      </a:r>
                      <a:r>
                        <a:rPr lang="fr-FR" sz="1000" dirty="0"/>
                        <a:t> rigide et robuste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Force latérale</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20g à l’avant, 2g sur les côtés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T11.7.4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76100">
                <a:tc>
                  <a:txBody>
                    <a:bodyPr/>
                    <a:lstStyle/>
                    <a:p>
                      <a:pPr marL="0" marR="0" lvl="0" indent="0" algn="l" rtl="0">
                        <a:lnSpc>
                          <a:spcPct val="100000"/>
                        </a:lnSpc>
                        <a:spcBef>
                          <a:spcPts val="0"/>
                        </a:spcBef>
                        <a:spcAft>
                          <a:spcPts val="0"/>
                        </a:spcAft>
                        <a:buNone/>
                      </a:pPr>
                      <a:r>
                        <a:rPr lang="fr-FR" sz="1000" b="1" u="none" strike="noStrike" cap="none"/>
                        <a:t>FP</a:t>
                      </a:r>
                      <a:r>
                        <a:rPr lang="fr-FR" sz="1000" b="1"/>
                        <a:t>2:</a:t>
                      </a:r>
                      <a:r>
                        <a:rPr lang="fr-FR" sz="1000" b="1" u="none" strike="noStrike" cap="none"/>
                        <a:t>  </a:t>
                      </a:r>
                      <a:r>
                        <a:rPr lang="fr-FR" sz="1000" b="1"/>
                        <a:t>S</a:t>
                      </a:r>
                      <a:r>
                        <a:rPr lang="fr-FR" sz="1000" b="1" u="none" strike="noStrike" cap="none"/>
                        <a:t>upporter la batterie</a:t>
                      </a:r>
                      <a:endParaRPr sz="10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FS2.1: Être adaptée à la batterie</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Dimensions et masse</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120,5mm x 82,5 mm (surface inférieure)</a:t>
                      </a:r>
                      <a:endParaRPr sz="1000"/>
                    </a:p>
                    <a:p>
                      <a:pPr marL="0" marR="0" lvl="0" indent="0" algn="l" rtl="0">
                        <a:lnSpc>
                          <a:spcPct val="100000"/>
                        </a:lnSpc>
                        <a:spcBef>
                          <a:spcPts val="0"/>
                        </a:spcBef>
                        <a:spcAft>
                          <a:spcPts val="0"/>
                        </a:spcAft>
                        <a:buNone/>
                      </a:pPr>
                      <a:r>
                        <a:rPr lang="fr-FR" sz="1000"/>
                        <a:t>1,2kg</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8"/>
        <p:cNvGrpSpPr/>
        <p:nvPr/>
      </p:nvGrpSpPr>
      <p:grpSpPr>
        <a:xfrm>
          <a:off x="0" y="0"/>
          <a:ext cx="0" cy="0"/>
          <a:chOff x="0" y="0"/>
          <a:chExt cx="0" cy="0"/>
        </a:xfrm>
      </p:grpSpPr>
      <p:sp>
        <p:nvSpPr>
          <p:cNvPr id="209" name="Google Shape;209;g5b494d2df6_0_144"/>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Châssis équipé</a:t>
            </a:r>
            <a:endParaRPr sz="2400" b="0" i="0" u="none" strike="noStrike" cap="none" dirty="0">
              <a:solidFill>
                <a:schemeClr val="dk1"/>
              </a:solidFill>
              <a:highlight>
                <a:srgbClr val="00FF00"/>
              </a:highlight>
              <a:latin typeface="Arial"/>
              <a:ea typeface="Arial"/>
              <a:cs typeface="Arial"/>
              <a:sym typeface="Arial"/>
            </a:endParaRPr>
          </a:p>
        </p:txBody>
      </p:sp>
      <p:sp>
        <p:nvSpPr>
          <p:cNvPr id="210" name="Google Shape;210;g5b494d2df6_0_144"/>
          <p:cNvSpPr txBox="1"/>
          <p:nvPr/>
        </p:nvSpPr>
        <p:spPr>
          <a:xfrm>
            <a:off x="0" y="595000"/>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Poignée d’embrayage</a:t>
            </a:r>
            <a:endParaRPr/>
          </a:p>
        </p:txBody>
      </p:sp>
      <p:sp>
        <p:nvSpPr>
          <p:cNvPr id="211" name="Google Shape;211;g5b494d2df6_0_144"/>
          <p:cNvSpPr txBox="1"/>
          <p:nvPr/>
        </p:nvSpPr>
        <p:spPr>
          <a:xfrm>
            <a:off x="0" y="1056675"/>
            <a:ext cx="5211000" cy="2275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212" name="Google Shape;212;g5b494d2df6_0_144"/>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213" name="Google Shape;213;g5b494d2df6_0_144"/>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214" name="Google Shape;214;g5b494d2df6_0_144"/>
          <p:cNvGraphicFramePr/>
          <p:nvPr>
            <p:extLst>
              <p:ext uri="{D42A27DB-BD31-4B8C-83A1-F6EECF244321}">
                <p14:modId xmlns:p14="http://schemas.microsoft.com/office/powerpoint/2010/main" val="3917680589"/>
              </p:ext>
            </p:extLst>
          </p:nvPr>
        </p:nvGraphicFramePr>
        <p:xfrm>
          <a:off x="25" y="3332176"/>
          <a:ext cx="9143975" cy="2412643"/>
        </p:xfrm>
        <a:graphic>
          <a:graphicData uri="http://schemas.openxmlformats.org/drawingml/2006/table">
            <a:tbl>
              <a:tblPr firstRow="1" bandRow="1">
                <a:noFill/>
                <a:tableStyleId>{323666D1-7C8F-4C18-830F-A4CB738B071C}</a:tableStyleId>
              </a:tblPr>
              <a:tblGrid>
                <a:gridCol w="2069275">
                  <a:extLst>
                    <a:ext uri="{9D8B030D-6E8A-4147-A177-3AD203B41FA5}">
                      <a16:colId xmlns:a16="http://schemas.microsoft.com/office/drawing/2014/main" val="20000"/>
                    </a:ext>
                  </a:extLst>
                </a:gridCol>
                <a:gridCol w="2357000">
                  <a:extLst>
                    <a:ext uri="{9D8B030D-6E8A-4147-A177-3AD203B41FA5}">
                      <a16:colId xmlns:a16="http://schemas.microsoft.com/office/drawing/2014/main" val="20001"/>
                    </a:ext>
                  </a:extLst>
                </a:gridCol>
                <a:gridCol w="1029100">
                  <a:extLst>
                    <a:ext uri="{9D8B030D-6E8A-4147-A177-3AD203B41FA5}">
                      <a16:colId xmlns:a16="http://schemas.microsoft.com/office/drawing/2014/main" val="20002"/>
                    </a:ext>
                  </a:extLst>
                </a:gridCol>
                <a:gridCol w="1301100">
                  <a:extLst>
                    <a:ext uri="{9D8B030D-6E8A-4147-A177-3AD203B41FA5}">
                      <a16:colId xmlns:a16="http://schemas.microsoft.com/office/drawing/2014/main" val="20003"/>
                    </a:ext>
                  </a:extLst>
                </a:gridCol>
                <a:gridCol w="1061875">
                  <a:extLst>
                    <a:ext uri="{9D8B030D-6E8A-4147-A177-3AD203B41FA5}">
                      <a16:colId xmlns:a16="http://schemas.microsoft.com/office/drawing/2014/main" val="20004"/>
                    </a:ext>
                  </a:extLst>
                </a:gridCol>
                <a:gridCol w="1325625">
                  <a:extLst>
                    <a:ext uri="{9D8B030D-6E8A-4147-A177-3AD203B41FA5}">
                      <a16:colId xmlns:a16="http://schemas.microsoft.com/office/drawing/2014/main" val="20005"/>
                    </a:ext>
                  </a:extLst>
                </a:gridCol>
              </a:tblGrid>
              <a:tr h="501902">
                <a:tc>
                  <a:txBody>
                    <a:bodyPr/>
                    <a:lstStyle/>
                    <a:p>
                      <a:pPr marL="0" marR="0" lvl="0" indent="0" algn="l" rtl="0">
                        <a:lnSpc>
                          <a:spcPct val="100000"/>
                        </a:lnSpc>
                        <a:spcBef>
                          <a:spcPts val="0"/>
                        </a:spcBef>
                        <a:spcAft>
                          <a:spcPts val="0"/>
                        </a:spcAft>
                        <a:buNone/>
                      </a:pPr>
                      <a:r>
                        <a:rPr lang="fr-FR" sz="1000" u="none" strike="noStrike" cap="none" dirty="0"/>
                        <a:t>Fonction primaire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97396">
                <a:tc rowSpan="2">
                  <a:txBody>
                    <a:bodyPr/>
                    <a:lstStyle/>
                    <a:p>
                      <a:pPr marL="0" lvl="0" indent="0" algn="l" rtl="0">
                        <a:spcBef>
                          <a:spcPts val="0"/>
                        </a:spcBef>
                        <a:spcAft>
                          <a:spcPts val="0"/>
                        </a:spcAft>
                        <a:buNone/>
                      </a:pPr>
                      <a:r>
                        <a:rPr lang="fr-FR" sz="1000" b="1">
                          <a:solidFill>
                            <a:schemeClr val="dk1"/>
                          </a:solidFill>
                        </a:rPr>
                        <a:t>FP1: résister aux contraintes</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FS1.</a:t>
                      </a:r>
                      <a:r>
                        <a:rPr lang="fr-FR" sz="1000"/>
                        <a:t>1</a:t>
                      </a:r>
                      <a:r>
                        <a:rPr lang="fr-FR" sz="1000" u="none" strike="noStrike" cap="none"/>
                        <a:t> : Contraintes du pilote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Efforts pilote </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200N</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59983">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a:t>FS2.1 : Contraintes </a:t>
                      </a:r>
                      <a:r>
                        <a:rPr lang="fr-FR" sz="1000"/>
                        <a:t>imposées par les ressorts d'embrayage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Efforts de rappel de l'embrayage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300N</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76681">
                <a:tc>
                  <a:txBody>
                    <a:bodyPr/>
                    <a:lstStyle/>
                    <a:p>
                      <a:pPr marL="0" marR="0" lvl="0" indent="0" algn="l" rtl="0">
                        <a:lnSpc>
                          <a:spcPct val="100000"/>
                        </a:lnSpc>
                        <a:spcBef>
                          <a:spcPts val="0"/>
                        </a:spcBef>
                        <a:spcAft>
                          <a:spcPts val="0"/>
                        </a:spcAft>
                        <a:buNone/>
                      </a:pPr>
                      <a:r>
                        <a:rPr lang="fr-FR" sz="1000" b="1"/>
                        <a:t>FP2: Etre léger</a:t>
                      </a:r>
                      <a:endParaRPr sz="10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FS2.1 : </a:t>
                      </a:r>
                      <a:r>
                        <a:rPr lang="fr-FR" sz="1000" dirty="0" err="1"/>
                        <a:t>Etre</a:t>
                      </a:r>
                      <a:r>
                        <a:rPr lang="fr-FR" sz="1000" dirty="0"/>
                        <a:t> plus légère que l’année passée </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Masse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20%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80%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76681">
                <a:tc>
                  <a:txBody>
                    <a:bodyPr/>
                    <a:lstStyle/>
                    <a:p>
                      <a:pPr marL="0" marR="0" lvl="0" indent="0" algn="l" rtl="0">
                        <a:lnSpc>
                          <a:spcPct val="100000"/>
                        </a:lnSpc>
                        <a:spcBef>
                          <a:spcPts val="0"/>
                        </a:spcBef>
                        <a:spcAft>
                          <a:spcPts val="0"/>
                        </a:spcAft>
                        <a:buNone/>
                      </a:pPr>
                      <a:r>
                        <a:rPr lang="fr-FR" sz="1000" b="1" u="none" strike="noStrike" cap="none"/>
                        <a:t>FP3 : </a:t>
                      </a:r>
                      <a:r>
                        <a:rPr lang="fr-FR" sz="1000" b="1"/>
                        <a:t>Etre ergonomique</a:t>
                      </a:r>
                      <a:endParaRPr sz="10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FS3.1: Rendre la conduite facile au pilote </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8" name="Google Shape;367;g5b494d2df6_0_243">
            <a:extLst>
              <a:ext uri="{FF2B5EF4-FFF2-40B4-BE49-F238E27FC236}">
                <a16:creationId xmlns:a16="http://schemas.microsoft.com/office/drawing/2014/main" id="{ED15273A-F6F7-4A07-AC45-D722BEA1E21D}"/>
              </a:ext>
            </a:extLst>
          </p:cNvPr>
          <p:cNvSpPr/>
          <p:nvPr/>
        </p:nvSpPr>
        <p:spPr>
          <a:xfrm>
            <a:off x="5211025" y="594998"/>
            <a:ext cx="3933000" cy="2737177"/>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a:t>
            </a:r>
          </a:p>
          <a:p>
            <a:pPr marL="0" marR="0" lvl="0" indent="0" algn="l" rtl="0">
              <a:lnSpc>
                <a:spcPct val="100000"/>
              </a:lnSpc>
              <a:spcBef>
                <a:spcPts val="0"/>
              </a:spcBef>
              <a:spcAft>
                <a:spcPts val="0"/>
              </a:spcAft>
              <a:buNone/>
            </a:pPr>
            <a:r>
              <a:rPr lang="fr-FR" sz="1000" dirty="0">
                <a:solidFill>
                  <a:schemeClr val="dk1"/>
                </a:solidFill>
                <a:highlight>
                  <a:srgbClr val="FF0000"/>
                </a:highlight>
              </a:rPr>
              <a:t>On en a plusieurs possible :</a:t>
            </a:r>
          </a:p>
          <a:p>
            <a:pPr marL="171450" marR="0" lvl="0" indent="-171450" algn="l" rtl="0">
              <a:lnSpc>
                <a:spcPct val="100000"/>
              </a:lnSpc>
              <a:spcBef>
                <a:spcPts val="0"/>
              </a:spcBef>
              <a:spcAft>
                <a:spcPts val="0"/>
              </a:spcAft>
              <a:buFontTx/>
              <a:buChar char="-"/>
            </a:pPr>
            <a:r>
              <a:rPr lang="fr-FR" sz="1000" dirty="0">
                <a:solidFill>
                  <a:schemeClr val="dk1"/>
                </a:solidFill>
                <a:highlight>
                  <a:srgbClr val="FF0000"/>
                </a:highlight>
              </a:rPr>
              <a:t>Moto</a:t>
            </a:r>
          </a:p>
          <a:p>
            <a:pPr marL="171450" marR="0" lvl="0" indent="-171450" algn="l" rtl="0">
              <a:lnSpc>
                <a:spcPct val="100000"/>
              </a:lnSpc>
              <a:spcBef>
                <a:spcPts val="0"/>
              </a:spcBef>
              <a:spcAft>
                <a:spcPts val="0"/>
              </a:spcAft>
              <a:buFontTx/>
              <a:buChar char="-"/>
            </a:pPr>
            <a:r>
              <a:rPr lang="fr-FR" sz="1000" dirty="0">
                <a:solidFill>
                  <a:schemeClr val="dk1"/>
                </a:solidFill>
                <a:highlight>
                  <a:srgbClr val="FF0000"/>
                </a:highlight>
              </a:rPr>
              <a:t>#MJT</a:t>
            </a:r>
          </a:p>
          <a:p>
            <a:pPr marL="171450" marR="0" lvl="0" indent="-171450" algn="l" rtl="0">
              <a:lnSpc>
                <a:spcPct val="100000"/>
              </a:lnSpc>
              <a:spcBef>
                <a:spcPts val="0"/>
              </a:spcBef>
              <a:spcAft>
                <a:spcPts val="0"/>
              </a:spcAft>
              <a:buFontTx/>
              <a:buChar char="-"/>
            </a:pPr>
            <a:r>
              <a:rPr lang="fr-FR" sz="1000" dirty="0">
                <a:solidFill>
                  <a:schemeClr val="dk1"/>
                </a:solidFill>
                <a:highlight>
                  <a:srgbClr val="FF0000"/>
                </a:highlight>
              </a:rPr>
              <a:t>Embrayage motorisé ???</a:t>
            </a:r>
            <a:endParaRPr sz="1000" dirty="0">
              <a:highlight>
                <a:srgbClr val="FF0000"/>
              </a:highlight>
            </a:endParaRPr>
          </a:p>
          <a:p>
            <a:pPr marL="0" marR="0" lvl="0" indent="0" algn="l" rtl="0">
              <a:lnSpc>
                <a:spcPct val="100000"/>
              </a:lnSpc>
              <a:spcBef>
                <a:spcPts val="0"/>
              </a:spcBef>
              <a:spcAft>
                <a:spcPts val="0"/>
              </a:spcAft>
              <a:buNone/>
            </a:pPr>
            <a:endParaRPr sz="1000" b="0" i="0" u="none" strike="noStrike" cap="none" dirty="0">
              <a:solidFill>
                <a:schemeClr val="lt1"/>
              </a:solidFill>
              <a:latin typeface="Arial"/>
              <a:ea typeface="Arial"/>
              <a:cs typeface="Arial"/>
              <a:sym typeface="Arial"/>
            </a:endParaRPr>
          </a:p>
        </p:txBody>
      </p:sp>
      <p:sp>
        <p:nvSpPr>
          <p:cNvPr id="9" name="ZoneTexte 8">
            <a:extLst>
              <a:ext uri="{FF2B5EF4-FFF2-40B4-BE49-F238E27FC236}">
                <a16:creationId xmlns:a16="http://schemas.microsoft.com/office/drawing/2014/main" id="{CDF52A20-8FA4-469D-A266-EF9323C67A37}"/>
              </a:ext>
            </a:extLst>
          </p:cNvPr>
          <p:cNvSpPr txBox="1"/>
          <p:nvPr/>
        </p:nvSpPr>
        <p:spPr>
          <a:xfrm>
            <a:off x="4320209" y="5801396"/>
            <a:ext cx="3114261" cy="400110"/>
          </a:xfrm>
          <a:prstGeom prst="rect">
            <a:avLst/>
          </a:prstGeom>
          <a:noFill/>
        </p:spPr>
        <p:txBody>
          <a:bodyPr wrap="square" rtlCol="0">
            <a:spAutoFit/>
          </a:bodyPr>
          <a:lstStyle/>
          <a:p>
            <a:r>
              <a:rPr lang="fr-FR" sz="1000" dirty="0">
                <a:highlight>
                  <a:srgbClr val="FF0000"/>
                </a:highlight>
              </a:rPr>
              <a:t>Être ergonomique </a:t>
            </a:r>
            <a:r>
              <a:rPr lang="fr-FR" sz="1000" dirty="0" err="1">
                <a:highlight>
                  <a:srgbClr val="FF0000"/>
                </a:highlight>
              </a:rPr>
              <a:t>ie</a:t>
            </a:r>
            <a:r>
              <a:rPr lang="fr-FR" sz="1000" dirty="0">
                <a:highlight>
                  <a:srgbClr val="FF0000"/>
                </a:highlight>
              </a:rPr>
              <a:t> avoir une course suffisamment longue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8"/>
        <p:cNvGrpSpPr/>
        <p:nvPr/>
      </p:nvGrpSpPr>
      <p:grpSpPr>
        <a:xfrm>
          <a:off x="0" y="0"/>
          <a:ext cx="0" cy="0"/>
          <a:chOff x="0" y="0"/>
          <a:chExt cx="0" cy="0"/>
        </a:xfrm>
      </p:grpSpPr>
      <p:sp>
        <p:nvSpPr>
          <p:cNvPr id="219" name="Google Shape;219;g5b494d2df6_1_10"/>
          <p:cNvSpPr txBox="1"/>
          <p:nvPr/>
        </p:nvSpPr>
        <p:spPr>
          <a:xfrm>
            <a:off x="0" y="586525"/>
            <a:ext cx="91440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a:solidFill>
                  <a:srgbClr val="C2381E"/>
                </a:solidFill>
                <a:latin typeface="Calibri"/>
                <a:ea typeface="Calibri"/>
                <a:cs typeface="Calibri"/>
                <a:sym typeface="Calibri"/>
              </a:rPr>
              <a:t>TOP Pré-Dim </a:t>
            </a:r>
            <a:endParaRPr sz="2400" b="1" i="0" u="sng" strike="noStrike" cap="none">
              <a:solidFill>
                <a:srgbClr val="C2381E"/>
              </a:solidFill>
              <a:latin typeface="Calibri"/>
              <a:ea typeface="Calibri"/>
              <a:cs typeface="Calibri"/>
              <a:sym typeface="Calibri"/>
            </a:endParaRPr>
          </a:p>
          <a:p>
            <a:pPr marL="0" marR="0" lvl="0" indent="0" algn="ctr" rtl="0">
              <a:lnSpc>
                <a:spcPct val="100000"/>
              </a:lnSpc>
              <a:spcBef>
                <a:spcPts val="0"/>
              </a:spcBef>
              <a:spcAft>
                <a:spcPts val="0"/>
              </a:spcAft>
              <a:buNone/>
            </a:pPr>
            <a:r>
              <a:rPr lang="fr-FR" sz="2400" b="1" u="sng">
                <a:latin typeface="Calibri"/>
                <a:ea typeface="Calibri"/>
                <a:cs typeface="Calibri"/>
                <a:sym typeface="Calibri"/>
              </a:rPr>
              <a:t>Aérodynamique</a:t>
            </a:r>
            <a:endParaRPr sz="2400" b="1" u="sng">
              <a:latin typeface="Calibri"/>
              <a:ea typeface="Calibri"/>
              <a:cs typeface="Calibri"/>
              <a:sym typeface="Calibri"/>
            </a:endParaRPr>
          </a:p>
        </p:txBody>
      </p:sp>
      <p:sp>
        <p:nvSpPr>
          <p:cNvPr id="220" name="Google Shape;220;g5b494d2df6_1_10"/>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221" name="Google Shape;221;g5b494d2df6_1_10"/>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4"/>
        <p:cNvGrpSpPr/>
        <p:nvPr/>
      </p:nvGrpSpPr>
      <p:grpSpPr>
        <a:xfrm>
          <a:off x="0" y="0"/>
          <a:ext cx="0" cy="0"/>
          <a:chOff x="0" y="0"/>
          <a:chExt cx="0" cy="0"/>
        </a:xfrm>
      </p:grpSpPr>
      <p:sp>
        <p:nvSpPr>
          <p:cNvPr id="285" name="Google Shape;285;g5b494d2df6_1_16"/>
          <p:cNvSpPr txBox="1"/>
          <p:nvPr/>
        </p:nvSpPr>
        <p:spPr>
          <a:xfrm>
            <a:off x="0" y="586525"/>
            <a:ext cx="41043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a:solidFill>
                  <a:srgbClr val="C2381E"/>
                </a:solidFill>
                <a:latin typeface="Calibri"/>
                <a:ea typeface="Calibri"/>
                <a:cs typeface="Calibri"/>
                <a:sym typeface="Calibri"/>
              </a:rPr>
              <a:t>TOP Pré-Dim </a:t>
            </a:r>
            <a:endParaRPr sz="2400" b="1" i="0" u="sng" strike="noStrike" cap="none">
              <a:solidFill>
                <a:srgbClr val="C2381E"/>
              </a:solidFill>
              <a:latin typeface="Calibri"/>
              <a:ea typeface="Calibri"/>
              <a:cs typeface="Calibri"/>
              <a:sym typeface="Calibri"/>
            </a:endParaRPr>
          </a:p>
          <a:p>
            <a:pPr marL="0" marR="0" lvl="0" indent="0" algn="ctr" rtl="0">
              <a:lnSpc>
                <a:spcPct val="100000"/>
              </a:lnSpc>
              <a:spcBef>
                <a:spcPts val="0"/>
              </a:spcBef>
              <a:spcAft>
                <a:spcPts val="0"/>
              </a:spcAft>
              <a:buNone/>
            </a:pPr>
            <a:r>
              <a:rPr lang="fr-FR" sz="2400" b="1" u="sng">
                <a:latin typeface="Calibri"/>
                <a:ea typeface="Calibri"/>
                <a:cs typeface="Calibri"/>
                <a:sym typeface="Calibri"/>
              </a:rPr>
              <a:t>LAS</a:t>
            </a:r>
            <a:endParaRPr sz="2400" b="1" u="sng">
              <a:latin typeface="Calibri"/>
              <a:ea typeface="Calibri"/>
              <a:cs typeface="Calibri"/>
              <a:sym typeface="Calibri"/>
            </a:endParaRPr>
          </a:p>
        </p:txBody>
      </p:sp>
      <p:sp>
        <p:nvSpPr>
          <p:cNvPr id="286" name="Google Shape;286;g5b494d2df6_1_16"/>
          <p:cNvSpPr txBox="1"/>
          <p:nvPr/>
        </p:nvSpPr>
        <p:spPr>
          <a:xfrm>
            <a:off x="3494699" y="12"/>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287" name="Google Shape;287;g5b494d2df6_1_16"/>
          <p:cNvSpPr/>
          <p:nvPr/>
        </p:nvSpPr>
        <p:spPr>
          <a:xfrm>
            <a:off x="4104300" y="-6"/>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288" name="Google Shape;288;g5b494d2df6_1_16"/>
          <p:cNvSpPr txBox="1"/>
          <p:nvPr/>
        </p:nvSpPr>
        <p:spPr>
          <a:xfrm>
            <a:off x="970950" y="1348525"/>
            <a:ext cx="2162400" cy="18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fr-FR" b="1" dirty="0"/>
          </a:p>
          <a:p>
            <a:pPr marL="425450" lvl="0" indent="-285750">
              <a:buSzPts val="1400"/>
              <a:buFontTx/>
              <a:buChar char="-"/>
            </a:pPr>
            <a:r>
              <a:rPr lang="fr-FR" b="1" dirty="0"/>
              <a:t>LAS</a:t>
            </a:r>
          </a:p>
          <a:p>
            <a:pPr marL="425450" lvl="0" indent="-285750">
              <a:buSzPts val="1400"/>
              <a:buFontTx/>
              <a:buChar char="-"/>
            </a:pPr>
            <a:endParaRPr lang="fr-FR" b="1" dirty="0"/>
          </a:p>
          <a:p>
            <a:pPr marL="425450" lvl="0" indent="-285750">
              <a:buSzPts val="1400"/>
              <a:buFontTx/>
              <a:buChar char="-"/>
            </a:pPr>
            <a:r>
              <a:rPr lang="fr-FR" b="1" dirty="0"/>
              <a:t>Roues équipées</a:t>
            </a:r>
          </a:p>
          <a:p>
            <a:pPr marL="425450" lvl="0" indent="-285750">
              <a:buSzPts val="1400"/>
              <a:buFontTx/>
              <a:buChar char="-"/>
            </a:pPr>
            <a:r>
              <a:rPr lang="fr-FR" b="1" dirty="0"/>
              <a:t>Triangles</a:t>
            </a:r>
          </a:p>
          <a:p>
            <a:pPr marL="425450" lvl="0" indent="-285750">
              <a:buSzPts val="1400"/>
              <a:buFontTx/>
              <a:buChar char="-"/>
            </a:pPr>
            <a:r>
              <a:rPr lang="fr-FR" b="1" dirty="0"/>
              <a:t>Suspension</a:t>
            </a:r>
          </a:p>
          <a:p>
            <a:pPr marL="425450" lvl="0" indent="-285750">
              <a:buSzPts val="1400"/>
              <a:buFontTx/>
              <a:buChar char="-"/>
            </a:pPr>
            <a:r>
              <a:rPr lang="fr-FR" b="1" dirty="0"/>
              <a:t>Direction</a:t>
            </a:r>
          </a:p>
          <a:p>
            <a:pPr marL="425450" lvl="0" indent="-285750">
              <a:buSzPts val="1400"/>
              <a:buFontTx/>
              <a:buChar char="-"/>
            </a:pPr>
            <a:r>
              <a:rPr lang="fr-FR" b="1" dirty="0"/>
              <a:t>Freinage</a:t>
            </a:r>
          </a:p>
        </p:txBody>
      </p:sp>
      <p:pic>
        <p:nvPicPr>
          <p:cNvPr id="289" name="Google Shape;289;g5b494d2df6_1_16"/>
          <p:cNvPicPr preferRelativeResize="0"/>
          <p:nvPr/>
        </p:nvPicPr>
        <p:blipFill>
          <a:blip r:embed="rId4">
            <a:alphaModFix/>
          </a:blip>
          <a:stretch>
            <a:fillRect/>
          </a:stretch>
        </p:blipFill>
        <p:spPr>
          <a:xfrm>
            <a:off x="4705100" y="0"/>
            <a:ext cx="4438899" cy="68579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3"/>
        <p:cNvGrpSpPr/>
        <p:nvPr/>
      </p:nvGrpSpPr>
      <p:grpSpPr>
        <a:xfrm>
          <a:off x="0" y="0"/>
          <a:ext cx="0" cy="0"/>
          <a:chOff x="0" y="0"/>
          <a:chExt cx="0" cy="0"/>
        </a:xfrm>
      </p:grpSpPr>
      <p:sp>
        <p:nvSpPr>
          <p:cNvPr id="294" name="Google Shape;294;g5b494d2df6_0_288"/>
          <p:cNvSpPr txBox="1"/>
          <p:nvPr/>
        </p:nvSpPr>
        <p:spPr>
          <a:xfrm>
            <a:off x="0" y="0"/>
            <a:ext cx="32970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2381E"/>
                </a:solidFill>
                <a:latin typeface="Calibri"/>
                <a:ea typeface="Calibri"/>
                <a:cs typeface="Calibri"/>
                <a:sym typeface="Calibri"/>
              </a:rPr>
              <a:t>TOP Pré-Dim </a:t>
            </a:r>
            <a:endParaRPr sz="2400" b="1" i="0" u="sng" strike="noStrike" cap="none" dirty="0">
              <a:solidFill>
                <a:srgbClr val="C2381E"/>
              </a:solidFill>
              <a:latin typeface="Calibri"/>
              <a:ea typeface="Calibri"/>
              <a:cs typeface="Calibri"/>
              <a:sym typeface="Calibri"/>
            </a:endParaRPr>
          </a:p>
          <a:p>
            <a:pPr marL="0" marR="0" lvl="0" indent="0" algn="ctr" rtl="0">
              <a:lnSpc>
                <a:spcPct val="100000"/>
              </a:lnSpc>
              <a:spcBef>
                <a:spcPts val="0"/>
              </a:spcBef>
              <a:spcAft>
                <a:spcPts val="0"/>
              </a:spcAft>
              <a:buNone/>
            </a:pPr>
            <a:r>
              <a:rPr lang="fr-FR" sz="2400" b="1" u="sng" dirty="0">
                <a:highlight>
                  <a:srgbClr val="00FF00"/>
                </a:highlight>
                <a:latin typeface="Calibri"/>
                <a:ea typeface="Calibri"/>
                <a:cs typeface="Calibri"/>
                <a:sym typeface="Calibri"/>
              </a:rPr>
              <a:t>LAS</a:t>
            </a:r>
            <a:endParaRPr sz="2400" b="1" u="sng" dirty="0">
              <a:highlight>
                <a:srgbClr val="00FF00"/>
              </a:highlight>
              <a:latin typeface="Calibri"/>
              <a:ea typeface="Calibri"/>
              <a:cs typeface="Calibri"/>
              <a:sym typeface="Calibri"/>
            </a:endParaRPr>
          </a:p>
        </p:txBody>
      </p:sp>
      <p:graphicFrame>
        <p:nvGraphicFramePr>
          <p:cNvPr id="295" name="Google Shape;295;g5b494d2df6_0_288"/>
          <p:cNvGraphicFramePr/>
          <p:nvPr>
            <p:extLst>
              <p:ext uri="{D42A27DB-BD31-4B8C-83A1-F6EECF244321}">
                <p14:modId xmlns:p14="http://schemas.microsoft.com/office/powerpoint/2010/main" val="3995988136"/>
              </p:ext>
            </p:extLst>
          </p:nvPr>
        </p:nvGraphicFramePr>
        <p:xfrm>
          <a:off x="0" y="2150225"/>
          <a:ext cx="9144025" cy="4498300"/>
        </p:xfrm>
        <a:graphic>
          <a:graphicData uri="http://schemas.openxmlformats.org/drawingml/2006/table">
            <a:tbl>
              <a:tblPr firstRow="1" bandRow="1">
                <a:noFill/>
                <a:tableStyleId>{323666D1-7C8F-4C18-830F-A4CB738B071C}</a:tableStyleId>
              </a:tblPr>
              <a:tblGrid>
                <a:gridCol w="1949475">
                  <a:extLst>
                    <a:ext uri="{9D8B030D-6E8A-4147-A177-3AD203B41FA5}">
                      <a16:colId xmlns:a16="http://schemas.microsoft.com/office/drawing/2014/main" val="20000"/>
                    </a:ext>
                  </a:extLst>
                </a:gridCol>
                <a:gridCol w="2257125">
                  <a:extLst>
                    <a:ext uri="{9D8B030D-6E8A-4147-A177-3AD203B41FA5}">
                      <a16:colId xmlns:a16="http://schemas.microsoft.com/office/drawing/2014/main" val="20001"/>
                    </a:ext>
                  </a:extLst>
                </a:gridCol>
                <a:gridCol w="1314350">
                  <a:extLst>
                    <a:ext uri="{9D8B030D-6E8A-4147-A177-3AD203B41FA5}">
                      <a16:colId xmlns:a16="http://schemas.microsoft.com/office/drawing/2014/main" val="20002"/>
                    </a:ext>
                  </a:extLst>
                </a:gridCol>
                <a:gridCol w="1712825">
                  <a:extLst>
                    <a:ext uri="{9D8B030D-6E8A-4147-A177-3AD203B41FA5}">
                      <a16:colId xmlns:a16="http://schemas.microsoft.com/office/drawing/2014/main" val="20003"/>
                    </a:ext>
                  </a:extLst>
                </a:gridCol>
                <a:gridCol w="1159250">
                  <a:extLst>
                    <a:ext uri="{9D8B030D-6E8A-4147-A177-3AD203B41FA5}">
                      <a16:colId xmlns:a16="http://schemas.microsoft.com/office/drawing/2014/main" val="20004"/>
                    </a:ext>
                  </a:extLst>
                </a:gridCol>
                <a:gridCol w="751000">
                  <a:extLst>
                    <a:ext uri="{9D8B030D-6E8A-4147-A177-3AD203B41FA5}">
                      <a16:colId xmlns:a16="http://schemas.microsoft.com/office/drawing/2014/main" val="20005"/>
                    </a:ext>
                  </a:extLst>
                </a:gridCol>
              </a:tblGrid>
              <a:tr h="313850">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Article </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4800">
                <a:tc rowSpan="4">
                  <a:txBody>
                    <a:bodyPr/>
                    <a:lstStyle/>
                    <a:p>
                      <a:pPr marL="0" lvl="0" indent="0" algn="l" rtl="0">
                        <a:spcBef>
                          <a:spcPts val="0"/>
                        </a:spcBef>
                        <a:spcAft>
                          <a:spcPts val="0"/>
                        </a:spcAft>
                        <a:buNone/>
                      </a:pPr>
                      <a:r>
                        <a:rPr lang="fr-FR" sz="1000" b="1" dirty="0">
                          <a:solidFill>
                            <a:schemeClr val="dk1"/>
                          </a:solidFill>
                        </a:rPr>
                        <a:t>FP1 : Assurer l’adhérence du véhicule</a:t>
                      </a:r>
                      <a:endParaRPr sz="1000" b="1"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rowSpan="2">
                  <a:txBody>
                    <a:bodyPr/>
                    <a:lstStyle/>
                    <a:p>
                      <a:pPr marL="0" lvl="0" indent="0" algn="l" rtl="0">
                        <a:spcBef>
                          <a:spcPts val="0"/>
                        </a:spcBef>
                        <a:spcAft>
                          <a:spcPts val="0"/>
                        </a:spcAft>
                        <a:buNone/>
                      </a:pPr>
                      <a:r>
                        <a:rPr lang="fr-FR" sz="1000" dirty="0">
                          <a:solidFill>
                            <a:schemeClr val="dk1"/>
                          </a:solidFill>
                        </a:rPr>
                        <a:t>FP1-1 : Utiliser les pneus de manière optimale</a:t>
                      </a:r>
                      <a:endParaRPr sz="1000" dirty="0">
                        <a:solidFill>
                          <a:schemeClr val="dk1"/>
                        </a:solidFill>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Slip angle</a:t>
                      </a:r>
                      <a:endParaRPr sz="1000" u="none" strike="noStrike" cap="none" dirty="0"/>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5°</a:t>
                      </a:r>
                      <a:endParaRPr sz="1000" u="none" strike="noStrike" cap="none"/>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+/- 2°</a:t>
                      </a:r>
                      <a:endParaRPr sz="1000" u="none" strike="noStrike" cap="none"/>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333988209"/>
                  </a:ext>
                </a:extLst>
              </a:tr>
              <a:tr h="244800">
                <a:tc vMerge="1">
                  <a:txBody>
                    <a:bodyPr/>
                    <a:lstStyle/>
                    <a:p>
                      <a:pPr marL="0" lvl="0" indent="0" algn="l" rtl="0">
                        <a:spcBef>
                          <a:spcPts val="0"/>
                        </a:spcBef>
                        <a:spcAft>
                          <a:spcPts val="0"/>
                        </a:spcAft>
                        <a:buNone/>
                      </a:pPr>
                      <a:endParaRPr sz="1000" b="1"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vMerge="1">
                  <a:txBody>
                    <a:bodyPr/>
                    <a:lstStyle/>
                    <a:p>
                      <a:endParaRPr lang="fr-FR" dirty="0"/>
                    </a:p>
                  </a:txBody>
                  <a:tcP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Carrossage</a:t>
                      </a:r>
                      <a:endParaRPr sz="1000" u="none" strike="noStrike" cap="none"/>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2°</a:t>
                      </a:r>
                      <a:endParaRPr sz="1000" dirty="0"/>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+/- 1°</a:t>
                      </a:r>
                      <a:endParaRPr sz="1000" u="none" strike="noStrike" cap="none"/>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2571550924"/>
                  </a:ext>
                </a:extLst>
              </a:tr>
              <a:tr h="244800">
                <a:tc vMerge="1">
                  <a:txBody>
                    <a:bodyPr/>
                    <a:lstStyle/>
                    <a:p>
                      <a:pPr marL="0" lvl="0" indent="0" algn="l" rtl="0">
                        <a:spcBef>
                          <a:spcPts val="0"/>
                        </a:spcBef>
                        <a:spcAft>
                          <a:spcPts val="0"/>
                        </a:spcAft>
                        <a:buNone/>
                      </a:pPr>
                      <a:endParaRPr sz="1000" b="1"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FP1-2 : Passer tous les virages</a:t>
                      </a:r>
                      <a:endParaRPr sz="1000" dirty="0"/>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Rayon de braquage</a:t>
                      </a:r>
                      <a:endParaRPr sz="1000" u="none" strike="noStrike" cap="none"/>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4.5 m</a:t>
                      </a:r>
                      <a:endParaRPr sz="1000" u="none" strike="noStrike" cap="none" dirty="0"/>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valeur maximum</a:t>
                      </a:r>
                      <a:endParaRPr sz="1000" u="none" strike="noStrike" cap="none" dirty="0"/>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3413744602"/>
                  </a:ext>
                </a:extLst>
              </a:tr>
              <a:tr h="244800">
                <a:tc vMerge="1">
                  <a:txBody>
                    <a:bodyPr/>
                    <a:lstStyle/>
                    <a:p>
                      <a:pPr marL="0" lvl="0" indent="0" algn="l" rtl="0">
                        <a:spcBef>
                          <a:spcPts val="0"/>
                        </a:spcBef>
                        <a:spcAft>
                          <a:spcPts val="0"/>
                        </a:spcAft>
                        <a:buNone/>
                      </a:pPr>
                      <a:endParaRPr sz="1000" b="1"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FP1-3 : être réglable</a:t>
                      </a:r>
                      <a:endParaRPr sz="1000" dirty="0"/>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Système de réglage des angles</a:t>
                      </a:r>
                      <a:endParaRPr sz="1000" dirty="0"/>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dirty="0"/>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3284047298"/>
                  </a:ext>
                </a:extLst>
              </a:tr>
              <a:tr h="244800">
                <a:tc>
                  <a:txBody>
                    <a:bodyPr/>
                    <a:lstStyle/>
                    <a:p>
                      <a:pPr marL="0" lvl="0" indent="0" algn="l" rtl="0">
                        <a:spcBef>
                          <a:spcPts val="0"/>
                        </a:spcBef>
                        <a:spcAft>
                          <a:spcPts val="0"/>
                        </a:spcAft>
                        <a:buNone/>
                      </a:pPr>
                      <a:r>
                        <a:rPr lang="fr-FR" sz="1000" b="1" dirty="0">
                          <a:solidFill>
                            <a:schemeClr val="dk1"/>
                          </a:solidFill>
                        </a:rPr>
                        <a:t>FP2 : Assurer la transmission de puissance</a:t>
                      </a:r>
                      <a:endParaRPr sz="1000" b="1"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highlight>
                            <a:srgbClr val="FF0000"/>
                          </a:highlight>
                        </a:rPr>
                        <a:t>FP2-1 :</a:t>
                      </a:r>
                      <a:endParaRPr sz="1000" dirty="0">
                        <a:highlight>
                          <a:srgbClr val="FF0000"/>
                        </a:highlight>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801369153"/>
                  </a:ext>
                </a:extLst>
              </a:tr>
              <a:tr h="244800">
                <a:tc rowSpan="6">
                  <a:txBody>
                    <a:bodyPr/>
                    <a:lstStyle/>
                    <a:p>
                      <a:pPr marL="0" lvl="0" indent="0" algn="l" rtl="0">
                        <a:spcBef>
                          <a:spcPts val="0"/>
                        </a:spcBef>
                        <a:spcAft>
                          <a:spcPts val="0"/>
                        </a:spcAft>
                        <a:buNone/>
                      </a:pPr>
                      <a:r>
                        <a:rPr lang="fr-FR" sz="1000" b="1" dirty="0">
                          <a:solidFill>
                            <a:schemeClr val="dk1"/>
                          </a:solidFill>
                        </a:rPr>
                        <a:t>FC1 : Respecter </a:t>
                      </a:r>
                      <a:r>
                        <a:rPr lang="fr-FR" sz="1000" b="1" dirty="0"/>
                        <a:t>le</a:t>
                      </a:r>
                      <a:r>
                        <a:rPr lang="fr-FR" sz="1000" b="1" dirty="0">
                          <a:solidFill>
                            <a:schemeClr val="dk1"/>
                          </a:solidFill>
                        </a:rPr>
                        <a:t> règlement</a:t>
                      </a:r>
                      <a:endParaRPr sz="1000" b="1"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FC1-1 : </a:t>
                      </a:r>
                      <a:r>
                        <a:rPr lang="fr-FR" sz="1000" dirty="0"/>
                        <a:t>Avoir une longueur minimale</a:t>
                      </a:r>
                      <a:endParaRPr sz="1000" dirty="0"/>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Empattement</a:t>
                      </a:r>
                      <a:endParaRPr sz="1000" u="none" strike="noStrike" cap="none"/>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&gt;1525mm</a:t>
                      </a:r>
                      <a:endParaRPr sz="1000" u="none" strike="noStrike" cap="none"/>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Nulle</a:t>
                      </a:r>
                      <a:endParaRPr sz="1000" u="none" strike="noStrike" cap="none"/>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T2.7</a:t>
                      </a:r>
                      <a:endParaRPr sz="1000" dirty="0"/>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4480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dirty="0"/>
                        <a:t>FC1-2 : Avoir des voies cohérentes</a:t>
                      </a:r>
                      <a:endParaRPr sz="1000"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voie avant/arrière</a:t>
                      </a:r>
                      <a:endParaRPr sz="10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compris entre ¾ et 4/3</a:t>
                      </a:r>
                      <a:endParaRPr sz="1000"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Nulle</a:t>
                      </a:r>
                      <a:endParaRPr sz="10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T2.8</a:t>
                      </a:r>
                      <a:endParaRPr sz="1000"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4480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dirty="0"/>
                        <a:t>FC1-3 </a:t>
                      </a:r>
                      <a:r>
                        <a:rPr lang="fr-FR" sz="1000" dirty="0"/>
                        <a:t>: Freiner correctement</a:t>
                      </a:r>
                      <a:endParaRPr sz="1000"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Les 4 roues</a:t>
                      </a:r>
                      <a:endParaRPr sz="10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En même temps</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Nulle</a:t>
                      </a:r>
                      <a:endParaRPr sz="10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IN11</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4480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dirty="0"/>
                        <a:t>FC1-4 </a:t>
                      </a:r>
                      <a:r>
                        <a:rPr lang="fr-FR" sz="1000" dirty="0"/>
                        <a:t>: Direction mécanique</a:t>
                      </a:r>
                      <a:endParaRPr sz="1000"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Nulle</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rowSpan="2">
                  <a:txBody>
                    <a:bodyPr/>
                    <a:lstStyle/>
                    <a:p>
                      <a:pPr marL="0" lvl="0" indent="0" algn="l" rtl="0">
                        <a:spcBef>
                          <a:spcPts val="0"/>
                        </a:spcBef>
                        <a:spcAft>
                          <a:spcPts val="0"/>
                        </a:spcAft>
                        <a:buNone/>
                      </a:pPr>
                      <a:r>
                        <a:rPr lang="fr-FR" sz="1000">
                          <a:solidFill>
                            <a:schemeClr val="dk1"/>
                          </a:solidFill>
                        </a:rPr>
                        <a:t>T2.6</a:t>
                      </a:r>
                      <a:endParaRPr sz="100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4480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dirty="0"/>
                        <a:t>FC1-5 </a:t>
                      </a:r>
                      <a:r>
                        <a:rPr lang="fr-FR" sz="1000" dirty="0"/>
                        <a:t>: Roues avant directrices</a:t>
                      </a:r>
                      <a:endParaRPr sz="10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Nulle</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vMerge="1">
                  <a:txBody>
                    <a:bodyPr/>
                    <a:lstStyle/>
                    <a:p>
                      <a:endParaRPr lang="fr-FR"/>
                    </a:p>
                  </a:txBody>
                  <a:tcPr/>
                </a:tc>
                <a:extLst>
                  <a:ext uri="{0D108BD9-81ED-4DB2-BD59-A6C34878D82A}">
                    <a16:rowId xmlns:a16="http://schemas.microsoft.com/office/drawing/2014/main" val="10005"/>
                  </a:ext>
                </a:extLst>
              </a:tr>
              <a:tr h="24480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dirty="0"/>
                        <a:t>FC1-6 </a:t>
                      </a:r>
                      <a:r>
                        <a:rPr lang="fr-FR" sz="1000" dirty="0"/>
                        <a:t>: Amortisseurs à l’avant et à l’arrière</a:t>
                      </a:r>
                      <a:endParaRPr sz="10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Nulle</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T2.3</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44800">
                <a:tc rowSpan="3">
                  <a:txBody>
                    <a:bodyPr/>
                    <a:lstStyle/>
                    <a:p>
                      <a:pPr marL="0" lvl="0" indent="0" algn="l" rtl="0">
                        <a:spcBef>
                          <a:spcPts val="0"/>
                        </a:spcBef>
                        <a:spcAft>
                          <a:spcPts val="0"/>
                        </a:spcAft>
                        <a:buNone/>
                      </a:pPr>
                      <a:r>
                        <a:rPr lang="fr-FR" sz="1000" b="1" dirty="0">
                          <a:solidFill>
                            <a:schemeClr val="dk1"/>
                          </a:solidFill>
                        </a:rPr>
                        <a:t>FC2 : Respecter </a:t>
                      </a:r>
                      <a:r>
                        <a:rPr lang="fr-FR" sz="1000" b="1" dirty="0"/>
                        <a:t>l</a:t>
                      </a:r>
                      <a:r>
                        <a:rPr lang="fr-FR" sz="1000" b="1" dirty="0">
                          <a:solidFill>
                            <a:schemeClr val="dk1"/>
                          </a:solidFill>
                        </a:rPr>
                        <a:t>es attentes de la Direction de projet</a:t>
                      </a:r>
                      <a:endParaRPr sz="1000" b="1"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dirty="0"/>
                        <a:t>FC2-1 : Respecter le budget massique</a:t>
                      </a:r>
                      <a:endParaRPr sz="1000" dirty="0"/>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kg</a:t>
                      </a:r>
                      <a:endParaRPr sz="1000" u="none" strike="noStrike" cap="none" dirty="0"/>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60</a:t>
                      </a:r>
                      <a:endParaRPr sz="1000" u="none" strike="noStrike" cap="none" dirty="0"/>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Borne supérieure</a:t>
                      </a:r>
                      <a:endParaRPr sz="1000" u="none" strike="noStrike" cap="none" dirty="0"/>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x</a:t>
                      </a:r>
                      <a:endParaRPr sz="1000" dirty="0"/>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2924848460"/>
                  </a:ext>
                </a:extLst>
              </a:tr>
              <a:tr h="244800">
                <a:tc vMerge="1">
                  <a:txBody>
                    <a:bodyPr/>
                    <a:lstStyle/>
                    <a:p>
                      <a:pPr marL="0" lvl="0" indent="0" algn="l" rtl="0">
                        <a:spcBef>
                          <a:spcPts val="0"/>
                        </a:spcBef>
                        <a:spcAft>
                          <a:spcPts val="0"/>
                        </a:spcAft>
                        <a:buNone/>
                      </a:pPr>
                      <a:endParaRPr sz="1000" b="1"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FC2-2 : Respecter le budget financier</a:t>
                      </a:r>
                      <a:endParaRPr sz="10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a:t>
                      </a:r>
                      <a:endParaRPr sz="10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000" u="none" strike="noStrike" cap="none" dirty="0"/>
                        <a:t>Borne supérieure</a:t>
                      </a: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x</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44800">
                <a:tc vMerge="1">
                  <a:txBody>
                    <a:bodyPr/>
                    <a:lstStyle/>
                    <a:p>
                      <a:endParaRPr lang="fr-FR"/>
                    </a:p>
                  </a:txBody>
                  <a:tcPr/>
                </a:tc>
                <a:tc>
                  <a:txBody>
                    <a:bodyPr/>
                    <a:lstStyle/>
                    <a:p>
                      <a:pPr marL="0" lvl="0" indent="0" algn="l" rtl="0">
                        <a:spcBef>
                          <a:spcPts val="0"/>
                        </a:spcBef>
                        <a:spcAft>
                          <a:spcPts val="0"/>
                        </a:spcAft>
                        <a:buNone/>
                      </a:pPr>
                      <a:r>
                        <a:rPr lang="fr-FR" sz="1000" dirty="0"/>
                        <a:t>FC2-3 : Respecter le budget horaire</a:t>
                      </a:r>
                      <a:endParaRPr sz="1000"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err="1"/>
                        <a:t>h.h</a:t>
                      </a:r>
                      <a:endParaRPr sz="10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000" u="none" strike="noStrike" cap="none" dirty="0"/>
                        <a:t>Borne supérieure</a:t>
                      </a: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x</a:t>
                      </a:r>
                      <a:endParaRPr sz="1000"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296" name="Google Shape;296;g5b494d2df6_0_288"/>
          <p:cNvSpPr txBox="1"/>
          <p:nvPr/>
        </p:nvSpPr>
        <p:spPr>
          <a:xfrm>
            <a:off x="609599" y="11176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297" name="Google Shape;297;g5b494d2df6_0_288"/>
          <p:cNvSpPr/>
          <p:nvPr/>
        </p:nvSpPr>
        <p:spPr>
          <a:xfrm>
            <a:off x="0" y="1022519"/>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298" name="Google Shape;298;g5b494d2df6_0_288"/>
          <p:cNvGraphicFramePr/>
          <p:nvPr>
            <p:extLst>
              <p:ext uri="{D42A27DB-BD31-4B8C-83A1-F6EECF244321}">
                <p14:modId xmlns:p14="http://schemas.microsoft.com/office/powerpoint/2010/main" val="1598110717"/>
              </p:ext>
            </p:extLst>
          </p:nvPr>
        </p:nvGraphicFramePr>
        <p:xfrm>
          <a:off x="3297000" y="0"/>
          <a:ext cx="5847000" cy="2150225"/>
        </p:xfrm>
        <a:graphic>
          <a:graphicData uri="http://schemas.openxmlformats.org/drawingml/2006/table">
            <a:tbl>
              <a:tblPr>
                <a:noFill/>
                <a:tableStyleId>{048DF172-F4ED-4757-A621-7D67328AAD1C}</a:tableStyleId>
              </a:tblPr>
              <a:tblGrid>
                <a:gridCol w="2923500">
                  <a:extLst>
                    <a:ext uri="{9D8B030D-6E8A-4147-A177-3AD203B41FA5}">
                      <a16:colId xmlns:a16="http://schemas.microsoft.com/office/drawing/2014/main" val="20000"/>
                    </a:ext>
                  </a:extLst>
                </a:gridCol>
                <a:gridCol w="2923500">
                  <a:extLst>
                    <a:ext uri="{9D8B030D-6E8A-4147-A177-3AD203B41FA5}">
                      <a16:colId xmlns:a16="http://schemas.microsoft.com/office/drawing/2014/main" val="20001"/>
                    </a:ext>
                  </a:extLst>
                </a:gridCol>
              </a:tblGrid>
              <a:tr h="382475">
                <a:tc>
                  <a:txBody>
                    <a:bodyPr/>
                    <a:lstStyle/>
                    <a:p>
                      <a:pPr marL="0" lvl="0" indent="0" algn="ctr" rtl="0">
                        <a:spcBef>
                          <a:spcPts val="0"/>
                        </a:spcBef>
                        <a:spcAft>
                          <a:spcPts val="0"/>
                        </a:spcAft>
                        <a:buNone/>
                      </a:pPr>
                      <a:r>
                        <a:rPr lang="fr-FR" sz="1000" b="1"/>
                        <a:t>Cas de charges</a:t>
                      </a:r>
                      <a:endParaRPr sz="10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fr-FR" sz="1000" b="1">
                          <a:solidFill>
                            <a:schemeClr val="dk1"/>
                          </a:solidFill>
                        </a:rPr>
                        <a:t>Accélération en Virage Freinage/Accélération</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77863">
                <a:tc>
                  <a:txBody>
                    <a:bodyPr/>
                    <a:lstStyle/>
                    <a:p>
                      <a:pPr marL="0" lvl="0" indent="0" algn="ctr" rtl="0">
                        <a:spcBef>
                          <a:spcPts val="0"/>
                        </a:spcBef>
                        <a:spcAft>
                          <a:spcPts val="0"/>
                        </a:spcAft>
                        <a:buNone/>
                      </a:pPr>
                      <a:r>
                        <a:rPr lang="fr-FR" sz="1000" b="1" i="1"/>
                        <a:t>Nominal:</a:t>
                      </a:r>
                      <a:endParaRPr sz="1000" b="1" i="1"/>
                    </a:p>
                    <a:p>
                      <a:pPr marL="0" lvl="0" indent="0" algn="ctr" rtl="0">
                        <a:spcBef>
                          <a:spcPts val="0"/>
                        </a:spcBef>
                        <a:spcAft>
                          <a:spcPts val="0"/>
                        </a:spcAft>
                        <a:buNone/>
                      </a:pPr>
                      <a:r>
                        <a:rPr lang="fr-FR" sz="1000"/>
                        <a:t>virage en skid pad ou accélération en endurance</a:t>
                      </a:r>
                      <a:endParaRPr sz="1000"/>
                    </a:p>
                    <a:p>
                      <a:pPr marL="0" lvl="0" indent="0" algn="ctr" rtl="0">
                        <a:spcBef>
                          <a:spcPts val="0"/>
                        </a:spcBef>
                        <a:spcAft>
                          <a:spcPts val="0"/>
                        </a:spcAft>
                        <a:buNone/>
                      </a:pPr>
                      <a:r>
                        <a:rPr lang="fr-FR" sz="1000"/>
                        <a:t>à 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9313">
                <a:tc>
                  <a:txBody>
                    <a:bodyPr/>
                    <a:lstStyle/>
                    <a:p>
                      <a:pPr marL="0" lvl="0" indent="0" algn="ctr" rtl="0">
                        <a:spcBef>
                          <a:spcPts val="0"/>
                        </a:spcBef>
                        <a:spcAft>
                          <a:spcPts val="0"/>
                        </a:spcAft>
                        <a:buNone/>
                      </a:pPr>
                      <a:r>
                        <a:rPr lang="fr-FR" sz="1000" b="1" i="1" dirty="0"/>
                        <a:t>Limite:</a:t>
                      </a:r>
                      <a:r>
                        <a:rPr lang="fr-FR" sz="1000" b="1" dirty="0"/>
                        <a:t> </a:t>
                      </a:r>
                      <a:endParaRPr sz="1000" b="1" dirty="0"/>
                    </a:p>
                    <a:p>
                      <a:pPr marL="0" lvl="0" indent="0" algn="ctr" rtl="0">
                        <a:spcBef>
                          <a:spcPts val="0"/>
                        </a:spcBef>
                        <a:spcAft>
                          <a:spcPts val="0"/>
                        </a:spcAft>
                        <a:buNone/>
                      </a:pPr>
                      <a:r>
                        <a:rPr lang="fr-FR" sz="1000" dirty="0"/>
                        <a:t>virage en </a:t>
                      </a:r>
                      <a:r>
                        <a:rPr lang="fr-FR" sz="1000" dirty="0" err="1"/>
                        <a:t>skid</a:t>
                      </a:r>
                      <a:r>
                        <a:rPr lang="fr-FR" sz="1000" dirty="0"/>
                        <a:t> pad +50 % plus accélération</a:t>
                      </a:r>
                      <a:endParaRPr sz="1000" dirty="0"/>
                    </a:p>
                    <a:p>
                      <a:pPr marL="0" lvl="0" indent="0" algn="ctr" rtl="0">
                        <a:spcBef>
                          <a:spcPts val="0"/>
                        </a:spcBef>
                        <a:spcAft>
                          <a:spcPts val="0"/>
                        </a:spcAft>
                        <a:buNone/>
                      </a:pPr>
                      <a:r>
                        <a:rPr lang="fr-FR" sz="1000" dirty="0"/>
                        <a:t>à 40°C</a:t>
                      </a:r>
                      <a:endParaRPr sz="10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8850">
                <a:tc>
                  <a:txBody>
                    <a:bodyPr/>
                    <a:lstStyle/>
                    <a:p>
                      <a:pPr marL="0" lvl="0" indent="0" algn="ctr" rtl="0">
                        <a:spcBef>
                          <a:spcPts val="0"/>
                        </a:spcBef>
                        <a:spcAft>
                          <a:spcPts val="0"/>
                        </a:spcAft>
                        <a:buNone/>
                      </a:pPr>
                      <a:r>
                        <a:rPr lang="fr-FR" sz="1000" b="1" i="1"/>
                        <a:t>Ultime</a:t>
                      </a:r>
                      <a:r>
                        <a:rPr lang="fr-FR" sz="1000" b="1"/>
                        <a:t>:</a:t>
                      </a:r>
                      <a:endParaRPr sz="1000" b="1"/>
                    </a:p>
                    <a:p>
                      <a:pPr marL="0" lvl="0" indent="0" algn="ctr" rtl="0">
                        <a:spcBef>
                          <a:spcPts val="0"/>
                        </a:spcBef>
                        <a:spcAft>
                          <a:spcPts val="0"/>
                        </a:spcAft>
                        <a:buNone/>
                      </a:pPr>
                      <a:r>
                        <a:rPr lang="fr-FR" sz="1000"/>
                        <a:t>dérapage + freinage brutal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dirty="0"/>
                        <a:t>2.5 g</a:t>
                      </a:r>
                      <a:endParaRPr sz="10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2"/>
        <p:cNvGrpSpPr/>
        <p:nvPr/>
      </p:nvGrpSpPr>
      <p:grpSpPr>
        <a:xfrm>
          <a:off x="0" y="0"/>
          <a:ext cx="0" cy="0"/>
          <a:chOff x="0" y="0"/>
          <a:chExt cx="0" cy="0"/>
        </a:xfrm>
      </p:grpSpPr>
      <p:sp>
        <p:nvSpPr>
          <p:cNvPr id="303" name="Google Shape;303;g5b1df2fbcc_6_41"/>
          <p:cNvSpPr txBox="1"/>
          <p:nvPr/>
        </p:nvSpPr>
        <p:spPr>
          <a:xfrm>
            <a:off x="0" y="0"/>
            <a:ext cx="52110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a:solidFill>
                  <a:srgbClr val="C2381E"/>
                </a:solidFill>
                <a:latin typeface="Calibri"/>
                <a:ea typeface="Calibri"/>
                <a:cs typeface="Calibri"/>
                <a:sym typeface="Calibri"/>
              </a:rPr>
              <a:t>TOP Pré-Dim </a:t>
            </a:r>
            <a:r>
              <a:rPr lang="fr-FR" sz="2400" b="1" u="sng">
                <a:solidFill>
                  <a:srgbClr val="C2381E"/>
                </a:solidFill>
                <a:latin typeface="Calibri"/>
                <a:ea typeface="Calibri"/>
                <a:cs typeface="Calibri"/>
                <a:sym typeface="Calibri"/>
              </a:rPr>
              <a:t>: </a:t>
            </a:r>
            <a:r>
              <a:rPr lang="fr-FR" sz="2400" b="1" u="sng">
                <a:latin typeface="Calibri"/>
                <a:ea typeface="Calibri"/>
                <a:cs typeface="Calibri"/>
                <a:sym typeface="Calibri"/>
              </a:rPr>
              <a:t>LAS</a:t>
            </a:r>
            <a:endParaRPr sz="2400" b="1" u="sng">
              <a:latin typeface="Calibri"/>
              <a:ea typeface="Calibri"/>
              <a:cs typeface="Calibri"/>
              <a:sym typeface="Calibri"/>
            </a:endParaRPr>
          </a:p>
        </p:txBody>
      </p:sp>
      <p:sp>
        <p:nvSpPr>
          <p:cNvPr id="304" name="Google Shape;304;g5b1df2fbcc_6_41"/>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305" name="Google Shape;305;g5b1df2fbcc_6_41"/>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pic>
        <p:nvPicPr>
          <p:cNvPr id="306" name="Google Shape;306;g5b1df2fbcc_6_41"/>
          <p:cNvPicPr preferRelativeResize="0"/>
          <p:nvPr/>
        </p:nvPicPr>
        <p:blipFill>
          <a:blip r:embed="rId4">
            <a:alphaModFix/>
          </a:blip>
          <a:stretch>
            <a:fillRect/>
          </a:stretch>
        </p:blipFill>
        <p:spPr>
          <a:xfrm>
            <a:off x="3139063" y="4745125"/>
            <a:ext cx="6004950" cy="2112863"/>
          </a:xfrm>
          <a:prstGeom prst="rect">
            <a:avLst/>
          </a:prstGeom>
          <a:noFill/>
          <a:ln w="9525" cap="flat" cmpd="sng">
            <a:solidFill>
              <a:srgbClr val="000000"/>
            </a:solidFill>
            <a:prstDash val="solid"/>
            <a:round/>
            <a:headEnd type="none" w="sm" len="sm"/>
            <a:tailEnd type="none" w="sm" len="sm"/>
          </a:ln>
        </p:spPr>
      </p:pic>
      <p:pic>
        <p:nvPicPr>
          <p:cNvPr id="307" name="Google Shape;307;g5b1df2fbcc_6_41"/>
          <p:cNvPicPr preferRelativeResize="0"/>
          <p:nvPr/>
        </p:nvPicPr>
        <p:blipFill>
          <a:blip r:embed="rId5">
            <a:alphaModFix/>
          </a:blip>
          <a:stretch>
            <a:fillRect/>
          </a:stretch>
        </p:blipFill>
        <p:spPr>
          <a:xfrm rot="5400000">
            <a:off x="411737" y="174787"/>
            <a:ext cx="4149174" cy="4972651"/>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1"/>
        <p:cNvGrpSpPr/>
        <p:nvPr/>
      </p:nvGrpSpPr>
      <p:grpSpPr>
        <a:xfrm>
          <a:off x="0" y="0"/>
          <a:ext cx="0" cy="0"/>
          <a:chOff x="0" y="0"/>
          <a:chExt cx="0" cy="0"/>
        </a:xfrm>
      </p:grpSpPr>
      <p:sp>
        <p:nvSpPr>
          <p:cNvPr id="312" name="Google Shape;312;g5b494d2df6_0_188"/>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LAS</a:t>
            </a:r>
            <a:endParaRPr sz="2400" b="0" i="0" u="none" strike="noStrike" cap="none" dirty="0">
              <a:solidFill>
                <a:schemeClr val="dk1"/>
              </a:solidFill>
              <a:highlight>
                <a:srgbClr val="00FF00"/>
              </a:highlight>
              <a:latin typeface="Arial"/>
              <a:ea typeface="Arial"/>
              <a:cs typeface="Arial"/>
              <a:sym typeface="Arial"/>
            </a:endParaRPr>
          </a:p>
        </p:txBody>
      </p:sp>
      <p:sp>
        <p:nvSpPr>
          <p:cNvPr id="313" name="Google Shape;313;g5b494d2df6_0_188"/>
          <p:cNvSpPr txBox="1"/>
          <p:nvPr/>
        </p:nvSpPr>
        <p:spPr>
          <a:xfrm>
            <a:off x="0" y="586525"/>
            <a:ext cx="9144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a:t>Roues équipées</a:t>
            </a:r>
            <a:endParaRPr/>
          </a:p>
        </p:txBody>
      </p:sp>
      <p:sp>
        <p:nvSpPr>
          <p:cNvPr id="314" name="Google Shape;314;g5b494d2df6_0_188"/>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315" name="Google Shape;315;g5b494d2df6_0_188"/>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316" name="Google Shape;316;g5b494d2df6_0_188"/>
          <p:cNvGraphicFramePr/>
          <p:nvPr>
            <p:extLst>
              <p:ext uri="{D42A27DB-BD31-4B8C-83A1-F6EECF244321}">
                <p14:modId xmlns:p14="http://schemas.microsoft.com/office/powerpoint/2010/main" val="3531430792"/>
              </p:ext>
            </p:extLst>
          </p:nvPr>
        </p:nvGraphicFramePr>
        <p:xfrm>
          <a:off x="0" y="2397698"/>
          <a:ext cx="9144025" cy="3851415"/>
        </p:xfrm>
        <a:graphic>
          <a:graphicData uri="http://schemas.openxmlformats.org/drawingml/2006/table">
            <a:tbl>
              <a:tblPr firstRow="1" bandRow="1">
                <a:noFill/>
                <a:tableStyleId>{323666D1-7C8F-4C18-830F-A4CB738B071C}</a:tableStyleId>
              </a:tblPr>
              <a:tblGrid>
                <a:gridCol w="25146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gridCol w="850925">
                  <a:extLst>
                    <a:ext uri="{9D8B030D-6E8A-4147-A177-3AD203B41FA5}">
                      <a16:colId xmlns:a16="http://schemas.microsoft.com/office/drawing/2014/main" val="20005"/>
                    </a:ext>
                  </a:extLst>
                </a:gridCol>
              </a:tblGrid>
              <a:tr h="296332">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Fonction secondaire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96332">
                <a:tc rowSpan="4">
                  <a:txBody>
                    <a:bodyPr/>
                    <a:lstStyle/>
                    <a:p>
                      <a:pPr marL="0" lvl="0" indent="0" algn="l" rtl="0">
                        <a:spcBef>
                          <a:spcPts val="0"/>
                        </a:spcBef>
                        <a:spcAft>
                          <a:spcPts val="0"/>
                        </a:spcAft>
                        <a:buNone/>
                      </a:pPr>
                      <a:r>
                        <a:rPr lang="fr-FR" sz="1000" b="1" dirty="0">
                          <a:solidFill>
                            <a:schemeClr val="dk1"/>
                          </a:solidFill>
                        </a:rPr>
                        <a:t>FP1 : Intégrer le pneu et la jante (</a:t>
                      </a:r>
                      <a:r>
                        <a:rPr lang="fr-FR" sz="1000" b="1" dirty="0" err="1">
                          <a:solidFill>
                            <a:schemeClr val="dk1"/>
                          </a:solidFill>
                        </a:rPr>
                        <a:t>wheel</a:t>
                      </a:r>
                      <a:r>
                        <a:rPr lang="fr-FR" sz="1000" b="1" dirty="0">
                          <a:solidFill>
                            <a:schemeClr val="dk1"/>
                          </a:solidFill>
                        </a:rPr>
                        <a:t> and tire Vs roue AR)</a:t>
                      </a:r>
                      <a:endParaRPr sz="1000"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FP1-1: supporter les roulements sur le moyeu</a:t>
                      </a:r>
                      <a:endParaRPr sz="1000" dirty="0"/>
                    </a:p>
                    <a:p>
                      <a:pPr marL="0" marR="0" lvl="0" indent="0" algn="l" rtl="0">
                        <a:lnSpc>
                          <a:spcPct val="100000"/>
                        </a:lnSpc>
                        <a:spcBef>
                          <a:spcPts val="0"/>
                        </a:spcBef>
                        <a:spcAft>
                          <a:spcPts val="0"/>
                        </a:spcAft>
                        <a:buNone/>
                      </a:pPr>
                      <a:endParaRPr sz="10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g</a:t>
                      </a:r>
                      <a:endParaRPr sz="100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280</a:t>
                      </a:r>
                      <a:endParaRPr sz="100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64303">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dirty="0"/>
                        <a:t>FP1-2 : supporter le disque du frein au moyeu (frette)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g</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182</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64303">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dirty="0"/>
                        <a:t>FP1-3 : supporter le </a:t>
                      </a:r>
                      <a:r>
                        <a:rPr lang="fr-FR" sz="1000" dirty="0" err="1"/>
                        <a:t>tripod</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g</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69</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64303">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dirty="0"/>
                        <a:t>FP1-4 : supporter la roue au moyeu</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g</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a:t>7370</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503059">
                <a:tc>
                  <a:txBody>
                    <a:bodyPr/>
                    <a:lstStyle/>
                    <a:p>
                      <a:pPr marL="0" marR="0" lvl="0" indent="0" algn="l" rtl="0">
                        <a:lnSpc>
                          <a:spcPct val="100000"/>
                        </a:lnSpc>
                        <a:spcBef>
                          <a:spcPts val="0"/>
                        </a:spcBef>
                        <a:spcAft>
                          <a:spcPts val="0"/>
                        </a:spcAft>
                        <a:buNone/>
                      </a:pPr>
                      <a:r>
                        <a:rPr lang="fr-FR" sz="1000" b="1"/>
                        <a:t>FP2 : Géométrie de la suspension et amortisseur (système suspension VS roue AR)</a:t>
                      </a:r>
                      <a:endParaRPr sz="10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FP2-1 : supporter l’étrier</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93700">
                <a:tc>
                  <a:txBody>
                    <a:bodyPr/>
                    <a:lstStyle/>
                    <a:p>
                      <a:pPr marL="0" marR="0" lvl="0" indent="0" algn="l" rtl="0">
                        <a:lnSpc>
                          <a:spcPct val="100000"/>
                        </a:lnSpc>
                        <a:spcBef>
                          <a:spcPts val="0"/>
                        </a:spcBef>
                        <a:spcAft>
                          <a:spcPts val="0"/>
                        </a:spcAft>
                        <a:buNone/>
                      </a:pPr>
                      <a:r>
                        <a:rPr lang="fr-FR" sz="1000" b="1"/>
                        <a:t>FP3 : Système de freinage par rapport à la roue équipée arrière</a:t>
                      </a:r>
                      <a:endParaRPr sz="10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FP3-1 : Guider le disque de frein dans l’étrier</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580</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96332">
                <a:tc rowSpan="4">
                  <a:txBody>
                    <a:bodyPr/>
                    <a:lstStyle/>
                    <a:p>
                      <a:pPr marL="0" lvl="0" indent="0" algn="l" rtl="0">
                        <a:spcBef>
                          <a:spcPts val="0"/>
                        </a:spcBef>
                        <a:spcAft>
                          <a:spcPts val="0"/>
                        </a:spcAft>
                        <a:buNone/>
                      </a:pPr>
                      <a:r>
                        <a:rPr lang="fr-FR" sz="1000" b="1" dirty="0">
                          <a:solidFill>
                            <a:schemeClr val="dk1"/>
                          </a:solidFill>
                        </a:rPr>
                        <a:t>FC1 : Respect du règlement</a:t>
                      </a:r>
                      <a:endParaRPr sz="1000"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FC1-1 : </a:t>
                      </a:r>
                      <a:r>
                        <a:rPr lang="fr-FR" sz="1000" dirty="0"/>
                        <a:t>intégrer</a:t>
                      </a:r>
                      <a:r>
                        <a:rPr lang="fr-FR" sz="1000" u="none" strike="noStrike" cap="none" dirty="0"/>
                        <a:t> un système de </a:t>
                      </a:r>
                      <a:r>
                        <a:rPr lang="fr-FR" sz="1000" dirty="0"/>
                        <a:t>maintien</a:t>
                      </a:r>
                      <a:r>
                        <a:rPr lang="fr-FR" sz="1000" u="none" strike="noStrike" cap="none" dirty="0"/>
                        <a:t> en position des écrous qui fixent l</a:t>
                      </a:r>
                      <a:r>
                        <a:rPr lang="fr-FR" sz="1000" dirty="0"/>
                        <a:t>a jante</a:t>
                      </a:r>
                      <a:endParaRPr sz="10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u="none" strike="noStrike" cap="none"/>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u="none" strike="noStrike" cap="none"/>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2.4.1</a:t>
                      </a:r>
                      <a:endParaRPr sz="1000" u="none" strike="noStrike" cap="none"/>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213666715"/>
                  </a:ext>
                </a:extLst>
              </a:tr>
              <a:tr h="264303">
                <a:tc vMerge="1">
                  <a:txBody>
                    <a:bodyPr/>
                    <a:lstStyle/>
                    <a:p>
                      <a:endParaRPr lang="fr-FR"/>
                    </a:p>
                  </a:txBody>
                  <a:tcP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FC1-2 : </a:t>
                      </a:r>
                      <a:r>
                        <a:rPr lang="fr-FR" sz="1000" dirty="0"/>
                        <a:t>utiliser visserie standard </a:t>
                      </a:r>
                      <a:endParaRPr sz="10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u="none" strike="noStrike" cap="none"/>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u="none" strike="noStrike" cap="none"/>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2.4.2</a:t>
                      </a:r>
                      <a:endParaRPr sz="1000" u="none" strike="noStrike" cap="none"/>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4050411596"/>
                  </a:ext>
                </a:extLst>
              </a:tr>
              <a:tr h="264303">
                <a:tc vMerge="1">
                  <a:txBody>
                    <a:bodyPr/>
                    <a:lstStyle/>
                    <a:p>
                      <a:endParaRPr lang="fr-FR"/>
                    </a:p>
                  </a:txBody>
                  <a:tcP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FC1-3: les écrous en aluminium doivent être anodisés</a:t>
                      </a:r>
                      <a:endParaRPr sz="10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aucune</a:t>
                      </a:r>
                      <a:endParaRPr sz="10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T 2.4.3</a:t>
                      </a:r>
                      <a:endParaRPr sz="1000"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3384145352"/>
                  </a:ext>
                </a:extLst>
              </a:tr>
              <a:tr h="296332">
                <a:tc vMerge="1">
                  <a:txBody>
                    <a:bodyPr/>
                    <a:lstStyle/>
                    <a:p>
                      <a:endParaRPr lang="fr-FR"/>
                    </a:p>
                  </a:txBody>
                  <a:tcP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FC1-4: les pneus sur  le même axe doivent être du même taille, modèle et marque</a:t>
                      </a:r>
                      <a:endParaRPr sz="10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binaire</a:t>
                      </a:r>
                      <a:endParaRPr sz="10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oui</a:t>
                      </a:r>
                      <a:endParaRPr sz="10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aucune</a:t>
                      </a:r>
                      <a:endParaRPr sz="10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T 2.5.2</a:t>
                      </a:r>
                      <a:endParaRPr sz="1000"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657867031"/>
                  </a:ext>
                </a:extLst>
              </a:tr>
            </a:tbl>
          </a:graphicData>
        </a:graphic>
      </p:graphicFrame>
      <p:graphicFrame>
        <p:nvGraphicFramePr>
          <p:cNvPr id="317" name="Google Shape;317;g5b494d2df6_0_188"/>
          <p:cNvGraphicFramePr/>
          <p:nvPr/>
        </p:nvGraphicFramePr>
        <p:xfrm>
          <a:off x="0" y="1056700"/>
          <a:ext cx="9144000" cy="1341000"/>
        </p:xfrm>
        <a:graphic>
          <a:graphicData uri="http://schemas.openxmlformats.org/drawingml/2006/table">
            <a:tbl>
              <a:tblPr>
                <a:noFill/>
                <a:tableStyleId>{048DF172-F4ED-4757-A621-7D67328AAD1C}</a:tableStyleId>
              </a:tblPr>
              <a:tblGrid>
                <a:gridCol w="4289775">
                  <a:extLst>
                    <a:ext uri="{9D8B030D-6E8A-4147-A177-3AD203B41FA5}">
                      <a16:colId xmlns:a16="http://schemas.microsoft.com/office/drawing/2014/main" val="20000"/>
                    </a:ext>
                  </a:extLst>
                </a:gridCol>
                <a:gridCol w="2028350">
                  <a:extLst>
                    <a:ext uri="{9D8B030D-6E8A-4147-A177-3AD203B41FA5}">
                      <a16:colId xmlns:a16="http://schemas.microsoft.com/office/drawing/2014/main" val="20001"/>
                    </a:ext>
                  </a:extLst>
                </a:gridCol>
                <a:gridCol w="1606675">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fr-FR" sz="1000" b="1"/>
                        <a:t>Cas de charges</a:t>
                      </a:r>
                      <a:endParaRPr sz="10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Accélération longitudinale</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Accélération latérale</a:t>
                      </a:r>
                      <a:endParaRPr sz="1000" b="1">
                        <a:solidFill>
                          <a:schemeClr val="dk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Température</a:t>
                      </a:r>
                      <a:endParaRPr sz="1000" b="1">
                        <a:solidFill>
                          <a:schemeClr val="dk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fr-FR" sz="1000" b="1" i="1"/>
                        <a:t>Nominal: </a:t>
                      </a:r>
                      <a:r>
                        <a:rPr lang="fr-FR" sz="1000"/>
                        <a:t>virage en skid pad ou accélération en endurance à 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fr-FR" sz="1000" b="1" i="1"/>
                        <a:t>Limite:</a:t>
                      </a:r>
                      <a:r>
                        <a:rPr lang="fr-FR" sz="1000" b="1"/>
                        <a:t> </a:t>
                      </a:r>
                      <a:r>
                        <a:rPr lang="fr-FR" sz="1000"/>
                        <a:t>virage en skid pad +50 % plus accélération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fr-FR" sz="1000" b="1" i="1"/>
                        <a:t>Ultime</a:t>
                      </a:r>
                      <a:r>
                        <a:rPr lang="fr-FR" sz="1000" b="1"/>
                        <a:t>: </a:t>
                      </a:r>
                      <a:r>
                        <a:rPr lang="fr-FR" sz="1000"/>
                        <a:t>dérapage + freinage brutal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1"/>
        <p:cNvGrpSpPr/>
        <p:nvPr/>
      </p:nvGrpSpPr>
      <p:grpSpPr>
        <a:xfrm>
          <a:off x="0" y="0"/>
          <a:ext cx="0" cy="0"/>
          <a:chOff x="0" y="0"/>
          <a:chExt cx="0" cy="0"/>
        </a:xfrm>
      </p:grpSpPr>
      <p:sp>
        <p:nvSpPr>
          <p:cNvPr id="322" name="Google Shape;322;g5b494d2df6_0_210"/>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LAS</a:t>
            </a:r>
            <a:endParaRPr sz="2400" b="0" i="0" u="none" strike="noStrike" cap="none" dirty="0">
              <a:solidFill>
                <a:schemeClr val="dk1"/>
              </a:solidFill>
              <a:highlight>
                <a:srgbClr val="00FF00"/>
              </a:highlight>
              <a:latin typeface="Arial"/>
              <a:ea typeface="Arial"/>
              <a:cs typeface="Arial"/>
              <a:sym typeface="Arial"/>
            </a:endParaRPr>
          </a:p>
        </p:txBody>
      </p:sp>
      <p:sp>
        <p:nvSpPr>
          <p:cNvPr id="323" name="Google Shape;323;g5b494d2df6_0_210"/>
          <p:cNvSpPr txBox="1"/>
          <p:nvPr/>
        </p:nvSpPr>
        <p:spPr>
          <a:xfrm>
            <a:off x="0" y="586471"/>
            <a:ext cx="5211000" cy="470227"/>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Triangles</a:t>
            </a:r>
            <a:endParaRPr/>
          </a:p>
        </p:txBody>
      </p:sp>
      <p:sp>
        <p:nvSpPr>
          <p:cNvPr id="324" name="Google Shape;324;g5b494d2df6_0_210"/>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325" name="Google Shape;325;g5b494d2df6_0_210"/>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326" name="Google Shape;326;g5b494d2df6_0_210"/>
          <p:cNvGraphicFramePr/>
          <p:nvPr>
            <p:extLst>
              <p:ext uri="{D42A27DB-BD31-4B8C-83A1-F6EECF244321}">
                <p14:modId xmlns:p14="http://schemas.microsoft.com/office/powerpoint/2010/main" val="1858875405"/>
              </p:ext>
            </p:extLst>
          </p:nvPr>
        </p:nvGraphicFramePr>
        <p:xfrm>
          <a:off x="0" y="3312198"/>
          <a:ext cx="9143975" cy="1905875"/>
        </p:xfrm>
        <a:graphic>
          <a:graphicData uri="http://schemas.openxmlformats.org/drawingml/2006/table">
            <a:tbl>
              <a:tblPr firstRow="1" bandRow="1">
                <a:noFill/>
                <a:tableStyleId>{323666D1-7C8F-4C18-830F-A4CB738B071C}</a:tableStyleId>
              </a:tblPr>
              <a:tblGrid>
                <a:gridCol w="2069275">
                  <a:extLst>
                    <a:ext uri="{9D8B030D-6E8A-4147-A177-3AD203B41FA5}">
                      <a16:colId xmlns:a16="http://schemas.microsoft.com/office/drawing/2014/main" val="20000"/>
                    </a:ext>
                  </a:extLst>
                </a:gridCol>
                <a:gridCol w="2357000">
                  <a:extLst>
                    <a:ext uri="{9D8B030D-6E8A-4147-A177-3AD203B41FA5}">
                      <a16:colId xmlns:a16="http://schemas.microsoft.com/office/drawing/2014/main" val="20001"/>
                    </a:ext>
                  </a:extLst>
                </a:gridCol>
                <a:gridCol w="1029100">
                  <a:extLst>
                    <a:ext uri="{9D8B030D-6E8A-4147-A177-3AD203B41FA5}">
                      <a16:colId xmlns:a16="http://schemas.microsoft.com/office/drawing/2014/main" val="20002"/>
                    </a:ext>
                  </a:extLst>
                </a:gridCol>
                <a:gridCol w="1062325">
                  <a:extLst>
                    <a:ext uri="{9D8B030D-6E8A-4147-A177-3AD203B41FA5}">
                      <a16:colId xmlns:a16="http://schemas.microsoft.com/office/drawing/2014/main" val="20003"/>
                    </a:ext>
                  </a:extLst>
                </a:gridCol>
                <a:gridCol w="1272575">
                  <a:extLst>
                    <a:ext uri="{9D8B030D-6E8A-4147-A177-3AD203B41FA5}">
                      <a16:colId xmlns:a16="http://schemas.microsoft.com/office/drawing/2014/main" val="20004"/>
                    </a:ext>
                  </a:extLst>
                </a:gridCol>
                <a:gridCol w="1353700">
                  <a:extLst>
                    <a:ext uri="{9D8B030D-6E8A-4147-A177-3AD203B41FA5}">
                      <a16:colId xmlns:a16="http://schemas.microsoft.com/office/drawing/2014/main" val="20005"/>
                    </a:ext>
                  </a:extLst>
                </a:gridCol>
              </a:tblGrid>
              <a:tr h="383575">
                <a:tc>
                  <a:txBody>
                    <a:bodyPr/>
                    <a:lstStyle/>
                    <a:p>
                      <a:pPr marL="0" marR="0" lvl="0" indent="0" algn="l" rtl="0">
                        <a:lnSpc>
                          <a:spcPct val="100000"/>
                        </a:lnSpc>
                        <a:spcBef>
                          <a:spcPts val="0"/>
                        </a:spcBef>
                        <a:spcAft>
                          <a:spcPts val="0"/>
                        </a:spcAft>
                        <a:buNone/>
                      </a:pPr>
                      <a:r>
                        <a:rPr lang="fr-FR" sz="1000" u="none" strike="noStrike" cap="none" dirty="0"/>
                        <a:t>Fonction primaire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2675">
                <a:tc>
                  <a:txBody>
                    <a:bodyPr/>
                    <a:lstStyle/>
                    <a:p>
                      <a:pPr marL="0" lvl="0" indent="0" algn="l" rtl="0">
                        <a:spcBef>
                          <a:spcPts val="0"/>
                        </a:spcBef>
                        <a:spcAft>
                          <a:spcPts val="0"/>
                        </a:spcAft>
                        <a:buNone/>
                      </a:pPr>
                      <a:r>
                        <a:rPr lang="fr-FR" sz="1000" b="1" dirty="0">
                          <a:solidFill>
                            <a:schemeClr val="dk1"/>
                          </a:solidFill>
                        </a:rPr>
                        <a:t>FP1 : Relier la roue équipée et le châssis</a:t>
                      </a:r>
                      <a:endParaRPr sz="1000"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u="none" strike="noStrike" cap="none" dirty="0"/>
                        <a:t>FP1-1 : Tenir les cas de charges</a:t>
                      </a:r>
                      <a:endParaRPr sz="10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binaire</a:t>
                      </a:r>
                      <a:endParaRPr sz="10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oui</a:t>
                      </a:r>
                      <a:endParaRPr sz="10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aucune</a:t>
                      </a:r>
                      <a:endParaRPr sz="10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2139276312"/>
                  </a:ext>
                </a:extLst>
              </a:tr>
              <a:tr h="412675">
                <a:tc rowSpan="3">
                  <a:txBody>
                    <a:bodyPr/>
                    <a:lstStyle/>
                    <a:p>
                      <a:pPr marL="0" lvl="0" indent="0" algn="l" rtl="0">
                        <a:spcBef>
                          <a:spcPts val="0"/>
                        </a:spcBef>
                        <a:spcAft>
                          <a:spcPts val="0"/>
                        </a:spcAft>
                        <a:buNone/>
                      </a:pPr>
                      <a:r>
                        <a:rPr lang="fr-FR" sz="1000" b="1" dirty="0">
                          <a:solidFill>
                            <a:schemeClr val="dk1"/>
                          </a:solidFill>
                        </a:rPr>
                        <a:t>FP1 : Respect du règlement</a:t>
                      </a:r>
                      <a:endParaRPr sz="1000"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dirty="0"/>
                        <a:t>FS1.1 : les points d’ancrage doivent être visibles</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a:t>T 2.3.3</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00700">
                <a:tc vMerge="1">
                  <a:txBody>
                    <a:bodyPr/>
                    <a:lstStyle/>
                    <a:p>
                      <a:endParaRPr lang="fr-FR"/>
                    </a:p>
                  </a:txBody>
                  <a:tcPr/>
                </a:tc>
                <a:tc>
                  <a:txBody>
                    <a:bodyPr/>
                    <a:lstStyle/>
                    <a:p>
                      <a:pPr marL="0" lvl="0" indent="0" algn="l" rtl="0">
                        <a:spcBef>
                          <a:spcPts val="0"/>
                        </a:spcBef>
                        <a:spcAft>
                          <a:spcPts val="0"/>
                        </a:spcAft>
                        <a:buNone/>
                      </a:pPr>
                      <a:r>
                        <a:rPr lang="fr-FR" sz="1000" dirty="0"/>
                        <a:t>FS1.2: empattement minimal</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mm</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1525</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a:t>T 2.7.1</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00700">
                <a:tc vMerge="1">
                  <a:txBody>
                    <a:bodyPr/>
                    <a:lstStyle/>
                    <a:p>
                      <a:endParaRPr lang="fr-FR"/>
                    </a:p>
                  </a:txBody>
                  <a:tcPr/>
                </a:tc>
                <a:tc>
                  <a:txBody>
                    <a:bodyPr/>
                    <a:lstStyle/>
                    <a:p>
                      <a:pPr marL="0" lvl="0" indent="0" algn="l" rtl="0">
                        <a:spcBef>
                          <a:spcPts val="0"/>
                        </a:spcBef>
                        <a:spcAft>
                          <a:spcPts val="0"/>
                        </a:spcAft>
                        <a:buNone/>
                      </a:pPr>
                      <a:r>
                        <a:rPr lang="fr-FR" sz="1000"/>
                        <a:t>FS1.3: rapport minimal voie_min/voie_max</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ratio</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0.75</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dirty="0"/>
                        <a:t>T 2.8.1</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327" name="Google Shape;327;g5b494d2df6_0_210"/>
          <p:cNvGraphicFramePr/>
          <p:nvPr/>
        </p:nvGraphicFramePr>
        <p:xfrm>
          <a:off x="0" y="1056700"/>
          <a:ext cx="5211000" cy="2255400"/>
        </p:xfrm>
        <a:graphic>
          <a:graphicData uri="http://schemas.openxmlformats.org/drawingml/2006/table">
            <a:tbl>
              <a:tblPr>
                <a:noFill/>
                <a:tableStyleId>{048DF172-F4ED-4757-A621-7D67328AAD1C}</a:tableStyleId>
              </a:tblPr>
              <a:tblGrid>
                <a:gridCol w="2204750">
                  <a:extLst>
                    <a:ext uri="{9D8B030D-6E8A-4147-A177-3AD203B41FA5}">
                      <a16:colId xmlns:a16="http://schemas.microsoft.com/office/drawing/2014/main" val="20000"/>
                    </a:ext>
                  </a:extLst>
                </a:gridCol>
                <a:gridCol w="991750">
                  <a:extLst>
                    <a:ext uri="{9D8B030D-6E8A-4147-A177-3AD203B41FA5}">
                      <a16:colId xmlns:a16="http://schemas.microsoft.com/office/drawing/2014/main" val="20001"/>
                    </a:ext>
                  </a:extLst>
                </a:gridCol>
                <a:gridCol w="990400">
                  <a:extLst>
                    <a:ext uri="{9D8B030D-6E8A-4147-A177-3AD203B41FA5}">
                      <a16:colId xmlns:a16="http://schemas.microsoft.com/office/drawing/2014/main" val="20002"/>
                    </a:ext>
                  </a:extLst>
                </a:gridCol>
                <a:gridCol w="1024100">
                  <a:extLst>
                    <a:ext uri="{9D8B030D-6E8A-4147-A177-3AD203B41FA5}">
                      <a16:colId xmlns:a16="http://schemas.microsoft.com/office/drawing/2014/main" val="20003"/>
                    </a:ext>
                  </a:extLst>
                </a:gridCol>
              </a:tblGrid>
              <a:tr h="382475">
                <a:tc>
                  <a:txBody>
                    <a:bodyPr/>
                    <a:lstStyle/>
                    <a:p>
                      <a:pPr marL="0" lvl="0" indent="0" algn="ctr" rtl="0">
                        <a:spcBef>
                          <a:spcPts val="0"/>
                        </a:spcBef>
                        <a:spcAft>
                          <a:spcPts val="0"/>
                        </a:spcAft>
                        <a:buNone/>
                      </a:pPr>
                      <a:r>
                        <a:rPr lang="fr-FR" sz="1000" b="1"/>
                        <a:t>Cas de charges</a:t>
                      </a:r>
                      <a:endParaRPr sz="10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Accélération longitudinale</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Accélération latérale</a:t>
                      </a:r>
                      <a:endParaRPr sz="1000" b="1">
                        <a:solidFill>
                          <a:schemeClr val="dk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Température</a:t>
                      </a:r>
                      <a:endParaRPr sz="1000" b="1">
                        <a:solidFill>
                          <a:schemeClr val="dk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15650">
                <a:tc>
                  <a:txBody>
                    <a:bodyPr/>
                    <a:lstStyle/>
                    <a:p>
                      <a:pPr marL="0" lvl="0" indent="0" algn="ctr" rtl="0">
                        <a:spcBef>
                          <a:spcPts val="0"/>
                        </a:spcBef>
                        <a:spcAft>
                          <a:spcPts val="0"/>
                        </a:spcAft>
                        <a:buNone/>
                      </a:pPr>
                      <a:r>
                        <a:rPr lang="fr-FR" sz="1000" b="1" i="1"/>
                        <a:t>Nominal:</a:t>
                      </a:r>
                      <a:endParaRPr sz="1000" b="1" i="1"/>
                    </a:p>
                    <a:p>
                      <a:pPr marL="0" lvl="0" indent="0" algn="ctr" rtl="0">
                        <a:spcBef>
                          <a:spcPts val="0"/>
                        </a:spcBef>
                        <a:spcAft>
                          <a:spcPts val="0"/>
                        </a:spcAft>
                        <a:buNone/>
                      </a:pPr>
                      <a:r>
                        <a:rPr lang="fr-FR" sz="1000"/>
                        <a:t>virage en skid pad ou accélération en endurance à 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15650">
                <a:tc>
                  <a:txBody>
                    <a:bodyPr/>
                    <a:lstStyle/>
                    <a:p>
                      <a:pPr marL="0" lvl="0" indent="0" algn="ctr" rtl="0">
                        <a:spcBef>
                          <a:spcPts val="0"/>
                        </a:spcBef>
                        <a:spcAft>
                          <a:spcPts val="0"/>
                        </a:spcAft>
                        <a:buNone/>
                      </a:pPr>
                      <a:r>
                        <a:rPr lang="fr-FR" sz="1000" b="1" i="1"/>
                        <a:t>Limite:</a:t>
                      </a:r>
                      <a:r>
                        <a:rPr lang="fr-FR" sz="1000" b="1"/>
                        <a:t> </a:t>
                      </a:r>
                      <a:endParaRPr sz="1000" b="1"/>
                    </a:p>
                    <a:p>
                      <a:pPr marL="0" lvl="0" indent="0" algn="ctr" rtl="0">
                        <a:spcBef>
                          <a:spcPts val="0"/>
                        </a:spcBef>
                        <a:spcAft>
                          <a:spcPts val="0"/>
                        </a:spcAft>
                        <a:buNone/>
                      </a:pPr>
                      <a:r>
                        <a:rPr lang="fr-FR" sz="1000"/>
                        <a:t>virage en skid pad +50 % plus accélération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8850">
                <a:tc>
                  <a:txBody>
                    <a:bodyPr/>
                    <a:lstStyle/>
                    <a:p>
                      <a:pPr marL="0" lvl="0" indent="0" algn="ctr" rtl="0">
                        <a:spcBef>
                          <a:spcPts val="0"/>
                        </a:spcBef>
                        <a:spcAft>
                          <a:spcPts val="0"/>
                        </a:spcAft>
                        <a:buNone/>
                      </a:pPr>
                      <a:r>
                        <a:rPr lang="fr-FR" sz="1000" b="1" i="1"/>
                        <a:t>Ultime</a:t>
                      </a:r>
                      <a:r>
                        <a:rPr lang="fr-FR" sz="1000" b="1"/>
                        <a:t>:</a:t>
                      </a:r>
                      <a:endParaRPr sz="1000" b="1"/>
                    </a:p>
                    <a:p>
                      <a:pPr marL="0" lvl="0" indent="0" algn="ctr" rtl="0">
                        <a:spcBef>
                          <a:spcPts val="0"/>
                        </a:spcBef>
                        <a:spcAft>
                          <a:spcPts val="0"/>
                        </a:spcAft>
                        <a:buNone/>
                      </a:pPr>
                      <a:r>
                        <a:rPr lang="fr-FR" sz="1000"/>
                        <a:t>dérapage + freinage brutal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28" name="Google Shape;328;g5b494d2df6_0_210"/>
          <p:cNvSpPr/>
          <p:nvPr/>
        </p:nvSpPr>
        <p:spPr>
          <a:xfrm>
            <a:off x="5211025" y="586519"/>
            <a:ext cx="3933000" cy="121963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329" name="Google Shape;329;g5b494d2df6_0_210"/>
          <p:cNvSpPr/>
          <p:nvPr/>
        </p:nvSpPr>
        <p:spPr>
          <a:xfrm>
            <a:off x="5211025" y="1806150"/>
            <a:ext cx="3933000" cy="1506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Architecture / Sous systèmes</a:t>
            </a:r>
            <a:endParaRPr/>
          </a:p>
          <a:p>
            <a:pPr marL="0" marR="0" lvl="0" indent="0" algn="l" rtl="0">
              <a:lnSpc>
                <a:spcPct val="100000"/>
              </a:lnSpc>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3"/>
        <p:cNvGrpSpPr/>
        <p:nvPr/>
      </p:nvGrpSpPr>
      <p:grpSpPr>
        <a:xfrm>
          <a:off x="0" y="0"/>
          <a:ext cx="0" cy="0"/>
          <a:chOff x="0" y="0"/>
          <a:chExt cx="0" cy="0"/>
        </a:xfrm>
      </p:grpSpPr>
      <p:sp>
        <p:nvSpPr>
          <p:cNvPr id="334" name="Google Shape;334;g5b494d2df6_0_221"/>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LAS</a:t>
            </a:r>
            <a:endParaRPr sz="2400" b="0" i="0" u="none" strike="noStrike" cap="none" dirty="0">
              <a:solidFill>
                <a:schemeClr val="dk1"/>
              </a:solidFill>
              <a:highlight>
                <a:srgbClr val="00FF00"/>
              </a:highlight>
              <a:latin typeface="Arial"/>
              <a:ea typeface="Arial"/>
              <a:cs typeface="Arial"/>
              <a:sym typeface="Arial"/>
            </a:endParaRPr>
          </a:p>
        </p:txBody>
      </p:sp>
      <p:sp>
        <p:nvSpPr>
          <p:cNvPr id="335" name="Google Shape;335;g5b494d2df6_0_221"/>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336" name="Google Shape;336;g5b494d2df6_0_221"/>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337" name="Google Shape;337;g5b494d2df6_0_221"/>
          <p:cNvSpPr/>
          <p:nvPr/>
        </p:nvSpPr>
        <p:spPr>
          <a:xfrm>
            <a:off x="4597500" y="3855450"/>
            <a:ext cx="4546500" cy="3002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1" dirty="0">
              <a:solidFill>
                <a:schemeClr val="dk1"/>
              </a:solidFill>
            </a:endParaRPr>
          </a:p>
          <a:p>
            <a:pPr marL="0" marR="0" lvl="0" indent="0" algn="l" rtl="0">
              <a:lnSpc>
                <a:spcPct val="100000"/>
              </a:lnSpc>
              <a:spcBef>
                <a:spcPts val="0"/>
              </a:spcBef>
              <a:spcAft>
                <a:spcPts val="0"/>
              </a:spcAft>
              <a:buNone/>
            </a:pPr>
            <a:endParaRPr sz="1200" b="1" dirty="0">
              <a:solidFill>
                <a:schemeClr val="dk1"/>
              </a:solidFill>
            </a:endParaRPr>
          </a:p>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a:t>
            </a:r>
            <a:r>
              <a:rPr lang="fr-FR" sz="1200" b="1" dirty="0">
                <a:solidFill>
                  <a:schemeClr val="dk1"/>
                </a:solidFill>
              </a:rPr>
              <a:t>: amortisseur à ressort</a:t>
            </a:r>
            <a:endParaRPr sz="1200" b="1" dirty="0">
              <a:solidFill>
                <a:schemeClr val="dk1"/>
              </a:solidFill>
            </a:endParaRPr>
          </a:p>
          <a:p>
            <a:pPr marL="0" marR="0" lvl="0" indent="0" algn="l" rtl="0">
              <a:lnSpc>
                <a:spcPct val="100000"/>
              </a:lnSpc>
              <a:spcBef>
                <a:spcPts val="0"/>
              </a:spcBef>
              <a:spcAft>
                <a:spcPts val="0"/>
              </a:spcAft>
              <a:buNone/>
            </a:pPr>
            <a:endParaRPr sz="1200" b="1" dirty="0">
              <a:solidFill>
                <a:schemeClr val="dk1"/>
              </a:solidFill>
            </a:endParaRPr>
          </a:p>
          <a:p>
            <a:pPr marL="457200" marR="0" lvl="0" indent="-292100" algn="l" rtl="0">
              <a:lnSpc>
                <a:spcPct val="100000"/>
              </a:lnSpc>
              <a:spcBef>
                <a:spcPts val="0"/>
              </a:spcBef>
              <a:spcAft>
                <a:spcPts val="0"/>
              </a:spcAft>
              <a:buClr>
                <a:schemeClr val="dk1"/>
              </a:buClr>
              <a:buSzPts val="1000"/>
              <a:buChar char="-"/>
            </a:pPr>
            <a:r>
              <a:rPr lang="fr-FR" sz="1000" dirty="0">
                <a:solidFill>
                  <a:schemeClr val="dk1"/>
                </a:solidFill>
              </a:rPr>
              <a:t>facilité de réglage</a:t>
            </a:r>
            <a:endParaRPr sz="1000" dirty="0">
              <a:solidFill>
                <a:schemeClr val="dk1"/>
              </a:solidFill>
            </a:endParaRPr>
          </a:p>
          <a:p>
            <a:pPr marL="457200" marR="0" lvl="0" indent="-292100" algn="l" rtl="0">
              <a:lnSpc>
                <a:spcPct val="100000"/>
              </a:lnSpc>
              <a:spcBef>
                <a:spcPts val="0"/>
              </a:spcBef>
              <a:spcAft>
                <a:spcPts val="0"/>
              </a:spcAft>
              <a:buClr>
                <a:schemeClr val="dk1"/>
              </a:buClr>
              <a:buSzPts val="1000"/>
              <a:buChar char="-"/>
            </a:pPr>
            <a:r>
              <a:rPr lang="fr-FR" sz="1000" dirty="0">
                <a:solidFill>
                  <a:schemeClr val="dk1"/>
                </a:solidFill>
              </a:rPr>
              <a:t>maîtrise de la maquette CAO</a:t>
            </a:r>
            <a:endParaRPr sz="1000" dirty="0">
              <a:solidFill>
                <a:schemeClr val="dk1"/>
              </a:solidFill>
            </a:endParaRPr>
          </a:p>
          <a:p>
            <a:pPr marL="457200" marR="0" lvl="0" indent="-292100" algn="l" rtl="0">
              <a:lnSpc>
                <a:spcPct val="100000"/>
              </a:lnSpc>
              <a:spcBef>
                <a:spcPts val="0"/>
              </a:spcBef>
              <a:spcAft>
                <a:spcPts val="0"/>
              </a:spcAft>
              <a:buClr>
                <a:schemeClr val="dk1"/>
              </a:buClr>
              <a:buSzPts val="1000"/>
              <a:buChar char="-"/>
            </a:pPr>
            <a:r>
              <a:rPr lang="fr-FR" sz="1000" dirty="0">
                <a:solidFill>
                  <a:schemeClr val="dk1"/>
                </a:solidFill>
              </a:rPr>
              <a:t>fiabilisé au cours des années précédentes</a:t>
            </a:r>
            <a:endParaRPr sz="1000" dirty="0">
              <a:solidFill>
                <a:schemeClr val="dk1"/>
              </a:solidFill>
            </a:endParaRPr>
          </a:p>
          <a:p>
            <a:pPr marL="457200" marR="0" lvl="0" indent="-292100" algn="l" rtl="0">
              <a:lnSpc>
                <a:spcPct val="100000"/>
              </a:lnSpc>
              <a:spcBef>
                <a:spcPts val="0"/>
              </a:spcBef>
              <a:spcAft>
                <a:spcPts val="0"/>
              </a:spcAft>
              <a:buClr>
                <a:schemeClr val="dk1"/>
              </a:buClr>
              <a:buSzPts val="1000"/>
              <a:buChar char="-"/>
            </a:pPr>
            <a:r>
              <a:rPr lang="fr-FR" sz="1000" dirty="0">
                <a:solidFill>
                  <a:schemeClr val="dk1"/>
                </a:solidFill>
              </a:rPr>
              <a:t>maîtrise de l’approvisionnement</a:t>
            </a:r>
          </a:p>
          <a:p>
            <a:pPr marL="457200" marR="0" lvl="0" indent="-292100" algn="l" rtl="0">
              <a:lnSpc>
                <a:spcPct val="100000"/>
              </a:lnSpc>
              <a:spcBef>
                <a:spcPts val="0"/>
              </a:spcBef>
              <a:spcAft>
                <a:spcPts val="0"/>
              </a:spcAft>
              <a:buClr>
                <a:schemeClr val="dk1"/>
              </a:buClr>
              <a:buSzPts val="1000"/>
              <a:buChar char="-"/>
            </a:pPr>
            <a:endParaRPr lang="fr-FR" sz="1000" dirty="0">
              <a:solidFill>
                <a:schemeClr val="dk1"/>
              </a:solidFill>
            </a:endParaRPr>
          </a:p>
          <a:p>
            <a:pPr marL="0" marR="0" lvl="0" indent="0" algn="l" rtl="0">
              <a:lnSpc>
                <a:spcPct val="100000"/>
              </a:lnSpc>
              <a:spcBef>
                <a:spcPts val="0"/>
              </a:spcBef>
              <a:spcAft>
                <a:spcPts val="0"/>
              </a:spcAft>
              <a:buNone/>
            </a:pPr>
            <a:endParaRPr sz="1200" b="1" dirty="0">
              <a:solidFill>
                <a:schemeClr val="dk1"/>
              </a:solidFill>
            </a:endParaRPr>
          </a:p>
          <a:p>
            <a:pPr marL="0" marR="0" lvl="0" indent="0" algn="l" rtl="0">
              <a:lnSpc>
                <a:spcPct val="100000"/>
              </a:lnSpc>
              <a:spcBef>
                <a:spcPts val="0"/>
              </a:spcBef>
              <a:spcAft>
                <a:spcPts val="0"/>
              </a:spcAft>
              <a:buNone/>
            </a:pPr>
            <a:endParaRPr dirty="0"/>
          </a:p>
        </p:txBody>
      </p:sp>
      <p:graphicFrame>
        <p:nvGraphicFramePr>
          <p:cNvPr id="338" name="Google Shape;338;g5b494d2df6_0_221"/>
          <p:cNvGraphicFramePr/>
          <p:nvPr>
            <p:extLst>
              <p:ext uri="{D42A27DB-BD31-4B8C-83A1-F6EECF244321}">
                <p14:modId xmlns:p14="http://schemas.microsoft.com/office/powerpoint/2010/main" val="2179112471"/>
              </p:ext>
            </p:extLst>
          </p:nvPr>
        </p:nvGraphicFramePr>
        <p:xfrm>
          <a:off x="-12" y="886523"/>
          <a:ext cx="9144000" cy="2968925"/>
        </p:xfrm>
        <a:graphic>
          <a:graphicData uri="http://schemas.openxmlformats.org/drawingml/2006/table">
            <a:tbl>
              <a:tblPr firstRow="1" bandRow="1">
                <a:noFill/>
                <a:tableStyleId>{323666D1-7C8F-4C18-830F-A4CB738B071C}</a:tableStyleId>
              </a:tblPr>
              <a:tblGrid>
                <a:gridCol w="1872775">
                  <a:extLst>
                    <a:ext uri="{9D8B030D-6E8A-4147-A177-3AD203B41FA5}">
                      <a16:colId xmlns:a16="http://schemas.microsoft.com/office/drawing/2014/main" val="20000"/>
                    </a:ext>
                  </a:extLst>
                </a:gridCol>
                <a:gridCol w="2724725">
                  <a:extLst>
                    <a:ext uri="{9D8B030D-6E8A-4147-A177-3AD203B41FA5}">
                      <a16:colId xmlns:a16="http://schemas.microsoft.com/office/drawing/2014/main" val="20001"/>
                    </a:ext>
                  </a:extLst>
                </a:gridCol>
                <a:gridCol w="1381000">
                  <a:extLst>
                    <a:ext uri="{9D8B030D-6E8A-4147-A177-3AD203B41FA5}">
                      <a16:colId xmlns:a16="http://schemas.microsoft.com/office/drawing/2014/main" val="20002"/>
                    </a:ext>
                  </a:extLst>
                </a:gridCol>
                <a:gridCol w="916200">
                  <a:extLst>
                    <a:ext uri="{9D8B030D-6E8A-4147-A177-3AD203B41FA5}">
                      <a16:colId xmlns:a16="http://schemas.microsoft.com/office/drawing/2014/main" val="20003"/>
                    </a:ext>
                  </a:extLst>
                </a:gridCol>
                <a:gridCol w="1114025">
                  <a:extLst>
                    <a:ext uri="{9D8B030D-6E8A-4147-A177-3AD203B41FA5}">
                      <a16:colId xmlns:a16="http://schemas.microsoft.com/office/drawing/2014/main" val="20004"/>
                    </a:ext>
                  </a:extLst>
                </a:gridCol>
                <a:gridCol w="1135275">
                  <a:extLst>
                    <a:ext uri="{9D8B030D-6E8A-4147-A177-3AD203B41FA5}">
                      <a16:colId xmlns:a16="http://schemas.microsoft.com/office/drawing/2014/main" val="20005"/>
                    </a:ext>
                  </a:extLst>
                </a:gridCol>
              </a:tblGrid>
              <a:tr h="742425">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81800">
                <a:tc rowSpan="3">
                  <a:txBody>
                    <a:bodyPr/>
                    <a:lstStyle/>
                    <a:p>
                      <a:pPr marL="0" lvl="0" indent="0" algn="l" rtl="0">
                        <a:spcBef>
                          <a:spcPts val="0"/>
                        </a:spcBef>
                        <a:spcAft>
                          <a:spcPts val="0"/>
                        </a:spcAft>
                        <a:buNone/>
                      </a:pPr>
                      <a:r>
                        <a:rPr lang="fr-FR" sz="1000" b="1" dirty="0">
                          <a:solidFill>
                            <a:schemeClr val="dk1"/>
                          </a:solidFill>
                          <a:highlight>
                            <a:srgbClr val="FF0000"/>
                          </a:highlight>
                        </a:rPr>
                        <a:t>FP1 : Respect du règlement</a:t>
                      </a:r>
                      <a:endParaRPr sz="1000" b="1" dirty="0">
                        <a:solidFill>
                          <a:schemeClr val="dk1"/>
                        </a:solidFill>
                        <a:highlight>
                          <a:srgbClr val="FF0000"/>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FS1.1 : </a:t>
                      </a:r>
                      <a:r>
                        <a:rPr lang="fr-FR" sz="1000" u="none" strike="noStrike" cap="none" dirty="0" err="1"/>
                        <a:t>fully</a:t>
                      </a:r>
                      <a:r>
                        <a:rPr lang="fr-FR" sz="1000" u="none" strike="noStrike" cap="none" dirty="0"/>
                        <a:t> </a:t>
                      </a:r>
                      <a:r>
                        <a:rPr lang="fr-FR" sz="1000" u="none" strike="noStrike" cap="none" dirty="0" err="1"/>
                        <a:t>operational</a:t>
                      </a:r>
                      <a:r>
                        <a:rPr lang="fr-FR" sz="1000" u="none" strike="noStrike" cap="none" dirty="0"/>
                        <a:t> front and </a:t>
                      </a:r>
                      <a:r>
                        <a:rPr lang="fr-FR" sz="1000" u="none" strike="noStrike" cap="none" dirty="0" err="1"/>
                        <a:t>rear</a:t>
                      </a:r>
                      <a:r>
                        <a:rPr lang="fr-FR" sz="1000" u="none" strike="noStrike" cap="none" dirty="0"/>
                        <a:t> suspension </a:t>
                      </a:r>
                      <a:r>
                        <a:rPr lang="fr-FR" sz="1000" u="none" strike="noStrike" cap="none" dirty="0" err="1"/>
                        <a:t>systems</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2.3.1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497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dirty="0"/>
                        <a:t>FS1.2 : </a:t>
                      </a:r>
                      <a:r>
                        <a:rPr lang="fr-FR" sz="1000" dirty="0"/>
                        <a:t>garde au sol minimale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mm</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30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2.3.2</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1085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dirty="0"/>
                        <a:t>FS1.3 : débattement minimale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débattement</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50mm</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valeur min</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T2.2.2</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22000">
                <a:tc rowSpan="2">
                  <a:txBody>
                    <a:bodyPr/>
                    <a:lstStyle/>
                    <a:p>
                      <a:pPr marL="0" lvl="0" indent="0" algn="l" rtl="0">
                        <a:spcBef>
                          <a:spcPts val="0"/>
                        </a:spcBef>
                        <a:spcAft>
                          <a:spcPts val="0"/>
                        </a:spcAft>
                        <a:buNone/>
                      </a:pPr>
                      <a:r>
                        <a:rPr lang="fr-FR" sz="1000" b="1" dirty="0">
                          <a:solidFill>
                            <a:schemeClr val="dk1"/>
                          </a:solidFill>
                        </a:rPr>
                        <a:t>FP2: Répartir les efforts entre les roues</a:t>
                      </a:r>
                      <a:endParaRPr sz="1000"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a:solidFill>
                            <a:schemeClr val="dk1"/>
                          </a:solidFill>
                        </a:rPr>
                        <a:t>FS2.1 : réparti</a:t>
                      </a:r>
                      <a:r>
                        <a:rPr lang="fr-FR" sz="1000"/>
                        <a:t>r les charges</a:t>
                      </a:r>
                      <a:endParaRPr sz="10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Raideur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4687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dirty="0"/>
                        <a:t>FS2.2 : Amortir les variations de charge</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Amortissement</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39" name="Google Shape;339;g5b494d2df6_0_221"/>
          <p:cNvSpPr txBox="1"/>
          <p:nvPr/>
        </p:nvSpPr>
        <p:spPr>
          <a:xfrm>
            <a:off x="0" y="586525"/>
            <a:ext cx="9144000" cy="300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Suspension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3"/>
        <p:cNvGrpSpPr/>
        <p:nvPr/>
      </p:nvGrpSpPr>
      <p:grpSpPr>
        <a:xfrm>
          <a:off x="0" y="0"/>
          <a:ext cx="0" cy="0"/>
          <a:chOff x="0" y="0"/>
          <a:chExt cx="0" cy="0"/>
        </a:xfrm>
      </p:grpSpPr>
      <p:sp>
        <p:nvSpPr>
          <p:cNvPr id="344" name="Google Shape;344;g5b1df2fbcc_6_23"/>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LAS</a:t>
            </a:r>
            <a:endParaRPr sz="2400" b="0" i="0" u="none" strike="noStrike" cap="none" dirty="0">
              <a:solidFill>
                <a:schemeClr val="dk1"/>
              </a:solidFill>
              <a:highlight>
                <a:srgbClr val="00FF00"/>
              </a:highlight>
              <a:latin typeface="Arial"/>
              <a:ea typeface="Arial"/>
              <a:cs typeface="Arial"/>
              <a:sym typeface="Arial"/>
            </a:endParaRPr>
          </a:p>
        </p:txBody>
      </p:sp>
      <p:sp>
        <p:nvSpPr>
          <p:cNvPr id="345" name="Google Shape;345;g5b1df2fbcc_6_23"/>
          <p:cNvSpPr txBox="1"/>
          <p:nvPr/>
        </p:nvSpPr>
        <p:spPr>
          <a:xfrm>
            <a:off x="0" y="586525"/>
            <a:ext cx="9144000" cy="300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Suspension</a:t>
            </a:r>
            <a:endParaRPr/>
          </a:p>
        </p:txBody>
      </p:sp>
      <p:sp>
        <p:nvSpPr>
          <p:cNvPr id="346" name="Google Shape;346;g5b1df2fbcc_6_23"/>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347" name="Google Shape;347;g5b1df2fbcc_6_23"/>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348" name="Google Shape;348;g5b1df2fbcc_6_23"/>
          <p:cNvSpPr txBox="1"/>
          <p:nvPr/>
        </p:nvSpPr>
        <p:spPr>
          <a:xfrm>
            <a:off x="889000" y="981525"/>
            <a:ext cx="7765200" cy="21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b="1">
                <a:latin typeface="Calibri"/>
                <a:ea typeface="Calibri"/>
                <a:cs typeface="Calibri"/>
                <a:sym typeface="Calibri"/>
              </a:rPr>
              <a:t>Choix d’architecture suspensions : </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None/>
            </a:pPr>
            <a:r>
              <a:rPr lang="fr-FR" b="1">
                <a:latin typeface="Calibri"/>
                <a:ea typeface="Calibri"/>
                <a:cs typeface="Calibri"/>
                <a:sym typeface="Calibri"/>
              </a:rPr>
              <a:t>Étude en cours : </a:t>
            </a:r>
            <a:endParaRPr b="1">
              <a:latin typeface="Calibri"/>
              <a:ea typeface="Calibri"/>
              <a:cs typeface="Calibri"/>
              <a:sym typeface="Calibri"/>
            </a:endParaRPr>
          </a:p>
          <a:p>
            <a:pPr marL="457200" lvl="0" indent="-317500" algn="l" rtl="0">
              <a:spcBef>
                <a:spcPts val="0"/>
              </a:spcBef>
              <a:spcAft>
                <a:spcPts val="0"/>
              </a:spcAft>
              <a:buSzPts val="1400"/>
              <a:buFont typeface="Calibri"/>
              <a:buChar char="-"/>
            </a:pPr>
            <a:r>
              <a:rPr lang="fr-FR">
                <a:latin typeface="Calibri"/>
                <a:ea typeface="Calibri"/>
                <a:cs typeface="Calibri"/>
                <a:sym typeface="Calibri"/>
              </a:rPr>
              <a:t>Prise en main de Lotus Shark Suspension par PAX et MSO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fr-FR">
                <a:latin typeface="Calibri"/>
                <a:ea typeface="Calibri"/>
                <a:cs typeface="Calibri"/>
                <a:sym typeface="Calibri"/>
              </a:rPr>
              <a:t>Reproduction des suspensions d’Optimus et Atomix avec BAR sur Lotus Shark Suspension ✔️</a:t>
            </a:r>
            <a:endParaRPr>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fr-FR">
                <a:solidFill>
                  <a:schemeClr val="dk1"/>
                </a:solidFill>
                <a:latin typeface="Calibri"/>
                <a:ea typeface="Calibri"/>
                <a:cs typeface="Calibri"/>
                <a:sym typeface="Calibri"/>
              </a:rPr>
              <a:t>Prise en main d’Optimum Kinematics par PCK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fr-FR">
                <a:solidFill>
                  <a:schemeClr val="dk1"/>
                </a:solidFill>
                <a:latin typeface="Calibri"/>
                <a:ea typeface="Calibri"/>
                <a:cs typeface="Calibri"/>
                <a:sym typeface="Calibri"/>
              </a:rPr>
              <a:t>Reproduction des suspensions d’Optimus et Atomix avec BAR sur Optimum Kinematics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fr-FR">
                <a:solidFill>
                  <a:schemeClr val="dk1"/>
                </a:solidFill>
                <a:latin typeface="Calibri"/>
                <a:ea typeface="Calibri"/>
                <a:cs typeface="Calibri"/>
                <a:sym typeface="Calibri"/>
              </a:rPr>
              <a:t>Variation des points et détermination des grandeurs quantifiables par ces logiciels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fr-FR">
                <a:solidFill>
                  <a:schemeClr val="dk1"/>
                </a:solidFill>
                <a:latin typeface="Calibri"/>
                <a:ea typeface="Calibri"/>
                <a:cs typeface="Calibri"/>
                <a:sym typeface="Calibri"/>
              </a:rPr>
              <a:t>Validation d’une architecture respectant au mieux le cahier des charges ❌</a:t>
            </a:r>
            <a:endParaRPr>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5" name="Google Shape;95;g5b494d2df6_0_23"/>
          <p:cNvSpPr txBox="1"/>
          <p:nvPr/>
        </p:nvSpPr>
        <p:spPr>
          <a:xfrm>
            <a:off x="0" y="0"/>
            <a:ext cx="85344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a:solidFill>
                  <a:srgbClr val="C2381E"/>
                </a:solidFill>
                <a:latin typeface="Calibri"/>
                <a:ea typeface="Calibri"/>
                <a:cs typeface="Calibri"/>
                <a:sym typeface="Calibri"/>
              </a:rPr>
              <a:t>TOP Pré-Dim </a:t>
            </a:r>
            <a:endParaRPr sz="1400" b="0" i="0" u="none" strike="noStrike" cap="none">
              <a:solidFill>
                <a:schemeClr val="dk1"/>
              </a:solidFill>
              <a:latin typeface="Arial"/>
              <a:ea typeface="Arial"/>
              <a:cs typeface="Arial"/>
              <a:sym typeface="Arial"/>
            </a:endParaRPr>
          </a:p>
        </p:txBody>
      </p:sp>
      <p:sp>
        <p:nvSpPr>
          <p:cNvPr id="96" name="Google Shape;96;g5b494d2df6_0_23"/>
          <p:cNvSpPr txBox="1"/>
          <p:nvPr/>
        </p:nvSpPr>
        <p:spPr>
          <a:xfrm>
            <a:off x="7807750" y="91325"/>
            <a:ext cx="726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ARZ</a:t>
            </a:r>
            <a:endParaRPr/>
          </a:p>
        </p:txBody>
      </p:sp>
      <p:pic>
        <p:nvPicPr>
          <p:cNvPr id="97" name="Google Shape;97;g5b494d2df6_0_23"/>
          <p:cNvPicPr preferRelativeResize="0"/>
          <p:nvPr/>
        </p:nvPicPr>
        <p:blipFill>
          <a:blip r:embed="rId4">
            <a:alphaModFix/>
          </a:blip>
          <a:stretch>
            <a:fillRect/>
          </a:stretch>
        </p:blipFill>
        <p:spPr>
          <a:xfrm>
            <a:off x="8534400" y="1"/>
            <a:ext cx="609600" cy="762000"/>
          </a:xfrm>
          <a:prstGeom prst="rect">
            <a:avLst/>
          </a:prstGeom>
          <a:noFill/>
          <a:ln>
            <a:noFill/>
          </a:ln>
        </p:spPr>
      </p:pic>
      <p:sp>
        <p:nvSpPr>
          <p:cNvPr id="98" name="Google Shape;98;g5b494d2df6_0_23"/>
          <p:cNvSpPr txBox="1"/>
          <p:nvPr/>
        </p:nvSpPr>
        <p:spPr>
          <a:xfrm>
            <a:off x="1353175" y="1569074"/>
            <a:ext cx="3292200" cy="267162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b="1" u="sng" dirty="0">
                <a:latin typeface="Calibri"/>
                <a:ea typeface="Calibri"/>
                <a:cs typeface="Calibri"/>
                <a:sym typeface="Calibri"/>
              </a:rPr>
              <a:t>Sommaire :</a:t>
            </a:r>
          </a:p>
          <a:p>
            <a:pPr marL="457200" lvl="0" indent="-342900" algn="l" rtl="0">
              <a:spcBef>
                <a:spcPts val="0"/>
              </a:spcBef>
              <a:spcAft>
                <a:spcPts val="0"/>
              </a:spcAft>
              <a:buSzPts val="1800"/>
              <a:buFont typeface="Calibri"/>
              <a:buChar char="-"/>
            </a:pPr>
            <a:r>
              <a:rPr lang="fr-FR" sz="1800" b="1" dirty="0">
                <a:latin typeface="Calibri"/>
                <a:ea typeface="Calibri"/>
                <a:cs typeface="Calibri"/>
                <a:sym typeface="Calibri"/>
              </a:rPr>
              <a:t>Modèles utilisés</a:t>
            </a:r>
          </a:p>
          <a:p>
            <a:pPr marL="457200" lvl="0" indent="-342900" algn="l" rtl="0">
              <a:spcBef>
                <a:spcPts val="0"/>
              </a:spcBef>
              <a:spcAft>
                <a:spcPts val="0"/>
              </a:spcAft>
              <a:buSzPts val="1800"/>
              <a:buFont typeface="Calibri"/>
              <a:buChar char="-"/>
            </a:pPr>
            <a:r>
              <a:rPr lang="fr-FR" sz="1800" b="1" dirty="0">
                <a:latin typeface="Calibri"/>
                <a:ea typeface="Calibri"/>
                <a:cs typeface="Calibri"/>
                <a:sym typeface="Calibri"/>
              </a:rPr>
              <a:t>S0 : Invictus</a:t>
            </a:r>
          </a:p>
          <a:p>
            <a:pPr marL="457200" lvl="0" indent="-342900" algn="l" rtl="0">
              <a:spcBef>
                <a:spcPts val="0"/>
              </a:spcBef>
              <a:spcAft>
                <a:spcPts val="0"/>
              </a:spcAft>
              <a:buSzPts val="1800"/>
              <a:buFont typeface="Calibri"/>
              <a:buChar char="-"/>
            </a:pPr>
            <a:r>
              <a:rPr lang="fr-FR" sz="1800" b="1" dirty="0">
                <a:latin typeface="Calibri"/>
                <a:ea typeface="Calibri"/>
                <a:cs typeface="Calibri"/>
                <a:sym typeface="Calibri"/>
              </a:rPr>
              <a:t>S1 : Châssis équipé</a:t>
            </a:r>
            <a:endParaRPr sz="1800"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fr-FR" sz="1800" b="1" dirty="0">
                <a:latin typeface="Calibri"/>
                <a:ea typeface="Calibri"/>
                <a:cs typeface="Calibri"/>
                <a:sym typeface="Calibri"/>
              </a:rPr>
              <a:t>S1 : Aérodynamique</a:t>
            </a:r>
            <a:endParaRPr sz="1800"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fr-FR" sz="1800" b="1" dirty="0">
                <a:latin typeface="Calibri"/>
                <a:ea typeface="Calibri"/>
                <a:cs typeface="Calibri"/>
                <a:sym typeface="Calibri"/>
              </a:rPr>
              <a:t>S2 : LAS</a:t>
            </a:r>
            <a:endParaRPr sz="1800"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fr-FR" sz="1800" b="1" dirty="0">
                <a:latin typeface="Calibri"/>
                <a:ea typeface="Calibri"/>
                <a:cs typeface="Calibri"/>
                <a:sym typeface="Calibri"/>
              </a:rPr>
              <a:t>S3 : Motorisation</a:t>
            </a:r>
            <a:endParaRPr sz="1800"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fr-FR" sz="1800" b="1" dirty="0">
                <a:latin typeface="Calibri"/>
                <a:ea typeface="Calibri"/>
                <a:cs typeface="Calibri"/>
                <a:sym typeface="Calibri"/>
              </a:rPr>
              <a:t>S4 : SEISM</a:t>
            </a:r>
            <a:endParaRPr sz="1800" b="1" dirty="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2"/>
        <p:cNvGrpSpPr/>
        <p:nvPr/>
      </p:nvGrpSpPr>
      <p:grpSpPr>
        <a:xfrm>
          <a:off x="0" y="0"/>
          <a:ext cx="0" cy="0"/>
          <a:chOff x="0" y="0"/>
          <a:chExt cx="0" cy="0"/>
        </a:xfrm>
      </p:grpSpPr>
      <p:sp>
        <p:nvSpPr>
          <p:cNvPr id="353" name="Google Shape;353;g5b494d2df6_0_232"/>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LAS</a:t>
            </a:r>
            <a:endParaRPr sz="2400" b="0" i="0" u="none" strike="noStrike" cap="none" dirty="0">
              <a:solidFill>
                <a:schemeClr val="dk1"/>
              </a:solidFill>
              <a:highlight>
                <a:srgbClr val="00FF00"/>
              </a:highlight>
              <a:latin typeface="Arial"/>
              <a:ea typeface="Arial"/>
              <a:cs typeface="Arial"/>
              <a:sym typeface="Arial"/>
            </a:endParaRPr>
          </a:p>
        </p:txBody>
      </p:sp>
      <p:sp>
        <p:nvSpPr>
          <p:cNvPr id="354" name="Google Shape;354;g5b494d2df6_0_232"/>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Direction</a:t>
            </a:r>
            <a:endParaRPr/>
          </a:p>
        </p:txBody>
      </p:sp>
      <p:sp>
        <p:nvSpPr>
          <p:cNvPr id="355" name="Google Shape;355;g5b494d2df6_0_232"/>
          <p:cNvSpPr/>
          <p:nvPr/>
        </p:nvSpPr>
        <p:spPr>
          <a:xfrm>
            <a:off x="5211025" y="594947"/>
            <a:ext cx="3933000" cy="1211201"/>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356" name="Google Shape;356;g5b494d2df6_0_232"/>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357" name="Google Shape;357;g5b494d2df6_0_232"/>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358" name="Google Shape;358;g5b494d2df6_0_232"/>
          <p:cNvSpPr/>
          <p:nvPr/>
        </p:nvSpPr>
        <p:spPr>
          <a:xfrm>
            <a:off x="5211025" y="1806150"/>
            <a:ext cx="3933000" cy="1506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 / Sous systèmes</a:t>
            </a:r>
          </a:p>
          <a:p>
            <a:pPr marL="0" marR="0" lvl="0" indent="0" algn="l" rtl="0">
              <a:lnSpc>
                <a:spcPct val="100000"/>
              </a:lnSpc>
              <a:spcBef>
                <a:spcPts val="0"/>
              </a:spcBef>
              <a:spcAft>
                <a:spcPts val="0"/>
              </a:spcAft>
              <a:buNone/>
            </a:pPr>
            <a:endParaRPr lang="fr-FR" sz="1200" b="1" dirty="0">
              <a:solidFill>
                <a:schemeClr val="dk1"/>
              </a:solidFill>
            </a:endParaRPr>
          </a:p>
          <a:p>
            <a:pPr marL="0" marR="0" lvl="0" indent="0" algn="l" rtl="0">
              <a:lnSpc>
                <a:spcPct val="100000"/>
              </a:lnSpc>
              <a:spcBef>
                <a:spcPts val="0"/>
              </a:spcBef>
              <a:spcAft>
                <a:spcPts val="0"/>
              </a:spcAft>
              <a:buNone/>
            </a:pPr>
            <a:r>
              <a:rPr lang="fr-FR" sz="1000" dirty="0">
                <a:solidFill>
                  <a:schemeClr val="dk1"/>
                </a:solidFill>
                <a:highlight>
                  <a:srgbClr val="FF0000"/>
                </a:highlight>
              </a:rPr>
              <a:t>1 ou 2 cardans ?</a:t>
            </a:r>
            <a:endParaRPr sz="1000" dirty="0">
              <a:highlight>
                <a:srgbClr val="FF0000"/>
              </a:highlight>
            </a:endParaRPr>
          </a:p>
          <a:p>
            <a:pPr marL="0" marR="0" lvl="0" indent="0" algn="l" rtl="0">
              <a:lnSpc>
                <a:spcPct val="100000"/>
              </a:lnSpc>
              <a:spcBef>
                <a:spcPts val="0"/>
              </a:spcBef>
              <a:spcAft>
                <a:spcPts val="0"/>
              </a:spcAft>
              <a:buNone/>
            </a:pPr>
            <a:endParaRPr dirty="0"/>
          </a:p>
        </p:txBody>
      </p:sp>
      <p:graphicFrame>
        <p:nvGraphicFramePr>
          <p:cNvPr id="359" name="Google Shape;359;g5b494d2df6_0_232"/>
          <p:cNvGraphicFramePr/>
          <p:nvPr>
            <p:extLst>
              <p:ext uri="{D42A27DB-BD31-4B8C-83A1-F6EECF244321}">
                <p14:modId xmlns:p14="http://schemas.microsoft.com/office/powerpoint/2010/main" val="1595951465"/>
              </p:ext>
            </p:extLst>
          </p:nvPr>
        </p:nvGraphicFramePr>
        <p:xfrm>
          <a:off x="0" y="3312023"/>
          <a:ext cx="9143975" cy="1948925"/>
        </p:xfrm>
        <a:graphic>
          <a:graphicData uri="http://schemas.openxmlformats.org/drawingml/2006/table">
            <a:tbl>
              <a:tblPr firstRow="1" bandRow="1">
                <a:noFill/>
                <a:tableStyleId>{323666D1-7C8F-4C18-830F-A4CB738B071C}</a:tableStyleId>
              </a:tblPr>
              <a:tblGrid>
                <a:gridCol w="2069275">
                  <a:extLst>
                    <a:ext uri="{9D8B030D-6E8A-4147-A177-3AD203B41FA5}">
                      <a16:colId xmlns:a16="http://schemas.microsoft.com/office/drawing/2014/main" val="20000"/>
                    </a:ext>
                  </a:extLst>
                </a:gridCol>
                <a:gridCol w="2357000">
                  <a:extLst>
                    <a:ext uri="{9D8B030D-6E8A-4147-A177-3AD203B41FA5}">
                      <a16:colId xmlns:a16="http://schemas.microsoft.com/office/drawing/2014/main" val="20001"/>
                    </a:ext>
                  </a:extLst>
                </a:gridCol>
                <a:gridCol w="1029100">
                  <a:extLst>
                    <a:ext uri="{9D8B030D-6E8A-4147-A177-3AD203B41FA5}">
                      <a16:colId xmlns:a16="http://schemas.microsoft.com/office/drawing/2014/main" val="20002"/>
                    </a:ext>
                  </a:extLst>
                </a:gridCol>
                <a:gridCol w="1062325">
                  <a:extLst>
                    <a:ext uri="{9D8B030D-6E8A-4147-A177-3AD203B41FA5}">
                      <a16:colId xmlns:a16="http://schemas.microsoft.com/office/drawing/2014/main" val="20003"/>
                    </a:ext>
                  </a:extLst>
                </a:gridCol>
                <a:gridCol w="1272575">
                  <a:extLst>
                    <a:ext uri="{9D8B030D-6E8A-4147-A177-3AD203B41FA5}">
                      <a16:colId xmlns:a16="http://schemas.microsoft.com/office/drawing/2014/main" val="20004"/>
                    </a:ext>
                  </a:extLst>
                </a:gridCol>
                <a:gridCol w="1353700">
                  <a:extLst>
                    <a:ext uri="{9D8B030D-6E8A-4147-A177-3AD203B41FA5}">
                      <a16:colId xmlns:a16="http://schemas.microsoft.com/office/drawing/2014/main" val="20005"/>
                    </a:ext>
                  </a:extLst>
                </a:gridCol>
              </a:tblGrid>
              <a:tr h="390975">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34775">
                <a:tc rowSpan="4">
                  <a:txBody>
                    <a:bodyPr/>
                    <a:lstStyle/>
                    <a:p>
                      <a:pPr marL="0" lvl="0" indent="0" algn="l" rtl="0">
                        <a:spcBef>
                          <a:spcPts val="0"/>
                        </a:spcBef>
                        <a:spcAft>
                          <a:spcPts val="0"/>
                        </a:spcAft>
                        <a:buNone/>
                      </a:pPr>
                      <a:r>
                        <a:rPr lang="fr-FR" sz="1000" b="1">
                          <a:solidFill>
                            <a:schemeClr val="dk1"/>
                          </a:solidFill>
                        </a:rPr>
                        <a:t>FP1 : Respect du règlement</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FS1.1 :le volan</a:t>
                      </a:r>
                      <a:r>
                        <a:rPr lang="fr-FR" sz="1000"/>
                        <a:t>t</a:t>
                      </a:r>
                      <a:r>
                        <a:rPr lang="fr-FR" sz="1000" u="none" strike="noStrike" cap="none"/>
                        <a:t> doit relier mécaniq</a:t>
                      </a:r>
                      <a:r>
                        <a:rPr lang="fr-FR" sz="1000"/>
                        <a:t>uement les roues sans utiliser ni cordes ni câbles</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2.6.1,</a:t>
                      </a:r>
                      <a:br>
                        <a:rPr lang="fr-FR" sz="1000"/>
                      </a:br>
                      <a:r>
                        <a:rPr lang="fr-FR" sz="1000"/>
                        <a:t>T 2.6.2</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0652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a:t>FS1.2 : positive steering stops </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2.6.3</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0652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dirty="0"/>
                        <a:t>FS1.3: jeu maximal colonne de direction</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deg</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7</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2.6.4</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0652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FS1.4: quick-release pour le volant</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T 2.6.5</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360" name="Google Shape;360;g5b494d2df6_0_232"/>
          <p:cNvGraphicFramePr/>
          <p:nvPr/>
        </p:nvGraphicFramePr>
        <p:xfrm>
          <a:off x="0" y="1056700"/>
          <a:ext cx="5211000" cy="2255400"/>
        </p:xfrm>
        <a:graphic>
          <a:graphicData uri="http://schemas.openxmlformats.org/drawingml/2006/table">
            <a:tbl>
              <a:tblPr>
                <a:noFill/>
                <a:tableStyleId>{048DF172-F4ED-4757-A621-7D67328AAD1C}</a:tableStyleId>
              </a:tblPr>
              <a:tblGrid>
                <a:gridCol w="2204750">
                  <a:extLst>
                    <a:ext uri="{9D8B030D-6E8A-4147-A177-3AD203B41FA5}">
                      <a16:colId xmlns:a16="http://schemas.microsoft.com/office/drawing/2014/main" val="20000"/>
                    </a:ext>
                  </a:extLst>
                </a:gridCol>
                <a:gridCol w="991750">
                  <a:extLst>
                    <a:ext uri="{9D8B030D-6E8A-4147-A177-3AD203B41FA5}">
                      <a16:colId xmlns:a16="http://schemas.microsoft.com/office/drawing/2014/main" val="20001"/>
                    </a:ext>
                  </a:extLst>
                </a:gridCol>
                <a:gridCol w="990400">
                  <a:extLst>
                    <a:ext uri="{9D8B030D-6E8A-4147-A177-3AD203B41FA5}">
                      <a16:colId xmlns:a16="http://schemas.microsoft.com/office/drawing/2014/main" val="20002"/>
                    </a:ext>
                  </a:extLst>
                </a:gridCol>
                <a:gridCol w="1024100">
                  <a:extLst>
                    <a:ext uri="{9D8B030D-6E8A-4147-A177-3AD203B41FA5}">
                      <a16:colId xmlns:a16="http://schemas.microsoft.com/office/drawing/2014/main" val="20003"/>
                    </a:ext>
                  </a:extLst>
                </a:gridCol>
              </a:tblGrid>
              <a:tr h="382475">
                <a:tc>
                  <a:txBody>
                    <a:bodyPr/>
                    <a:lstStyle/>
                    <a:p>
                      <a:pPr marL="0" lvl="0" indent="0" algn="ctr" rtl="0">
                        <a:spcBef>
                          <a:spcPts val="0"/>
                        </a:spcBef>
                        <a:spcAft>
                          <a:spcPts val="0"/>
                        </a:spcAft>
                        <a:buNone/>
                      </a:pPr>
                      <a:r>
                        <a:rPr lang="fr-FR" sz="1000" b="1"/>
                        <a:t>Cas de charges</a:t>
                      </a:r>
                      <a:endParaRPr sz="10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Accélération longitudinale</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Accélération latérale</a:t>
                      </a:r>
                      <a:endParaRPr sz="1000" b="1">
                        <a:solidFill>
                          <a:schemeClr val="dk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Température</a:t>
                      </a:r>
                      <a:endParaRPr sz="1000" b="1">
                        <a:solidFill>
                          <a:schemeClr val="dk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15650">
                <a:tc>
                  <a:txBody>
                    <a:bodyPr/>
                    <a:lstStyle/>
                    <a:p>
                      <a:pPr marL="0" lvl="0" indent="0" algn="ctr" rtl="0">
                        <a:spcBef>
                          <a:spcPts val="0"/>
                        </a:spcBef>
                        <a:spcAft>
                          <a:spcPts val="0"/>
                        </a:spcAft>
                        <a:buNone/>
                      </a:pPr>
                      <a:r>
                        <a:rPr lang="fr-FR" sz="1000" b="1" i="1"/>
                        <a:t>Nominal:</a:t>
                      </a:r>
                      <a:endParaRPr sz="1000" b="1" i="1"/>
                    </a:p>
                    <a:p>
                      <a:pPr marL="0" lvl="0" indent="0" algn="ctr" rtl="0">
                        <a:spcBef>
                          <a:spcPts val="0"/>
                        </a:spcBef>
                        <a:spcAft>
                          <a:spcPts val="0"/>
                        </a:spcAft>
                        <a:buNone/>
                      </a:pPr>
                      <a:r>
                        <a:rPr lang="fr-FR" sz="1000"/>
                        <a:t>virage en skid pad ou accélération en endurance à 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15650">
                <a:tc>
                  <a:txBody>
                    <a:bodyPr/>
                    <a:lstStyle/>
                    <a:p>
                      <a:pPr marL="0" lvl="0" indent="0" algn="ctr" rtl="0">
                        <a:spcBef>
                          <a:spcPts val="0"/>
                        </a:spcBef>
                        <a:spcAft>
                          <a:spcPts val="0"/>
                        </a:spcAft>
                        <a:buNone/>
                      </a:pPr>
                      <a:r>
                        <a:rPr lang="fr-FR" sz="1000" b="1" i="1"/>
                        <a:t>Limite:</a:t>
                      </a:r>
                      <a:r>
                        <a:rPr lang="fr-FR" sz="1000" b="1"/>
                        <a:t> </a:t>
                      </a:r>
                      <a:endParaRPr sz="1000" b="1"/>
                    </a:p>
                    <a:p>
                      <a:pPr marL="0" lvl="0" indent="0" algn="ctr" rtl="0">
                        <a:spcBef>
                          <a:spcPts val="0"/>
                        </a:spcBef>
                        <a:spcAft>
                          <a:spcPts val="0"/>
                        </a:spcAft>
                        <a:buNone/>
                      </a:pPr>
                      <a:r>
                        <a:rPr lang="fr-FR" sz="1000"/>
                        <a:t>virage en skid pad +50 % plus accélération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8850">
                <a:tc>
                  <a:txBody>
                    <a:bodyPr/>
                    <a:lstStyle/>
                    <a:p>
                      <a:pPr marL="0" lvl="0" indent="0" algn="ctr" rtl="0">
                        <a:spcBef>
                          <a:spcPts val="0"/>
                        </a:spcBef>
                        <a:spcAft>
                          <a:spcPts val="0"/>
                        </a:spcAft>
                        <a:buNone/>
                      </a:pPr>
                      <a:r>
                        <a:rPr lang="fr-FR" sz="1000" b="1" i="1"/>
                        <a:t>Ultime</a:t>
                      </a:r>
                      <a:r>
                        <a:rPr lang="fr-FR" sz="1000" b="1"/>
                        <a:t>:</a:t>
                      </a:r>
                      <a:endParaRPr sz="1000" b="1"/>
                    </a:p>
                    <a:p>
                      <a:pPr marL="0" lvl="0" indent="0" algn="ctr" rtl="0">
                        <a:spcBef>
                          <a:spcPts val="0"/>
                        </a:spcBef>
                        <a:spcAft>
                          <a:spcPts val="0"/>
                        </a:spcAft>
                        <a:buNone/>
                      </a:pPr>
                      <a:r>
                        <a:rPr lang="fr-FR" sz="1000"/>
                        <a:t>dérapage + freinage brutal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0" name="ZoneTexte 9">
            <a:extLst>
              <a:ext uri="{FF2B5EF4-FFF2-40B4-BE49-F238E27FC236}">
                <a16:creationId xmlns:a16="http://schemas.microsoft.com/office/drawing/2014/main" id="{983B67FE-7954-4B6C-A213-2C05CB4C639D}"/>
              </a:ext>
            </a:extLst>
          </p:cNvPr>
          <p:cNvSpPr txBox="1"/>
          <p:nvPr/>
        </p:nvSpPr>
        <p:spPr>
          <a:xfrm>
            <a:off x="4320209" y="5801396"/>
            <a:ext cx="3114261" cy="553998"/>
          </a:xfrm>
          <a:prstGeom prst="rect">
            <a:avLst/>
          </a:prstGeom>
          <a:noFill/>
        </p:spPr>
        <p:txBody>
          <a:bodyPr wrap="square" rtlCol="0">
            <a:spAutoFit/>
          </a:bodyPr>
          <a:lstStyle/>
          <a:p>
            <a:r>
              <a:rPr lang="fr-FR" sz="1000" dirty="0">
                <a:highlight>
                  <a:srgbClr val="FF0000"/>
                </a:highlight>
              </a:rPr>
              <a:t>Couple maxi dans la direction ?</a:t>
            </a:r>
          </a:p>
          <a:p>
            <a:r>
              <a:rPr lang="fr-FR" sz="1000" dirty="0">
                <a:highlight>
                  <a:srgbClr val="FF0000"/>
                </a:highlight>
              </a:rPr>
              <a:t>Angles ?</a:t>
            </a:r>
          </a:p>
          <a:p>
            <a:r>
              <a:rPr lang="fr-FR" sz="1000" dirty="0">
                <a:highlight>
                  <a:srgbClr val="FF0000"/>
                </a:highlight>
              </a:rPr>
              <a:t>Rayon de virage minimum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4"/>
        <p:cNvGrpSpPr/>
        <p:nvPr/>
      </p:nvGrpSpPr>
      <p:grpSpPr>
        <a:xfrm>
          <a:off x="0" y="0"/>
          <a:ext cx="0" cy="0"/>
          <a:chOff x="0" y="0"/>
          <a:chExt cx="0" cy="0"/>
        </a:xfrm>
      </p:grpSpPr>
      <p:sp>
        <p:nvSpPr>
          <p:cNvPr id="365" name="Google Shape;365;g5b494d2df6_0_243"/>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LAS</a:t>
            </a:r>
            <a:endParaRPr sz="2400" b="0" i="0" u="none" strike="noStrike" cap="none" dirty="0">
              <a:solidFill>
                <a:schemeClr val="dk1"/>
              </a:solidFill>
              <a:highlight>
                <a:srgbClr val="00FF00"/>
              </a:highlight>
              <a:latin typeface="Arial"/>
              <a:ea typeface="Arial"/>
              <a:cs typeface="Arial"/>
              <a:sym typeface="Arial"/>
            </a:endParaRPr>
          </a:p>
        </p:txBody>
      </p:sp>
      <p:sp>
        <p:nvSpPr>
          <p:cNvPr id="366" name="Google Shape;366;g5b494d2df6_0_243"/>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Freinage</a:t>
            </a:r>
            <a:endParaRPr sz="1200" b="1"/>
          </a:p>
          <a:p>
            <a:pPr marL="0" marR="0" lvl="0" indent="0" algn="l" rtl="0">
              <a:lnSpc>
                <a:spcPct val="100000"/>
              </a:lnSpc>
              <a:spcBef>
                <a:spcPts val="0"/>
              </a:spcBef>
              <a:spcAft>
                <a:spcPts val="0"/>
              </a:spcAft>
              <a:buNone/>
            </a:pPr>
            <a:endParaRPr sz="1200" b="1"/>
          </a:p>
        </p:txBody>
      </p:sp>
      <p:sp>
        <p:nvSpPr>
          <p:cNvPr id="368" name="Google Shape;368;g5b494d2df6_0_243"/>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369" name="Google Shape;369;g5b494d2df6_0_243"/>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370" name="Google Shape;370;g5b494d2df6_0_243"/>
          <p:cNvGraphicFramePr/>
          <p:nvPr>
            <p:extLst>
              <p:ext uri="{D42A27DB-BD31-4B8C-83A1-F6EECF244321}">
                <p14:modId xmlns:p14="http://schemas.microsoft.com/office/powerpoint/2010/main" val="1826222987"/>
              </p:ext>
            </p:extLst>
          </p:nvPr>
        </p:nvGraphicFramePr>
        <p:xfrm>
          <a:off x="0" y="3617843"/>
          <a:ext cx="9143975" cy="2194250"/>
        </p:xfrm>
        <a:graphic>
          <a:graphicData uri="http://schemas.openxmlformats.org/drawingml/2006/table">
            <a:tbl>
              <a:tblPr firstRow="1" bandRow="1">
                <a:noFill/>
                <a:tableStyleId>{323666D1-7C8F-4C18-830F-A4CB738B071C}</a:tableStyleId>
              </a:tblPr>
              <a:tblGrid>
                <a:gridCol w="1934817">
                  <a:extLst>
                    <a:ext uri="{9D8B030D-6E8A-4147-A177-3AD203B41FA5}">
                      <a16:colId xmlns:a16="http://schemas.microsoft.com/office/drawing/2014/main" val="20000"/>
                    </a:ext>
                  </a:extLst>
                </a:gridCol>
                <a:gridCol w="2491458">
                  <a:extLst>
                    <a:ext uri="{9D8B030D-6E8A-4147-A177-3AD203B41FA5}">
                      <a16:colId xmlns:a16="http://schemas.microsoft.com/office/drawing/2014/main" val="20001"/>
                    </a:ext>
                  </a:extLst>
                </a:gridCol>
                <a:gridCol w="1029100">
                  <a:extLst>
                    <a:ext uri="{9D8B030D-6E8A-4147-A177-3AD203B41FA5}">
                      <a16:colId xmlns:a16="http://schemas.microsoft.com/office/drawing/2014/main" val="20002"/>
                    </a:ext>
                  </a:extLst>
                </a:gridCol>
                <a:gridCol w="1062325">
                  <a:extLst>
                    <a:ext uri="{9D8B030D-6E8A-4147-A177-3AD203B41FA5}">
                      <a16:colId xmlns:a16="http://schemas.microsoft.com/office/drawing/2014/main" val="20003"/>
                    </a:ext>
                  </a:extLst>
                </a:gridCol>
                <a:gridCol w="1272575">
                  <a:extLst>
                    <a:ext uri="{9D8B030D-6E8A-4147-A177-3AD203B41FA5}">
                      <a16:colId xmlns:a16="http://schemas.microsoft.com/office/drawing/2014/main" val="20004"/>
                    </a:ext>
                  </a:extLst>
                </a:gridCol>
                <a:gridCol w="1353700">
                  <a:extLst>
                    <a:ext uri="{9D8B030D-6E8A-4147-A177-3AD203B41FA5}">
                      <a16:colId xmlns:a16="http://schemas.microsoft.com/office/drawing/2014/main" val="20005"/>
                    </a:ext>
                  </a:extLst>
                </a:gridCol>
              </a:tblGrid>
              <a:tr h="456850">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Fonction secondaire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Niveau</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0725">
                <a:tc rowSpan="4">
                  <a:txBody>
                    <a:bodyPr/>
                    <a:lstStyle/>
                    <a:p>
                      <a:pPr marL="0" lvl="0" indent="0" algn="l" rtl="0">
                        <a:spcBef>
                          <a:spcPts val="0"/>
                        </a:spcBef>
                        <a:spcAft>
                          <a:spcPts val="0"/>
                        </a:spcAft>
                        <a:buNone/>
                      </a:pPr>
                      <a:r>
                        <a:rPr lang="fr-FR" sz="1000" b="1">
                          <a:solidFill>
                            <a:schemeClr val="dk1"/>
                          </a:solidFill>
                        </a:rPr>
                        <a:t>FP1 : Respect du règlement</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FS1.1 : </a:t>
                      </a:r>
                      <a:r>
                        <a:rPr lang="fr-FR" sz="1000"/>
                        <a:t>système de freinage hydraulique sur le 4 roues et actué par une commande unique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6.1.1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072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a:t>FS1.2 : d</a:t>
                      </a:r>
                      <a:r>
                        <a:rPr lang="fr-FR" sz="1000"/>
                        <a:t>eux circuits de freinage indépendants </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6.1.2</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072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FS1.3: cas de charge minimale pour le pédalier de frein</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N</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2000</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6.1.8</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072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FS1.4: matériau du pédal de frein</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matériau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acier / aluminium</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aucune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T 6.1.9</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371" name="Google Shape;371;g5b494d2df6_0_243"/>
          <p:cNvGraphicFramePr/>
          <p:nvPr>
            <p:extLst>
              <p:ext uri="{D42A27DB-BD31-4B8C-83A1-F6EECF244321}">
                <p14:modId xmlns:p14="http://schemas.microsoft.com/office/powerpoint/2010/main" val="3567944554"/>
              </p:ext>
            </p:extLst>
          </p:nvPr>
        </p:nvGraphicFramePr>
        <p:xfrm>
          <a:off x="0" y="1056699"/>
          <a:ext cx="5211000" cy="2560200"/>
        </p:xfrm>
        <a:graphic>
          <a:graphicData uri="http://schemas.openxmlformats.org/drawingml/2006/table">
            <a:tbl>
              <a:tblPr>
                <a:noFill/>
                <a:tableStyleId>{048DF172-F4ED-4757-A621-7D67328AAD1C}</a:tableStyleId>
              </a:tblPr>
              <a:tblGrid>
                <a:gridCol w="1933875">
                  <a:extLst>
                    <a:ext uri="{9D8B030D-6E8A-4147-A177-3AD203B41FA5}">
                      <a16:colId xmlns:a16="http://schemas.microsoft.com/office/drawing/2014/main" val="20000"/>
                    </a:ext>
                  </a:extLst>
                </a:gridCol>
                <a:gridCol w="1004050">
                  <a:extLst>
                    <a:ext uri="{9D8B030D-6E8A-4147-A177-3AD203B41FA5}">
                      <a16:colId xmlns:a16="http://schemas.microsoft.com/office/drawing/2014/main" val="20001"/>
                    </a:ext>
                  </a:extLst>
                </a:gridCol>
                <a:gridCol w="953500">
                  <a:extLst>
                    <a:ext uri="{9D8B030D-6E8A-4147-A177-3AD203B41FA5}">
                      <a16:colId xmlns:a16="http://schemas.microsoft.com/office/drawing/2014/main" val="20002"/>
                    </a:ext>
                  </a:extLst>
                </a:gridCol>
                <a:gridCol w="1319575">
                  <a:extLst>
                    <a:ext uri="{9D8B030D-6E8A-4147-A177-3AD203B41FA5}">
                      <a16:colId xmlns:a16="http://schemas.microsoft.com/office/drawing/2014/main" val="20003"/>
                    </a:ext>
                  </a:extLst>
                </a:gridCol>
              </a:tblGrid>
              <a:tr h="429604">
                <a:tc>
                  <a:txBody>
                    <a:bodyPr/>
                    <a:lstStyle/>
                    <a:p>
                      <a:pPr marL="0" lvl="0" indent="0" algn="ctr" rtl="0">
                        <a:spcBef>
                          <a:spcPts val="0"/>
                        </a:spcBef>
                        <a:spcAft>
                          <a:spcPts val="0"/>
                        </a:spcAft>
                        <a:buNone/>
                      </a:pPr>
                      <a:r>
                        <a:rPr lang="fr-FR" sz="1000" b="1"/>
                        <a:t>Cas de charges</a:t>
                      </a:r>
                      <a:endParaRPr sz="10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Accélération longitudinale</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Accélération latérale</a:t>
                      </a:r>
                      <a:endParaRPr sz="1000" b="1">
                        <a:solidFill>
                          <a:schemeClr val="dk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Température</a:t>
                      </a:r>
                      <a:endParaRPr sz="1000" b="1">
                        <a:solidFill>
                          <a:schemeClr val="dk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98122">
                <a:tc>
                  <a:txBody>
                    <a:bodyPr/>
                    <a:lstStyle/>
                    <a:p>
                      <a:pPr marL="0" lvl="0" indent="0" algn="ctr" rtl="0">
                        <a:spcBef>
                          <a:spcPts val="0"/>
                        </a:spcBef>
                        <a:spcAft>
                          <a:spcPts val="0"/>
                        </a:spcAft>
                        <a:buNone/>
                      </a:pPr>
                      <a:r>
                        <a:rPr lang="fr-FR" sz="1000" b="1" i="1" dirty="0"/>
                        <a:t>Nominal:</a:t>
                      </a:r>
                      <a:endParaRPr sz="1000" b="1" i="1" dirty="0"/>
                    </a:p>
                    <a:p>
                      <a:pPr marL="0" lvl="0" indent="0" algn="ctr" rtl="0">
                        <a:spcBef>
                          <a:spcPts val="0"/>
                        </a:spcBef>
                        <a:spcAft>
                          <a:spcPts val="0"/>
                        </a:spcAft>
                        <a:buNone/>
                      </a:pPr>
                      <a:r>
                        <a:rPr lang="fr-FR" sz="1000" dirty="0"/>
                        <a:t>virage en </a:t>
                      </a:r>
                      <a:r>
                        <a:rPr lang="fr-FR" sz="1000" dirty="0" err="1"/>
                        <a:t>skid</a:t>
                      </a:r>
                      <a:r>
                        <a:rPr lang="fr-FR" sz="1000" dirty="0"/>
                        <a:t> pad ou accélération en endurance à 30°C</a:t>
                      </a:r>
                      <a:endParaRPr sz="10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63863">
                <a:tc>
                  <a:txBody>
                    <a:bodyPr/>
                    <a:lstStyle/>
                    <a:p>
                      <a:pPr marL="0" lvl="0" indent="0" algn="ctr" rtl="0">
                        <a:spcBef>
                          <a:spcPts val="0"/>
                        </a:spcBef>
                        <a:spcAft>
                          <a:spcPts val="0"/>
                        </a:spcAft>
                        <a:buNone/>
                      </a:pPr>
                      <a:r>
                        <a:rPr lang="fr-FR" sz="1000" b="1" i="1"/>
                        <a:t>Limite:</a:t>
                      </a:r>
                      <a:r>
                        <a:rPr lang="fr-FR" sz="1000" b="1"/>
                        <a:t> </a:t>
                      </a:r>
                      <a:endParaRPr sz="1000" b="1"/>
                    </a:p>
                    <a:p>
                      <a:pPr marL="0" lvl="0" indent="0" algn="ctr" rtl="0">
                        <a:spcBef>
                          <a:spcPts val="0"/>
                        </a:spcBef>
                        <a:spcAft>
                          <a:spcPts val="0"/>
                        </a:spcAft>
                        <a:buNone/>
                      </a:pPr>
                      <a:r>
                        <a:rPr lang="fr-FR" sz="1000"/>
                        <a:t>virage en skid pad +50 % plus accélération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dirty="0"/>
                        <a:t>2 g</a:t>
                      </a:r>
                      <a:endParaRPr sz="10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63863">
                <a:tc>
                  <a:txBody>
                    <a:bodyPr/>
                    <a:lstStyle/>
                    <a:p>
                      <a:pPr marL="0" lvl="0" indent="0" algn="ctr" rtl="0">
                        <a:spcBef>
                          <a:spcPts val="0"/>
                        </a:spcBef>
                        <a:spcAft>
                          <a:spcPts val="0"/>
                        </a:spcAft>
                        <a:buNone/>
                      </a:pPr>
                      <a:r>
                        <a:rPr lang="fr-FR" sz="1000" b="1" i="1"/>
                        <a:t>Ultime</a:t>
                      </a:r>
                      <a:r>
                        <a:rPr lang="fr-FR" sz="1000" b="1"/>
                        <a:t>:</a:t>
                      </a:r>
                      <a:endParaRPr sz="1000" b="1"/>
                    </a:p>
                    <a:p>
                      <a:pPr marL="0" lvl="0" indent="0" algn="ctr" rtl="0">
                        <a:spcBef>
                          <a:spcPts val="0"/>
                        </a:spcBef>
                        <a:spcAft>
                          <a:spcPts val="0"/>
                        </a:spcAft>
                        <a:buNone/>
                      </a:pPr>
                      <a:r>
                        <a:rPr lang="fr-FR" sz="1000"/>
                        <a:t>dérapage + freinage brutal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dirty="0"/>
                        <a:t>40°C</a:t>
                      </a:r>
                      <a:endParaRPr sz="10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 name="Google Shape;355;g5b494d2df6_0_232">
            <a:extLst>
              <a:ext uri="{FF2B5EF4-FFF2-40B4-BE49-F238E27FC236}">
                <a16:creationId xmlns:a16="http://schemas.microsoft.com/office/drawing/2014/main" id="{697EE810-C8B6-445C-AB75-6AC3785D5EC9}"/>
              </a:ext>
            </a:extLst>
          </p:cNvPr>
          <p:cNvSpPr/>
          <p:nvPr/>
        </p:nvSpPr>
        <p:spPr>
          <a:xfrm>
            <a:off x="5211025" y="594947"/>
            <a:ext cx="3933000" cy="1211201"/>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10" name="Google Shape;358;g5b494d2df6_0_232">
            <a:extLst>
              <a:ext uri="{FF2B5EF4-FFF2-40B4-BE49-F238E27FC236}">
                <a16:creationId xmlns:a16="http://schemas.microsoft.com/office/drawing/2014/main" id="{0086261B-2EB1-4A01-906C-392762E53FC8}"/>
              </a:ext>
            </a:extLst>
          </p:cNvPr>
          <p:cNvSpPr/>
          <p:nvPr/>
        </p:nvSpPr>
        <p:spPr>
          <a:xfrm>
            <a:off x="5211025" y="1806149"/>
            <a:ext cx="3933000" cy="1810749"/>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 / Sous systèmes</a:t>
            </a:r>
          </a:p>
          <a:p>
            <a:pPr marL="0" marR="0" lvl="0" indent="0" algn="l" rtl="0">
              <a:lnSpc>
                <a:spcPct val="100000"/>
              </a:lnSpc>
              <a:spcBef>
                <a:spcPts val="0"/>
              </a:spcBef>
              <a:spcAft>
                <a:spcPts val="0"/>
              </a:spcAft>
              <a:buNone/>
            </a:pPr>
            <a:endParaRPr lang="fr-FR" sz="1200" b="1" dirty="0">
              <a:solidFill>
                <a:schemeClr val="dk1"/>
              </a:solidFill>
            </a:endParaRPr>
          </a:p>
          <a:p>
            <a:pPr marL="0" marR="0" lvl="0" indent="0" algn="l" rtl="0">
              <a:lnSpc>
                <a:spcPct val="100000"/>
              </a:lnSpc>
              <a:spcBef>
                <a:spcPts val="0"/>
              </a:spcBef>
              <a:spcAft>
                <a:spcPts val="0"/>
              </a:spcAft>
              <a:buNone/>
            </a:pPr>
            <a:r>
              <a:rPr lang="fr-FR" sz="1000" dirty="0">
                <a:solidFill>
                  <a:schemeClr val="dk1"/>
                </a:solidFill>
                <a:highlight>
                  <a:srgbClr val="FF0000"/>
                </a:highlight>
              </a:rPr>
              <a:t>Pédalier ?</a:t>
            </a:r>
          </a:p>
          <a:p>
            <a:pPr marL="0" marR="0" lvl="0" indent="0" algn="l" rtl="0">
              <a:lnSpc>
                <a:spcPct val="100000"/>
              </a:lnSpc>
              <a:spcBef>
                <a:spcPts val="0"/>
              </a:spcBef>
              <a:spcAft>
                <a:spcPts val="0"/>
              </a:spcAft>
              <a:buNone/>
            </a:pPr>
            <a:r>
              <a:rPr lang="fr-FR" sz="1000" dirty="0">
                <a:solidFill>
                  <a:schemeClr val="dk1"/>
                </a:solidFill>
                <a:highlight>
                  <a:srgbClr val="FF0000"/>
                </a:highlight>
              </a:rPr>
              <a:t>Pédale d’</a:t>
            </a:r>
            <a:r>
              <a:rPr lang="fr-FR" sz="1000" dirty="0" err="1">
                <a:solidFill>
                  <a:schemeClr val="dk1"/>
                </a:solidFill>
                <a:highlight>
                  <a:srgbClr val="FF0000"/>
                </a:highlight>
              </a:rPr>
              <a:t>accel</a:t>
            </a:r>
            <a:r>
              <a:rPr lang="fr-FR" sz="1000" dirty="0">
                <a:solidFill>
                  <a:schemeClr val="dk1"/>
                </a:solidFill>
                <a:highlight>
                  <a:srgbClr val="FF0000"/>
                </a:highlight>
              </a:rPr>
              <a:t> // pb </a:t>
            </a:r>
            <a:r>
              <a:rPr lang="fr-FR" sz="1000" dirty="0" err="1">
                <a:solidFill>
                  <a:schemeClr val="dk1"/>
                </a:solidFill>
                <a:highlight>
                  <a:srgbClr val="FF0000"/>
                </a:highlight>
              </a:rPr>
              <a:t>Optimus</a:t>
            </a:r>
            <a:endParaRPr lang="fr-FR" sz="1000" dirty="0">
              <a:solidFill>
                <a:schemeClr val="dk1"/>
              </a:solidFill>
              <a:highlight>
                <a:srgbClr val="FF0000"/>
              </a:highlight>
            </a:endParaRPr>
          </a:p>
          <a:p>
            <a:pPr marL="0" marR="0" lvl="0" indent="0" algn="l" rtl="0">
              <a:lnSpc>
                <a:spcPct val="100000"/>
              </a:lnSpc>
              <a:spcBef>
                <a:spcPts val="0"/>
              </a:spcBef>
              <a:spcAft>
                <a:spcPts val="0"/>
              </a:spcAft>
              <a:buNone/>
            </a:pPr>
            <a:r>
              <a:rPr lang="fr-FR" sz="1000" dirty="0">
                <a:solidFill>
                  <a:schemeClr val="dk1"/>
                </a:solidFill>
                <a:highlight>
                  <a:srgbClr val="FF0000"/>
                </a:highlight>
              </a:rPr>
              <a:t>Pédale frein : ou placer les maîtres </a:t>
            </a:r>
            <a:r>
              <a:rPr lang="fr-FR" sz="1000" dirty="0" err="1">
                <a:solidFill>
                  <a:schemeClr val="dk1"/>
                </a:solidFill>
                <a:highlight>
                  <a:srgbClr val="FF0000"/>
                </a:highlight>
              </a:rPr>
              <a:t>cyl</a:t>
            </a:r>
            <a:endParaRPr lang="fr-FR" sz="1000" dirty="0">
              <a:solidFill>
                <a:schemeClr val="dk1"/>
              </a:solidFill>
              <a:highlight>
                <a:srgbClr val="FF0000"/>
              </a:highlight>
            </a:endParaRPr>
          </a:p>
          <a:p>
            <a:pPr marL="0" marR="0" lvl="0" indent="0" algn="l" rtl="0">
              <a:lnSpc>
                <a:spcPct val="100000"/>
              </a:lnSpc>
              <a:spcBef>
                <a:spcPts val="0"/>
              </a:spcBef>
              <a:spcAft>
                <a:spcPts val="0"/>
              </a:spcAft>
              <a:buNone/>
            </a:pPr>
            <a:endParaRPr lang="fr-FR" sz="1000" dirty="0">
              <a:solidFill>
                <a:schemeClr val="dk1"/>
              </a:solidFill>
              <a:highlight>
                <a:srgbClr val="FF0000"/>
              </a:highlight>
            </a:endParaRPr>
          </a:p>
          <a:p>
            <a:pPr marL="0" marR="0" lvl="0" indent="0" algn="l" rtl="0">
              <a:lnSpc>
                <a:spcPct val="100000"/>
              </a:lnSpc>
              <a:spcBef>
                <a:spcPts val="0"/>
              </a:spcBef>
              <a:spcAft>
                <a:spcPts val="0"/>
              </a:spcAft>
              <a:buNone/>
            </a:pPr>
            <a:r>
              <a:rPr lang="fr-FR" sz="1000" dirty="0">
                <a:solidFill>
                  <a:schemeClr val="dk1"/>
                </a:solidFill>
                <a:highlight>
                  <a:srgbClr val="FF0000"/>
                </a:highlight>
              </a:rPr>
              <a:t>En additif / Fonderie??</a:t>
            </a:r>
            <a:endParaRPr sz="1000" dirty="0">
              <a:highlight>
                <a:srgbClr val="FF0000"/>
              </a:highlight>
            </a:endParaRPr>
          </a:p>
          <a:p>
            <a:pPr marL="0" marR="0" lvl="0" indent="0" algn="l" rtl="0">
              <a:lnSpc>
                <a:spcPct val="100000"/>
              </a:lnSpc>
              <a:spcBef>
                <a:spcPts val="0"/>
              </a:spcBef>
              <a:spcAft>
                <a:spcPts val="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5"/>
        <p:cNvGrpSpPr/>
        <p:nvPr/>
      </p:nvGrpSpPr>
      <p:grpSpPr>
        <a:xfrm>
          <a:off x="0" y="0"/>
          <a:ext cx="0" cy="0"/>
          <a:chOff x="0" y="0"/>
          <a:chExt cx="0" cy="0"/>
        </a:xfrm>
      </p:grpSpPr>
      <p:sp>
        <p:nvSpPr>
          <p:cNvPr id="376" name="Google Shape;376;g5b494d2df6_1_22"/>
          <p:cNvSpPr txBox="1"/>
          <p:nvPr/>
        </p:nvSpPr>
        <p:spPr>
          <a:xfrm>
            <a:off x="0" y="586525"/>
            <a:ext cx="91440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a:solidFill>
                  <a:srgbClr val="C2381E"/>
                </a:solidFill>
                <a:latin typeface="Calibri"/>
                <a:ea typeface="Calibri"/>
                <a:cs typeface="Calibri"/>
                <a:sym typeface="Calibri"/>
              </a:rPr>
              <a:t>TOP Pré-Dim </a:t>
            </a:r>
            <a:endParaRPr sz="2400" b="1" i="0" u="sng" strike="noStrike" cap="none">
              <a:solidFill>
                <a:srgbClr val="C2381E"/>
              </a:solidFill>
              <a:latin typeface="Calibri"/>
              <a:ea typeface="Calibri"/>
              <a:cs typeface="Calibri"/>
              <a:sym typeface="Calibri"/>
            </a:endParaRPr>
          </a:p>
          <a:p>
            <a:pPr marL="0" marR="0" lvl="0" indent="0" algn="ctr" rtl="0">
              <a:lnSpc>
                <a:spcPct val="100000"/>
              </a:lnSpc>
              <a:spcBef>
                <a:spcPts val="0"/>
              </a:spcBef>
              <a:spcAft>
                <a:spcPts val="0"/>
              </a:spcAft>
              <a:buNone/>
            </a:pPr>
            <a:r>
              <a:rPr lang="fr-FR" sz="2400" b="1" u="sng">
                <a:latin typeface="Calibri"/>
                <a:ea typeface="Calibri"/>
                <a:cs typeface="Calibri"/>
                <a:sym typeface="Calibri"/>
              </a:rPr>
              <a:t>Motorisation</a:t>
            </a:r>
            <a:endParaRPr sz="2400" b="1" u="sng">
              <a:latin typeface="Calibri"/>
              <a:ea typeface="Calibri"/>
              <a:cs typeface="Calibri"/>
              <a:sym typeface="Calibri"/>
            </a:endParaRPr>
          </a:p>
        </p:txBody>
      </p:sp>
      <p:sp>
        <p:nvSpPr>
          <p:cNvPr id="377" name="Google Shape;377;g5b494d2df6_1_22"/>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378" name="Google Shape;378;g5b494d2df6_1_22"/>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5" name="Google Shape;288;g5b494d2df6_1_16">
            <a:extLst>
              <a:ext uri="{FF2B5EF4-FFF2-40B4-BE49-F238E27FC236}">
                <a16:creationId xmlns:a16="http://schemas.microsoft.com/office/drawing/2014/main" id="{354AC3AE-9C71-4BDB-8C52-E46CB782E161}"/>
              </a:ext>
            </a:extLst>
          </p:cNvPr>
          <p:cNvSpPr txBox="1"/>
          <p:nvPr/>
        </p:nvSpPr>
        <p:spPr>
          <a:xfrm>
            <a:off x="970950" y="1348525"/>
            <a:ext cx="3271866" cy="18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fr-FR" b="1" dirty="0"/>
          </a:p>
          <a:p>
            <a:pPr marL="425450" lvl="0" indent="-285750">
              <a:buSzPts val="1400"/>
              <a:buFontTx/>
              <a:buChar char="-"/>
            </a:pPr>
            <a:r>
              <a:rPr lang="fr-FR" b="1" dirty="0"/>
              <a:t>Motorisation</a:t>
            </a:r>
          </a:p>
          <a:p>
            <a:pPr marL="425450" lvl="0" indent="-285750">
              <a:buSzPts val="1400"/>
              <a:buFontTx/>
              <a:buChar char="-"/>
            </a:pPr>
            <a:endParaRPr lang="fr-FR" b="1" dirty="0"/>
          </a:p>
          <a:p>
            <a:pPr marL="425450" lvl="0" indent="-285750">
              <a:buSzPts val="1400"/>
              <a:buFontTx/>
              <a:buChar char="-"/>
            </a:pPr>
            <a:r>
              <a:rPr lang="fr-FR" b="1" dirty="0"/>
              <a:t>Bride et guillotine</a:t>
            </a:r>
          </a:p>
          <a:p>
            <a:pPr marL="425450" lvl="0" indent="-285750">
              <a:buSzPts val="1400"/>
              <a:buFontTx/>
              <a:buChar char="-"/>
            </a:pPr>
            <a:r>
              <a:rPr lang="fr-FR" b="1" dirty="0"/>
              <a:t>Admission</a:t>
            </a:r>
          </a:p>
          <a:p>
            <a:pPr marL="425450" lvl="0" indent="-285750">
              <a:buSzPts val="1400"/>
              <a:buFontTx/>
              <a:buChar char="-"/>
            </a:pPr>
            <a:r>
              <a:rPr lang="fr-FR" b="1" dirty="0"/>
              <a:t>Moteur</a:t>
            </a:r>
          </a:p>
          <a:p>
            <a:pPr marL="425450" lvl="0" indent="-285750">
              <a:buSzPts val="1400"/>
              <a:buFontTx/>
              <a:buChar char="-"/>
            </a:pPr>
            <a:r>
              <a:rPr lang="fr-FR" b="1" dirty="0"/>
              <a:t>Circuit de carburant</a:t>
            </a:r>
          </a:p>
          <a:p>
            <a:pPr marL="425450" lvl="0" indent="-285750">
              <a:buSzPts val="1400"/>
              <a:buFontTx/>
              <a:buChar char="-"/>
            </a:pPr>
            <a:r>
              <a:rPr lang="fr-FR" b="1" dirty="0"/>
              <a:t>Refroidissement</a:t>
            </a:r>
          </a:p>
          <a:p>
            <a:pPr marL="425450" lvl="0" indent="-285750">
              <a:buSzPts val="1400"/>
              <a:buFontTx/>
              <a:buChar char="-"/>
            </a:pPr>
            <a:r>
              <a:rPr lang="fr-FR" b="1" dirty="0"/>
              <a:t>Récupérateurs de fluides</a:t>
            </a:r>
          </a:p>
          <a:p>
            <a:pPr marL="425450" lvl="0" indent="-285750">
              <a:buSzPts val="1400"/>
              <a:buFontTx/>
              <a:buChar char="-"/>
            </a:pPr>
            <a:r>
              <a:rPr lang="fr-FR" b="1" dirty="0"/>
              <a:t>Echappement</a:t>
            </a:r>
          </a:p>
          <a:p>
            <a:pPr marL="425450" lvl="0" indent="-285750">
              <a:buSzPts val="1400"/>
              <a:buFontTx/>
              <a:buChar char="-"/>
            </a:pPr>
            <a:r>
              <a:rPr lang="fr-FR" b="1" dirty="0"/>
              <a:t>Transmission secondaire</a:t>
            </a:r>
          </a:p>
          <a:p>
            <a:pPr marL="425450" lvl="0" indent="-285750">
              <a:buSzPts val="1400"/>
              <a:buFontTx/>
              <a:buChar char="-"/>
            </a:pPr>
            <a:endParaRPr lang="fr-FR" b="1" dirty="0"/>
          </a:p>
          <a:p>
            <a:pPr marL="425450" lvl="0" indent="-285750">
              <a:buSzPts val="1400"/>
              <a:buFontTx/>
              <a:buChar char="-"/>
            </a:pPr>
            <a:endParaRPr lang="fr-FR"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2"/>
        <p:cNvGrpSpPr/>
        <p:nvPr/>
      </p:nvGrpSpPr>
      <p:grpSpPr>
        <a:xfrm>
          <a:off x="0" y="0"/>
          <a:ext cx="0" cy="0"/>
          <a:chOff x="0" y="0"/>
          <a:chExt cx="0" cy="0"/>
        </a:xfrm>
      </p:grpSpPr>
      <p:sp>
        <p:nvSpPr>
          <p:cNvPr id="383" name="Google Shape;383;g5b494d2df6_0_298"/>
          <p:cNvSpPr txBox="1"/>
          <p:nvPr/>
        </p:nvSpPr>
        <p:spPr>
          <a:xfrm>
            <a:off x="0" y="0"/>
            <a:ext cx="52110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2381E"/>
                </a:solidFill>
                <a:latin typeface="Calibri"/>
                <a:ea typeface="Calibri"/>
                <a:cs typeface="Calibri"/>
                <a:sym typeface="Calibri"/>
              </a:rPr>
              <a:t>TOP Pré-Dim </a:t>
            </a:r>
            <a:endParaRPr sz="2400" b="1" i="0" u="sng" strike="noStrike" cap="none" dirty="0">
              <a:solidFill>
                <a:srgbClr val="C2381E"/>
              </a:solidFill>
              <a:latin typeface="Calibri"/>
              <a:ea typeface="Calibri"/>
              <a:cs typeface="Calibri"/>
              <a:sym typeface="Calibri"/>
            </a:endParaRPr>
          </a:p>
          <a:p>
            <a:pPr marL="0" marR="0" lvl="0" indent="0" algn="ctr" rtl="0">
              <a:lnSpc>
                <a:spcPct val="100000"/>
              </a:lnSpc>
              <a:spcBef>
                <a:spcPts val="0"/>
              </a:spcBef>
              <a:spcAft>
                <a:spcPts val="0"/>
              </a:spcAft>
              <a:buNone/>
            </a:pPr>
            <a:r>
              <a:rPr lang="fr-FR" sz="2400" b="1" u="sng" dirty="0">
                <a:highlight>
                  <a:srgbClr val="00FF00"/>
                </a:highlight>
                <a:latin typeface="Calibri"/>
                <a:ea typeface="Calibri"/>
                <a:cs typeface="Calibri"/>
                <a:sym typeface="Calibri"/>
              </a:rPr>
              <a:t>Motorisation</a:t>
            </a:r>
            <a:endParaRPr sz="2400" b="1" u="sng" dirty="0">
              <a:highlight>
                <a:srgbClr val="00FF00"/>
              </a:highlight>
              <a:latin typeface="Calibri"/>
              <a:ea typeface="Calibri"/>
              <a:cs typeface="Calibri"/>
              <a:sym typeface="Calibri"/>
            </a:endParaRPr>
          </a:p>
        </p:txBody>
      </p:sp>
      <p:graphicFrame>
        <p:nvGraphicFramePr>
          <p:cNvPr id="384" name="Google Shape;384;g5b494d2df6_0_298"/>
          <p:cNvGraphicFramePr/>
          <p:nvPr>
            <p:extLst>
              <p:ext uri="{D42A27DB-BD31-4B8C-83A1-F6EECF244321}">
                <p14:modId xmlns:p14="http://schemas.microsoft.com/office/powerpoint/2010/main" val="3314923100"/>
              </p:ext>
            </p:extLst>
          </p:nvPr>
        </p:nvGraphicFramePr>
        <p:xfrm>
          <a:off x="0" y="2624900"/>
          <a:ext cx="5211000" cy="4233098"/>
        </p:xfrm>
        <a:graphic>
          <a:graphicData uri="http://schemas.openxmlformats.org/drawingml/2006/table">
            <a:tbl>
              <a:tblPr firstRow="1" bandRow="1">
                <a:noFill/>
                <a:tableStyleId>{323666D1-7C8F-4C18-830F-A4CB738B071C}</a:tableStyleId>
              </a:tblPr>
              <a:tblGrid>
                <a:gridCol w="1658317">
                  <a:extLst>
                    <a:ext uri="{9D8B030D-6E8A-4147-A177-3AD203B41FA5}">
                      <a16:colId xmlns:a16="http://schemas.microsoft.com/office/drawing/2014/main" val="20000"/>
                    </a:ext>
                  </a:extLst>
                </a:gridCol>
                <a:gridCol w="1505202">
                  <a:extLst>
                    <a:ext uri="{9D8B030D-6E8A-4147-A177-3AD203B41FA5}">
                      <a16:colId xmlns:a16="http://schemas.microsoft.com/office/drawing/2014/main" val="20001"/>
                    </a:ext>
                  </a:extLst>
                </a:gridCol>
                <a:gridCol w="819722">
                  <a:extLst>
                    <a:ext uri="{9D8B030D-6E8A-4147-A177-3AD203B41FA5}">
                      <a16:colId xmlns:a16="http://schemas.microsoft.com/office/drawing/2014/main" val="20002"/>
                    </a:ext>
                  </a:extLst>
                </a:gridCol>
                <a:gridCol w="619469">
                  <a:extLst>
                    <a:ext uri="{9D8B030D-6E8A-4147-A177-3AD203B41FA5}">
                      <a16:colId xmlns:a16="http://schemas.microsoft.com/office/drawing/2014/main" val="20003"/>
                    </a:ext>
                  </a:extLst>
                </a:gridCol>
                <a:gridCol w="608290">
                  <a:extLst>
                    <a:ext uri="{9D8B030D-6E8A-4147-A177-3AD203B41FA5}">
                      <a16:colId xmlns:a16="http://schemas.microsoft.com/office/drawing/2014/main" val="20004"/>
                    </a:ext>
                  </a:extLst>
                </a:gridCol>
              </a:tblGrid>
              <a:tr h="792863">
                <a:tc>
                  <a:txBody>
                    <a:bodyPr/>
                    <a:lstStyle/>
                    <a:p>
                      <a:pPr marL="0" marR="0" lvl="0" indent="0" algn="l" rtl="0">
                        <a:lnSpc>
                          <a:spcPct val="100000"/>
                        </a:lnSpc>
                        <a:spcBef>
                          <a:spcPts val="0"/>
                        </a:spcBef>
                        <a:spcAft>
                          <a:spcPts val="0"/>
                        </a:spcAft>
                        <a:buNone/>
                      </a:pPr>
                      <a:r>
                        <a:rPr lang="fr-FR" sz="1000" b="1" u="none" strike="noStrike" cap="none" dirty="0"/>
                        <a:t>Fonction primaire</a:t>
                      </a:r>
                      <a:endParaRPr b="1" dirty="0"/>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a:t>Fonction secondaire</a:t>
                      </a:r>
                      <a:endParaRPr b="1"/>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a:t>Critère</a:t>
                      </a:r>
                      <a:endParaRPr b="1"/>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a:t>Niveau</a:t>
                      </a:r>
                      <a:endParaRPr b="1"/>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t>Flexibilité</a:t>
                      </a:r>
                      <a:endParaRPr b="1" dirty="0"/>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69843">
                <a:tc rowSpan="3">
                  <a:txBody>
                    <a:bodyPr/>
                    <a:lstStyle/>
                    <a:p>
                      <a:pPr algn="l" fontAlgn="b"/>
                      <a:r>
                        <a:rPr lang="fr-FR" sz="1000" b="1" i="0" u="none" strike="noStrike" dirty="0">
                          <a:solidFill>
                            <a:srgbClr val="000000"/>
                          </a:solidFill>
                          <a:effectLst/>
                          <a:latin typeface="Arial" panose="020B0604020202020204" pitchFamily="34" charset="0"/>
                        </a:rPr>
                        <a:t>FP1 : Propulser le véhicule</a:t>
                      </a:r>
                    </a:p>
                  </a:txBody>
                  <a:tcP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algn="l" fontAlgn="b"/>
                      <a:r>
                        <a:rPr lang="fr-FR" sz="1000" b="0" i="0" u="none" strike="noStrike">
                          <a:solidFill>
                            <a:srgbClr val="000000"/>
                          </a:solidFill>
                          <a:effectLst/>
                          <a:latin typeface="Arial" panose="020B0604020202020204" pitchFamily="34" charset="0"/>
                        </a:rPr>
                        <a:t>FP1-1 : Puissance</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r>
                        <a:rPr lang="fr-FR" sz="1000" b="0" i="0" u="none" strike="noStrike">
                          <a:solidFill>
                            <a:srgbClr val="000000"/>
                          </a:solidFill>
                          <a:effectLst/>
                          <a:latin typeface="Arial" panose="020B0604020202020204" pitchFamily="34" charset="0"/>
                        </a:rPr>
                        <a:t>hp</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r" fontAlgn="b"/>
                      <a:r>
                        <a:rPr lang="fr-FR" sz="1000" b="0" i="0" u="none" strike="noStrike">
                          <a:solidFill>
                            <a:srgbClr val="000000"/>
                          </a:solidFill>
                          <a:effectLst/>
                          <a:latin typeface="Arial" panose="020B0604020202020204" pitchFamily="34" charset="0"/>
                        </a:rPr>
                        <a:t>85</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r>
                        <a:rPr lang="fr-FR" sz="1000" b="0" i="0" u="none" strike="noStrike">
                          <a:solidFill>
                            <a:srgbClr val="000000"/>
                          </a:solidFill>
                          <a:effectLst/>
                          <a:latin typeface="Arial" panose="020B0604020202020204" pitchFamily="34" charset="0"/>
                        </a:rPr>
                        <a:t>+10/-0</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69843">
                <a:tc vMerge="1">
                  <a:txBody>
                    <a:bodyPr/>
                    <a:lstStyle/>
                    <a:p>
                      <a:pPr algn="l" fontAlgn="b"/>
                      <a:endParaRPr lang="fr-FR" sz="1000" b="1" i="0" u="none" strike="noStrike" dirty="0">
                        <a:solidFill>
                          <a:srgbClr val="000000"/>
                        </a:solidFill>
                        <a:effectLst/>
                        <a:latin typeface="Arial" panose="020B0604020202020204" pitchFamily="34" charset="0"/>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r>
                        <a:rPr lang="fr-FR" sz="1000" b="0" i="0" u="none" strike="noStrike">
                          <a:solidFill>
                            <a:srgbClr val="000000"/>
                          </a:solidFill>
                          <a:effectLst/>
                          <a:latin typeface="Arial" panose="020B0604020202020204" pitchFamily="34" charset="0"/>
                        </a:rPr>
                        <a:t>FP1-2 : Autonomie</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r>
                        <a:rPr lang="fr-FR" sz="1000" b="0" i="0" u="none" strike="noStrike">
                          <a:solidFill>
                            <a:srgbClr val="000000"/>
                          </a:solidFill>
                          <a:effectLst/>
                          <a:latin typeface="Arial" panose="020B0604020202020204" pitchFamily="34" charset="0"/>
                        </a:rPr>
                        <a:t>km</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r" fontAlgn="b"/>
                      <a:r>
                        <a:rPr lang="fr-FR" sz="1000" b="0" i="0" u="none" strike="noStrike">
                          <a:solidFill>
                            <a:srgbClr val="000000"/>
                          </a:solidFill>
                          <a:effectLst/>
                          <a:latin typeface="Arial" panose="020B0604020202020204" pitchFamily="34" charset="0"/>
                        </a:rPr>
                        <a:t>30</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r>
                        <a:rPr lang="fr-FR" sz="1000" b="0" i="0" u="none" strike="noStrike">
                          <a:solidFill>
                            <a:srgbClr val="000000"/>
                          </a:solidFill>
                          <a:effectLst/>
                          <a:latin typeface="Arial" panose="020B0604020202020204" pitchFamily="34" charset="0"/>
                        </a:rPr>
                        <a:t>+5 / -3</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69843">
                <a:tc vMerge="1">
                  <a:txBody>
                    <a:bodyPr/>
                    <a:lstStyle/>
                    <a:p>
                      <a:pPr algn="l" fontAlgn="b"/>
                      <a:endParaRPr lang="fr-FR" sz="1000" b="1" i="0" u="none" strike="noStrike" dirty="0">
                        <a:solidFill>
                          <a:srgbClr val="000000"/>
                        </a:solidFill>
                        <a:effectLst/>
                        <a:latin typeface="Arial" panose="020B0604020202020204" pitchFamily="34" charset="0"/>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r>
                        <a:rPr lang="fr-FR" sz="1000" b="0" i="0" u="none" strike="noStrike" dirty="0">
                          <a:solidFill>
                            <a:srgbClr val="000000"/>
                          </a:solidFill>
                          <a:effectLst/>
                          <a:latin typeface="Arial" panose="020B0604020202020204" pitchFamily="34" charset="0"/>
                        </a:rPr>
                        <a:t>FP1-3 : Consommation</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r>
                        <a:rPr lang="fr-FR" sz="1000" b="0" i="0" u="none" strike="noStrike">
                          <a:solidFill>
                            <a:srgbClr val="000000"/>
                          </a:solidFill>
                          <a:effectLst/>
                          <a:latin typeface="Arial" panose="020B0604020202020204" pitchFamily="34" charset="0"/>
                        </a:rPr>
                        <a:t>l / endurance</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r" fontAlgn="b"/>
                      <a:r>
                        <a:rPr lang="fr-FR" sz="1000" b="0" i="0" u="none" strike="noStrike">
                          <a:solidFill>
                            <a:srgbClr val="000000"/>
                          </a:solidFill>
                          <a:effectLst/>
                          <a:latin typeface="Arial" panose="020B0604020202020204" pitchFamily="34" charset="0"/>
                        </a:rPr>
                        <a:t>5</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r>
                        <a:rPr lang="fr-FR" sz="1000" b="0" i="0" u="none" strike="noStrike">
                          <a:solidFill>
                            <a:srgbClr val="000000"/>
                          </a:solidFill>
                          <a:effectLst/>
                          <a:latin typeface="Arial" panose="020B0604020202020204" pitchFamily="34" charset="0"/>
                        </a:rPr>
                        <a:t>+0,3 / -2</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45510">
                <a:tc>
                  <a:txBody>
                    <a:bodyPr/>
                    <a:lstStyle/>
                    <a:p>
                      <a:pPr algn="l" fontAlgn="b"/>
                      <a:r>
                        <a:rPr lang="fr-FR" sz="1000" b="1" i="0" u="none" strike="noStrike" dirty="0">
                          <a:solidFill>
                            <a:srgbClr val="000000"/>
                          </a:solidFill>
                          <a:effectLst/>
                          <a:latin typeface="Arial" panose="020B0604020202020204" pitchFamily="34" charset="0"/>
                        </a:rPr>
                        <a:t>FC1 : Respecter le règlement</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endParaRPr lang="fr-FR" sz="1000" b="0" i="0" u="none" strike="noStrike">
                        <a:solidFill>
                          <a:srgbClr val="000000"/>
                        </a:solidFill>
                        <a:effectLst/>
                        <a:latin typeface="Arial" panose="020B0604020202020204" pitchFamily="34" charset="0"/>
                      </a:endParaRP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endParaRPr lang="fr-FR" sz="1000" b="0" i="0" u="none" strike="noStrike">
                        <a:solidFill>
                          <a:srgbClr val="000000"/>
                        </a:solidFill>
                        <a:effectLst/>
                        <a:latin typeface="Arial" panose="020B0604020202020204" pitchFamily="34" charset="0"/>
                      </a:endParaRP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endParaRPr lang="fr-FR" sz="1000" b="0" i="0" u="none" strike="noStrike">
                        <a:solidFill>
                          <a:srgbClr val="000000"/>
                        </a:solidFill>
                        <a:effectLst/>
                        <a:latin typeface="Arial" panose="020B0604020202020204" pitchFamily="34" charset="0"/>
                      </a:endParaRP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endParaRPr lang="fr-FR" sz="1000" b="0" i="0" u="none" strike="noStrike">
                        <a:solidFill>
                          <a:srgbClr val="000000"/>
                        </a:solidFill>
                        <a:effectLst/>
                        <a:latin typeface="Arial" panose="020B0604020202020204" pitchFamily="34" charset="0"/>
                      </a:endParaRP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45510">
                <a:tc rowSpan="3">
                  <a:txBody>
                    <a:bodyPr/>
                    <a:lstStyle/>
                    <a:p>
                      <a:pPr algn="l" fontAlgn="b"/>
                      <a:r>
                        <a:rPr lang="fr-FR" sz="1000" b="1" i="0" u="none" strike="noStrike" dirty="0">
                          <a:solidFill>
                            <a:srgbClr val="000000"/>
                          </a:solidFill>
                          <a:effectLst/>
                          <a:latin typeface="Arial" panose="020B0604020202020204" pitchFamily="34" charset="0"/>
                        </a:rPr>
                        <a:t>FC2 : Respecter les attentes de la direction</a:t>
                      </a:r>
                    </a:p>
                  </a:txBody>
                  <a:tcP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algn="l" fontAlgn="b"/>
                      <a:r>
                        <a:rPr lang="fr-FR" sz="1000" b="0" i="0" u="none" strike="noStrike">
                          <a:solidFill>
                            <a:srgbClr val="000000"/>
                          </a:solidFill>
                          <a:effectLst/>
                          <a:latin typeface="Arial" panose="020B0604020202020204" pitchFamily="34" charset="0"/>
                        </a:rPr>
                        <a:t>FC2-1 : Budget massique</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r>
                        <a:rPr lang="fr-FR" sz="1000" b="0" i="0" u="none" strike="noStrike">
                          <a:solidFill>
                            <a:srgbClr val="000000"/>
                          </a:solidFill>
                          <a:effectLst/>
                          <a:latin typeface="Arial" panose="020B0604020202020204" pitchFamily="34" charset="0"/>
                        </a:rPr>
                        <a:t>kg</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endParaRPr lang="fr-FR" sz="1000" b="0" i="0" u="none" strike="noStrike">
                        <a:solidFill>
                          <a:srgbClr val="000000"/>
                        </a:solidFill>
                        <a:effectLst/>
                        <a:latin typeface="Arial" panose="020B0604020202020204" pitchFamily="34" charset="0"/>
                      </a:endParaRP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endParaRPr lang="fr-FR" sz="1000" b="0" i="0" u="none" strike="noStrike">
                        <a:solidFill>
                          <a:srgbClr val="000000"/>
                        </a:solidFill>
                        <a:effectLst/>
                        <a:latin typeface="Arial" panose="020B0604020202020204" pitchFamily="34" charset="0"/>
                      </a:endParaRP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69843">
                <a:tc vMerge="1">
                  <a:txBody>
                    <a:bodyPr/>
                    <a:lstStyle/>
                    <a:p>
                      <a:pPr algn="l" fontAlgn="b"/>
                      <a:endParaRPr lang="fr-FR" sz="1000" b="1" i="0" u="none" strike="noStrike" dirty="0">
                        <a:solidFill>
                          <a:srgbClr val="000000"/>
                        </a:solidFill>
                        <a:effectLst/>
                        <a:latin typeface="Arial" panose="020B0604020202020204" pitchFamily="34" charset="0"/>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r>
                        <a:rPr lang="fr-FR" sz="1000" b="0" i="0" u="none" strike="noStrike">
                          <a:solidFill>
                            <a:srgbClr val="000000"/>
                          </a:solidFill>
                          <a:effectLst/>
                          <a:latin typeface="Arial" panose="020B0604020202020204" pitchFamily="34" charset="0"/>
                        </a:rPr>
                        <a:t>FC2-1 : Budget financier</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r>
                        <a:rPr lang="fr-FR" sz="1000" b="0" i="0" u="none" strike="noStrike">
                          <a:solidFill>
                            <a:srgbClr val="000000"/>
                          </a:solidFill>
                          <a:effectLst/>
                          <a:latin typeface="Arial" panose="020B0604020202020204" pitchFamily="34" charset="0"/>
                        </a:rPr>
                        <a:t>€</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endParaRPr lang="fr-FR" sz="1000" b="0" i="0" u="none" strike="noStrike">
                        <a:solidFill>
                          <a:srgbClr val="000000"/>
                        </a:solidFill>
                        <a:effectLst/>
                        <a:latin typeface="Arial" panose="020B0604020202020204" pitchFamily="34" charset="0"/>
                      </a:endParaRP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endParaRPr lang="fr-FR" sz="1000" b="0" i="0" u="none" strike="noStrike">
                        <a:solidFill>
                          <a:srgbClr val="000000"/>
                        </a:solidFill>
                        <a:effectLst/>
                        <a:latin typeface="Arial" panose="020B0604020202020204" pitchFamily="34" charset="0"/>
                      </a:endParaRP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469843">
                <a:tc vMerge="1">
                  <a:txBody>
                    <a:bodyPr/>
                    <a:lstStyle/>
                    <a:p>
                      <a:pPr algn="l" fontAlgn="b"/>
                      <a:endParaRPr lang="fr-FR" sz="1000" b="1" i="0" u="none" strike="noStrike" dirty="0">
                        <a:solidFill>
                          <a:srgbClr val="000000"/>
                        </a:solidFill>
                        <a:effectLst/>
                        <a:latin typeface="Arial" panose="020B0604020202020204" pitchFamily="34" charset="0"/>
                      </a:endParaRPr>
                    </a:p>
                  </a:txBody>
                  <a:tcPr marL="9525" marR="9525" marT="9525"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r>
                        <a:rPr lang="fr-FR" sz="1000" b="0" i="0" u="none" strike="noStrike">
                          <a:solidFill>
                            <a:srgbClr val="000000"/>
                          </a:solidFill>
                          <a:effectLst/>
                          <a:latin typeface="Arial" panose="020B0604020202020204" pitchFamily="34" charset="0"/>
                        </a:rPr>
                        <a:t>FC2-1 : Budget horaire</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r>
                        <a:rPr lang="fr-FR" sz="1000" b="0" i="0" u="none" strike="noStrike">
                          <a:solidFill>
                            <a:srgbClr val="000000"/>
                          </a:solidFill>
                          <a:effectLst/>
                          <a:latin typeface="Arial" panose="020B0604020202020204" pitchFamily="34" charset="0"/>
                        </a:rPr>
                        <a:t>h.h</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endParaRPr lang="fr-FR" sz="1000" b="0" i="0" u="none" strike="noStrike">
                        <a:solidFill>
                          <a:srgbClr val="000000"/>
                        </a:solidFill>
                        <a:effectLst/>
                        <a:latin typeface="Arial" panose="020B0604020202020204" pitchFamily="34" charset="0"/>
                      </a:endParaRP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algn="l" fontAlgn="b"/>
                      <a:endParaRPr lang="fr-FR" sz="1000" b="0" i="0" u="none" strike="noStrike" dirty="0">
                        <a:solidFill>
                          <a:srgbClr val="000000"/>
                        </a:solidFill>
                        <a:effectLst/>
                        <a:latin typeface="Arial" panose="020B0604020202020204" pitchFamily="34" charset="0"/>
                      </a:endParaRP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385" name="Google Shape;385;g5b494d2df6_0_298"/>
          <p:cNvSpPr txBox="1"/>
          <p:nvPr/>
        </p:nvSpPr>
        <p:spPr>
          <a:xfrm>
            <a:off x="0" y="1056675"/>
            <a:ext cx="5211000" cy="15543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386" name="Google Shape;386;g5b494d2df6_0_298"/>
          <p:cNvSpPr/>
          <p:nvPr/>
        </p:nvSpPr>
        <p:spPr>
          <a:xfrm>
            <a:off x="5211025" y="583425"/>
            <a:ext cx="3933000" cy="2845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387" name="Google Shape;387;g5b494d2df6_0_298"/>
          <p:cNvSpPr/>
          <p:nvPr/>
        </p:nvSpPr>
        <p:spPr>
          <a:xfrm>
            <a:off x="5211028" y="3429000"/>
            <a:ext cx="3933000" cy="3429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Architecture / Sous systèmes</a:t>
            </a:r>
            <a:endParaRPr/>
          </a:p>
          <a:p>
            <a:pPr marL="0" marR="0" lvl="0" indent="0" algn="l" rtl="0">
              <a:lnSpc>
                <a:spcPct val="100000"/>
              </a:lnSpc>
              <a:spcBef>
                <a:spcPts val="0"/>
              </a:spcBef>
              <a:spcAft>
                <a:spcPts val="0"/>
              </a:spcAft>
              <a:buNone/>
            </a:pPr>
            <a:endParaRPr/>
          </a:p>
        </p:txBody>
      </p:sp>
      <p:sp>
        <p:nvSpPr>
          <p:cNvPr id="388" name="Google Shape;388;g5b494d2df6_0_298"/>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389" name="Google Shape;389;g5b494d2df6_0_298"/>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3"/>
        <p:cNvGrpSpPr/>
        <p:nvPr/>
      </p:nvGrpSpPr>
      <p:grpSpPr>
        <a:xfrm>
          <a:off x="0" y="0"/>
          <a:ext cx="0" cy="0"/>
          <a:chOff x="0" y="0"/>
          <a:chExt cx="0" cy="0"/>
        </a:xfrm>
      </p:grpSpPr>
      <p:sp>
        <p:nvSpPr>
          <p:cNvPr id="394" name="Google Shape;394;g5b494d2df6_0_318"/>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Motorisation</a:t>
            </a:r>
            <a:endParaRPr sz="2400" b="0" i="0" u="none" strike="noStrike" cap="none" dirty="0">
              <a:solidFill>
                <a:schemeClr val="dk1"/>
              </a:solidFill>
              <a:highlight>
                <a:srgbClr val="00FF00"/>
              </a:highlight>
              <a:latin typeface="Arial"/>
              <a:ea typeface="Arial"/>
              <a:cs typeface="Arial"/>
              <a:sym typeface="Arial"/>
            </a:endParaRPr>
          </a:p>
        </p:txBody>
      </p:sp>
      <p:sp>
        <p:nvSpPr>
          <p:cNvPr id="395" name="Google Shape;395;g5b494d2df6_0_318"/>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Bride et guillotine</a:t>
            </a:r>
            <a:endParaRPr sz="1200" b="1"/>
          </a:p>
          <a:p>
            <a:pPr marL="0" marR="0" lvl="0" indent="0" algn="l" rtl="0">
              <a:lnSpc>
                <a:spcPct val="100000"/>
              </a:lnSpc>
              <a:spcBef>
                <a:spcPts val="0"/>
              </a:spcBef>
              <a:spcAft>
                <a:spcPts val="0"/>
              </a:spcAft>
              <a:buNone/>
            </a:pPr>
            <a:endParaRPr sz="1200" b="1"/>
          </a:p>
        </p:txBody>
      </p:sp>
      <p:sp>
        <p:nvSpPr>
          <p:cNvPr id="396" name="Google Shape;396;g5b494d2df6_0_318"/>
          <p:cNvSpPr txBox="1"/>
          <p:nvPr/>
        </p:nvSpPr>
        <p:spPr>
          <a:xfrm>
            <a:off x="0" y="1056676"/>
            <a:ext cx="5211000" cy="10434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397" name="Google Shape;397;g5b494d2df6_0_318"/>
          <p:cNvSpPr/>
          <p:nvPr/>
        </p:nvSpPr>
        <p:spPr>
          <a:xfrm>
            <a:off x="5211025" y="590553"/>
            <a:ext cx="3933000" cy="31701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398" name="Google Shape;398;g5b494d2df6_0_318"/>
          <p:cNvSpPr txBox="1"/>
          <p:nvPr/>
        </p:nvSpPr>
        <p:spPr>
          <a:xfrm>
            <a:off x="7782225" y="91325"/>
            <a:ext cx="7521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a:t>
            </a:r>
            <a:r>
              <a:rPr lang="fr-FR" sz="2000" b="1">
                <a:solidFill>
                  <a:srgbClr val="C00000"/>
                </a:solidFill>
              </a:rPr>
              <a:t>LS</a:t>
            </a:r>
            <a:endParaRPr/>
          </a:p>
        </p:txBody>
      </p:sp>
      <p:sp>
        <p:nvSpPr>
          <p:cNvPr id="399" name="Google Shape;399;g5b494d2df6_0_318"/>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400" name="Google Shape;400;g5b494d2df6_0_318"/>
          <p:cNvSpPr/>
          <p:nvPr/>
        </p:nvSpPr>
        <p:spPr>
          <a:xfrm>
            <a:off x="25" y="2100075"/>
            <a:ext cx="5211000" cy="16572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Architecture / Sous systèmes</a:t>
            </a:r>
            <a:endParaRPr sz="1200" b="1">
              <a:solidFill>
                <a:schemeClr val="dk1"/>
              </a:solidFill>
            </a:endParaRPr>
          </a:p>
          <a:p>
            <a:pPr marL="0" marR="0" lvl="0" indent="0" algn="l" rtl="0">
              <a:lnSpc>
                <a:spcPct val="100000"/>
              </a:lnSpc>
              <a:spcBef>
                <a:spcPts val="0"/>
              </a:spcBef>
              <a:spcAft>
                <a:spcPts val="0"/>
              </a:spcAft>
              <a:buNone/>
            </a:pPr>
            <a:endParaRPr sz="1200" b="1">
              <a:solidFill>
                <a:schemeClr val="dk1"/>
              </a:solidFill>
            </a:endParaRPr>
          </a:p>
          <a:p>
            <a:pPr marL="457200" marR="0" lvl="0" indent="-304800" algn="l" rtl="0">
              <a:lnSpc>
                <a:spcPct val="100000"/>
              </a:lnSpc>
              <a:spcBef>
                <a:spcPts val="0"/>
              </a:spcBef>
              <a:spcAft>
                <a:spcPts val="0"/>
              </a:spcAft>
              <a:buClr>
                <a:schemeClr val="dk1"/>
              </a:buClr>
              <a:buSzPts val="1200"/>
              <a:buChar char="-"/>
            </a:pPr>
            <a:r>
              <a:rPr lang="fr-FR" sz="1200">
                <a:solidFill>
                  <a:schemeClr val="dk1"/>
                </a:solidFill>
              </a:rPr>
              <a:t>Guillotine </a:t>
            </a:r>
            <a:endParaRPr sz="1200">
              <a:solidFill>
                <a:schemeClr val="dk1"/>
              </a:solidFill>
            </a:endParaRPr>
          </a:p>
          <a:p>
            <a:pPr marL="457200" marR="0" lvl="0" indent="-304800" algn="l" rtl="0">
              <a:lnSpc>
                <a:spcPct val="100000"/>
              </a:lnSpc>
              <a:spcBef>
                <a:spcPts val="0"/>
              </a:spcBef>
              <a:spcAft>
                <a:spcPts val="0"/>
              </a:spcAft>
              <a:buClr>
                <a:schemeClr val="dk1"/>
              </a:buClr>
              <a:buSzPts val="1200"/>
              <a:buChar char="-"/>
            </a:pPr>
            <a:r>
              <a:rPr lang="fr-FR" sz="1200">
                <a:solidFill>
                  <a:schemeClr val="dk1"/>
                </a:solidFill>
              </a:rPr>
              <a:t>Papillon</a:t>
            </a:r>
            <a:endParaRPr sz="1200">
              <a:solidFill>
                <a:schemeClr val="dk1"/>
              </a:solidFill>
            </a:endParaRPr>
          </a:p>
          <a:p>
            <a:pPr marL="0" marR="0" lvl="0" indent="0" algn="l" rtl="0">
              <a:lnSpc>
                <a:spcPct val="100000"/>
              </a:lnSpc>
              <a:spcBef>
                <a:spcPts val="0"/>
              </a:spcBef>
              <a:spcAft>
                <a:spcPts val="0"/>
              </a:spcAft>
              <a:buNone/>
            </a:pPr>
            <a:endParaRPr sz="1200">
              <a:solidFill>
                <a:schemeClr val="dk1"/>
              </a:solidFill>
            </a:endParaRPr>
          </a:p>
          <a:p>
            <a:pPr marL="0" marR="0" lvl="0" indent="0" algn="l" rtl="0">
              <a:lnSpc>
                <a:spcPct val="100000"/>
              </a:lnSpc>
              <a:spcBef>
                <a:spcPts val="0"/>
              </a:spcBef>
              <a:spcAft>
                <a:spcPts val="0"/>
              </a:spcAft>
              <a:buNone/>
            </a:pPr>
            <a:endParaRPr/>
          </a:p>
        </p:txBody>
      </p:sp>
      <p:graphicFrame>
        <p:nvGraphicFramePr>
          <p:cNvPr id="401" name="Google Shape;401;g5b494d2df6_0_318"/>
          <p:cNvGraphicFramePr/>
          <p:nvPr>
            <p:extLst>
              <p:ext uri="{D42A27DB-BD31-4B8C-83A1-F6EECF244321}">
                <p14:modId xmlns:p14="http://schemas.microsoft.com/office/powerpoint/2010/main" val="4175857256"/>
              </p:ext>
            </p:extLst>
          </p:nvPr>
        </p:nvGraphicFramePr>
        <p:xfrm>
          <a:off x="13" y="3757323"/>
          <a:ext cx="9143975" cy="2834750"/>
        </p:xfrm>
        <a:graphic>
          <a:graphicData uri="http://schemas.openxmlformats.org/drawingml/2006/table">
            <a:tbl>
              <a:tblPr firstRow="1" bandRow="1">
                <a:noFill/>
                <a:tableStyleId>{323666D1-7C8F-4C18-830F-A4CB738B071C}</a:tableStyleId>
              </a:tblPr>
              <a:tblGrid>
                <a:gridCol w="2069275">
                  <a:extLst>
                    <a:ext uri="{9D8B030D-6E8A-4147-A177-3AD203B41FA5}">
                      <a16:colId xmlns:a16="http://schemas.microsoft.com/office/drawing/2014/main" val="20000"/>
                    </a:ext>
                  </a:extLst>
                </a:gridCol>
                <a:gridCol w="2517075">
                  <a:extLst>
                    <a:ext uri="{9D8B030D-6E8A-4147-A177-3AD203B41FA5}">
                      <a16:colId xmlns:a16="http://schemas.microsoft.com/office/drawing/2014/main" val="20001"/>
                    </a:ext>
                  </a:extLst>
                </a:gridCol>
                <a:gridCol w="624625">
                  <a:extLst>
                    <a:ext uri="{9D8B030D-6E8A-4147-A177-3AD203B41FA5}">
                      <a16:colId xmlns:a16="http://schemas.microsoft.com/office/drawing/2014/main" val="20002"/>
                    </a:ext>
                  </a:extLst>
                </a:gridCol>
                <a:gridCol w="1090675">
                  <a:extLst>
                    <a:ext uri="{9D8B030D-6E8A-4147-A177-3AD203B41FA5}">
                      <a16:colId xmlns:a16="http://schemas.microsoft.com/office/drawing/2014/main" val="20003"/>
                    </a:ext>
                  </a:extLst>
                </a:gridCol>
                <a:gridCol w="1359000">
                  <a:extLst>
                    <a:ext uri="{9D8B030D-6E8A-4147-A177-3AD203B41FA5}">
                      <a16:colId xmlns:a16="http://schemas.microsoft.com/office/drawing/2014/main" val="20004"/>
                    </a:ext>
                  </a:extLst>
                </a:gridCol>
                <a:gridCol w="1483325">
                  <a:extLst>
                    <a:ext uri="{9D8B030D-6E8A-4147-A177-3AD203B41FA5}">
                      <a16:colId xmlns:a16="http://schemas.microsoft.com/office/drawing/2014/main" val="20005"/>
                    </a:ext>
                  </a:extLst>
                </a:gridCol>
              </a:tblGrid>
              <a:tr h="222300">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50100">
                <a:tc>
                  <a:txBody>
                    <a:bodyPr/>
                    <a:lstStyle/>
                    <a:p>
                      <a:pPr marL="0" marR="0" lvl="0" indent="0" algn="l" rtl="0">
                        <a:lnSpc>
                          <a:spcPct val="100000"/>
                        </a:lnSpc>
                        <a:spcBef>
                          <a:spcPts val="0"/>
                        </a:spcBef>
                        <a:spcAft>
                          <a:spcPts val="0"/>
                        </a:spcAft>
                        <a:buNone/>
                      </a:pPr>
                      <a:r>
                        <a:rPr lang="fr-FR" sz="1000" b="1" u="none" strike="noStrike" cap="none" dirty="0"/>
                        <a:t>FP1 : Amener l’air à l’admission</a:t>
                      </a:r>
                      <a:endParaRPr sz="1000"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FP1-1 : Empêcher des objets solides de rentrer</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mm</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2mm</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+0/-1mm</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50100">
                <a:tc>
                  <a:txBody>
                    <a:bodyPr/>
                    <a:lstStyle/>
                    <a:p>
                      <a:pPr marL="0" marR="0" lvl="0" indent="0" algn="l" rtl="0">
                        <a:lnSpc>
                          <a:spcPct val="100000"/>
                        </a:lnSpc>
                        <a:spcBef>
                          <a:spcPts val="0"/>
                        </a:spcBef>
                        <a:spcAft>
                          <a:spcPts val="0"/>
                        </a:spcAft>
                        <a:buNone/>
                      </a:pPr>
                      <a:endParaRPr sz="10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FP1-2 : Minimiser les pertes de charge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i="1" u="none" strike="noStrike" cap="none" dirty="0" err="1"/>
                        <a:t>tba</a:t>
                      </a:r>
                      <a:endParaRPr sz="1000" i="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i="1" u="none" strike="noStrike" cap="none" dirty="0" err="1"/>
                        <a:t>tba</a:t>
                      </a:r>
                      <a:endParaRPr sz="1000" i="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50100">
                <a:tc>
                  <a:txBody>
                    <a:bodyPr/>
                    <a:lstStyle/>
                    <a:p>
                      <a:pPr marL="0" marR="0" lvl="0" indent="0" algn="l" rtl="0">
                        <a:lnSpc>
                          <a:spcPct val="100000"/>
                        </a:lnSpc>
                        <a:spcBef>
                          <a:spcPts val="0"/>
                        </a:spcBef>
                        <a:spcAft>
                          <a:spcPts val="0"/>
                        </a:spcAft>
                        <a:buNone/>
                      </a:pPr>
                      <a:r>
                        <a:rPr lang="fr-FR" sz="1000" b="1" u="none" strike="noStrike" cap="none" dirty="0"/>
                        <a:t>FP2 : Réguler le débit d’air</a:t>
                      </a:r>
                      <a:endParaRPr sz="1000"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FP2-1 : Variation de l’ouverture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De 0 à 100</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0</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50100">
                <a:tc>
                  <a:txBody>
                    <a:bodyPr/>
                    <a:lstStyle/>
                    <a:p>
                      <a:pPr marL="0" marR="0" lvl="0" indent="0" algn="l" rtl="0">
                        <a:lnSpc>
                          <a:spcPct val="100000"/>
                        </a:lnSpc>
                        <a:spcBef>
                          <a:spcPts val="0"/>
                        </a:spcBef>
                        <a:spcAft>
                          <a:spcPts val="0"/>
                        </a:spcAft>
                        <a:buNone/>
                      </a:pPr>
                      <a:endParaRPr sz="10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FP2-1 :</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50100">
                <a:tc>
                  <a:txBody>
                    <a:bodyPr/>
                    <a:lstStyle/>
                    <a:p>
                      <a:pPr marL="0" marR="0" lvl="0" indent="0" algn="l" rtl="0">
                        <a:lnSpc>
                          <a:spcPct val="100000"/>
                        </a:lnSpc>
                        <a:spcBef>
                          <a:spcPts val="0"/>
                        </a:spcBef>
                        <a:spcAft>
                          <a:spcPts val="0"/>
                        </a:spcAft>
                        <a:buNone/>
                      </a:pPr>
                      <a:r>
                        <a:rPr lang="fr-FR" sz="1000" b="1" u="none" strike="noStrike" cap="none" dirty="0"/>
                        <a:t>FC1 : Respecter le règlement</a:t>
                      </a:r>
                      <a:endParaRPr sz="1000"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FC1-1 : Section de dimension limitée</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mm</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20mm</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+0/-0,5mm</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50100">
                <a:tc>
                  <a:txBody>
                    <a:bodyPr/>
                    <a:lstStyle/>
                    <a:p>
                      <a:pPr marL="0" marR="0" lvl="0" indent="0" algn="l" rtl="0">
                        <a:lnSpc>
                          <a:spcPct val="100000"/>
                        </a:lnSpc>
                        <a:spcBef>
                          <a:spcPts val="0"/>
                        </a:spcBef>
                        <a:spcAft>
                          <a:spcPts val="0"/>
                        </a:spcAft>
                        <a:buNone/>
                      </a:pPr>
                      <a:endParaRPr sz="1000" b="1"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FC1-2 : Ressors de rappel</a:t>
                      </a:r>
                      <a:endParaRPr sz="10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nb</a:t>
                      </a:r>
                      <a:endParaRPr sz="10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2</a:t>
                      </a:r>
                      <a:endParaRPr sz="10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Minimum</a:t>
                      </a:r>
                      <a:endParaRPr sz="10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745678894"/>
                  </a:ext>
                </a:extLst>
              </a:tr>
              <a:tr h="150100">
                <a:tc>
                  <a:txBody>
                    <a:bodyPr/>
                    <a:lstStyle/>
                    <a:p>
                      <a:pPr marL="0" marR="0" lvl="0" indent="0" algn="l" rtl="0">
                        <a:lnSpc>
                          <a:spcPct val="100000"/>
                        </a:lnSpc>
                        <a:spcBef>
                          <a:spcPts val="0"/>
                        </a:spcBef>
                        <a:spcAft>
                          <a:spcPts val="0"/>
                        </a:spcAft>
                        <a:buNone/>
                      </a:pPr>
                      <a:r>
                        <a:rPr lang="fr-FR" sz="1000" b="1" u="none" strike="noStrike" cap="none"/>
                        <a:t>FPN : KPI</a:t>
                      </a:r>
                      <a:endParaRPr sz="1000" b="1"/>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FSN.1 : Pertes de charges </a:t>
                      </a:r>
                      <a:r>
                        <a:rPr lang="fr-FR" sz="1000" dirty="0"/>
                        <a:t>minimes</a:t>
                      </a:r>
                      <a:endParaRPr sz="10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150100">
                <a:tc>
                  <a:txBody>
                    <a:bodyPr/>
                    <a:lstStyle/>
                    <a:p>
                      <a:pPr marL="0" marR="0" lvl="0" indent="0" algn="l" rtl="0">
                        <a:lnSpc>
                          <a:spcPct val="100000"/>
                        </a:lnSpc>
                        <a:spcBef>
                          <a:spcPts val="0"/>
                        </a:spcBef>
                        <a:spcAft>
                          <a:spcPts val="0"/>
                        </a:spcAft>
                        <a:buNone/>
                      </a:pPr>
                      <a:endParaRPr sz="10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FSN.2 : Turbulences minimes</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192825">
                <a:tc>
                  <a:txBody>
                    <a:bodyPr/>
                    <a:lstStyle/>
                    <a:p>
                      <a:pPr marL="0" marR="0" lvl="0" indent="0" algn="l" rtl="0">
                        <a:lnSpc>
                          <a:spcPct val="100000"/>
                        </a:lnSpc>
                        <a:spcBef>
                          <a:spcPts val="0"/>
                        </a:spcBef>
                        <a:spcAft>
                          <a:spcPts val="0"/>
                        </a:spcAft>
                        <a:buNone/>
                      </a:pPr>
                      <a:endParaRPr sz="10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FSN.3 : </a:t>
                      </a:r>
                      <a:r>
                        <a:rPr lang="fr-FR" sz="1000" dirty="0"/>
                        <a:t>F</a:t>
                      </a:r>
                      <a:r>
                        <a:rPr lang="fr-FR" sz="1000" u="none" strike="noStrike" cap="none" dirty="0"/>
                        <a:t>lux d</a:t>
                      </a:r>
                      <a:r>
                        <a:rPr lang="fr-FR" sz="1000" dirty="0"/>
                        <a:t>’air réparti uniformément</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150100">
                <a:tc>
                  <a:txBody>
                    <a:bodyPr/>
                    <a:lstStyle/>
                    <a:p>
                      <a:pPr marL="0" marR="0" lvl="0" indent="0" algn="l" rtl="0">
                        <a:lnSpc>
                          <a:spcPct val="100000"/>
                        </a:lnSpc>
                        <a:spcBef>
                          <a:spcPts val="0"/>
                        </a:spcBef>
                        <a:spcAft>
                          <a:spcPts val="0"/>
                        </a:spcAft>
                        <a:buNone/>
                      </a:pPr>
                      <a:endParaRPr sz="10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FSN.4 : Masse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5"/>
        <p:cNvGrpSpPr/>
        <p:nvPr/>
      </p:nvGrpSpPr>
      <p:grpSpPr>
        <a:xfrm>
          <a:off x="0" y="0"/>
          <a:ext cx="0" cy="0"/>
          <a:chOff x="0" y="0"/>
          <a:chExt cx="0" cy="0"/>
        </a:xfrm>
      </p:grpSpPr>
      <p:sp>
        <p:nvSpPr>
          <p:cNvPr id="406" name="Google Shape;406;g5b494d2df6_0_402"/>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Motorisation</a:t>
            </a:r>
            <a:endParaRPr sz="2400" b="0" i="0" u="none" strike="noStrike" cap="none" dirty="0">
              <a:solidFill>
                <a:schemeClr val="dk1"/>
              </a:solidFill>
              <a:highlight>
                <a:srgbClr val="00FF00"/>
              </a:highlight>
              <a:latin typeface="Arial"/>
              <a:ea typeface="Arial"/>
              <a:cs typeface="Arial"/>
              <a:sym typeface="Arial"/>
            </a:endParaRPr>
          </a:p>
        </p:txBody>
      </p:sp>
      <p:sp>
        <p:nvSpPr>
          <p:cNvPr id="407" name="Google Shape;407;g5b494d2df6_0_402"/>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Admission</a:t>
            </a:r>
            <a:endParaRPr sz="1200" b="1"/>
          </a:p>
          <a:p>
            <a:pPr marL="0" marR="0" lvl="0" indent="0" algn="l" rtl="0">
              <a:lnSpc>
                <a:spcPct val="100000"/>
              </a:lnSpc>
              <a:spcBef>
                <a:spcPts val="0"/>
              </a:spcBef>
              <a:spcAft>
                <a:spcPts val="0"/>
              </a:spcAft>
              <a:buNone/>
            </a:pPr>
            <a:endParaRPr sz="1200" b="1"/>
          </a:p>
        </p:txBody>
      </p:sp>
      <p:sp>
        <p:nvSpPr>
          <p:cNvPr id="408" name="Google Shape;408;g5b494d2df6_0_402"/>
          <p:cNvSpPr txBox="1"/>
          <p:nvPr/>
        </p:nvSpPr>
        <p:spPr>
          <a:xfrm>
            <a:off x="0" y="1056677"/>
            <a:ext cx="5211000" cy="1738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409" name="Google Shape;409;g5b494d2df6_0_402"/>
          <p:cNvSpPr txBox="1"/>
          <p:nvPr/>
        </p:nvSpPr>
        <p:spPr>
          <a:xfrm>
            <a:off x="7822400" y="91325"/>
            <a:ext cx="7119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a:t>
            </a:r>
            <a:r>
              <a:rPr lang="fr-FR" sz="2000" b="1">
                <a:solidFill>
                  <a:srgbClr val="C00000"/>
                </a:solidFill>
              </a:rPr>
              <a:t>LS</a:t>
            </a:r>
            <a:endParaRPr/>
          </a:p>
        </p:txBody>
      </p:sp>
      <p:sp>
        <p:nvSpPr>
          <p:cNvPr id="410" name="Google Shape;410;g5b494d2df6_0_402"/>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411" name="Google Shape;411;g5b494d2df6_0_402"/>
          <p:cNvSpPr/>
          <p:nvPr/>
        </p:nvSpPr>
        <p:spPr>
          <a:xfrm>
            <a:off x="5211025" y="595000"/>
            <a:ext cx="3933000" cy="2016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 / Sous systèmes</a:t>
            </a: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200" b="1" dirty="0">
              <a:solidFill>
                <a:schemeClr val="dk1"/>
              </a:solidFill>
            </a:endParaRPr>
          </a:p>
          <a:p>
            <a:pPr marL="457200" marR="0" lvl="0" indent="-304800" algn="l" rtl="0">
              <a:lnSpc>
                <a:spcPct val="100000"/>
              </a:lnSpc>
              <a:spcBef>
                <a:spcPts val="0"/>
              </a:spcBef>
              <a:spcAft>
                <a:spcPts val="0"/>
              </a:spcAft>
              <a:buClr>
                <a:schemeClr val="dk1"/>
              </a:buClr>
              <a:buSzPts val="1200"/>
              <a:buChar char="-"/>
            </a:pPr>
            <a:r>
              <a:rPr lang="fr-FR" sz="1050" dirty="0">
                <a:solidFill>
                  <a:schemeClr val="dk1"/>
                </a:solidFill>
              </a:rPr>
              <a:t>Admission classique avec dôme modifié</a:t>
            </a:r>
            <a:endParaRPr sz="1050" dirty="0">
              <a:solidFill>
                <a:schemeClr val="dk1"/>
              </a:solidFill>
            </a:endParaRPr>
          </a:p>
          <a:p>
            <a:pPr marL="457200" marR="0" lvl="0" indent="-304800" algn="l" rtl="0">
              <a:lnSpc>
                <a:spcPct val="100000"/>
              </a:lnSpc>
              <a:spcBef>
                <a:spcPts val="0"/>
              </a:spcBef>
              <a:spcAft>
                <a:spcPts val="0"/>
              </a:spcAft>
              <a:buClr>
                <a:schemeClr val="dk1"/>
              </a:buClr>
              <a:buSzPts val="1200"/>
              <a:buChar char="-"/>
            </a:pPr>
            <a:r>
              <a:rPr lang="fr-FR" sz="1050" dirty="0">
                <a:solidFill>
                  <a:schemeClr val="dk1"/>
                </a:solidFill>
              </a:rPr>
              <a:t>Admission avec des jonctions </a:t>
            </a:r>
          </a:p>
          <a:p>
            <a:pPr marL="457200" marR="0" lvl="0" indent="-304800" algn="l" rtl="0">
              <a:lnSpc>
                <a:spcPct val="100000"/>
              </a:lnSpc>
              <a:spcBef>
                <a:spcPts val="0"/>
              </a:spcBef>
              <a:spcAft>
                <a:spcPts val="0"/>
              </a:spcAft>
              <a:buClr>
                <a:schemeClr val="dk1"/>
              </a:buClr>
              <a:buSzPts val="1200"/>
              <a:buChar char="-"/>
            </a:pPr>
            <a:endParaRPr lang="fr-FR" sz="1050" dirty="0">
              <a:solidFill>
                <a:schemeClr val="dk1"/>
              </a:solidFill>
            </a:endParaRPr>
          </a:p>
          <a:p>
            <a:pPr marL="457200" marR="0" lvl="0" indent="-304800" algn="l" rtl="0">
              <a:lnSpc>
                <a:spcPct val="100000"/>
              </a:lnSpc>
              <a:spcBef>
                <a:spcPts val="0"/>
              </a:spcBef>
              <a:spcAft>
                <a:spcPts val="0"/>
              </a:spcAft>
              <a:buClr>
                <a:schemeClr val="dk1"/>
              </a:buClr>
              <a:buSzPts val="1200"/>
              <a:buChar char="-"/>
            </a:pPr>
            <a:r>
              <a:rPr lang="fr-FR" sz="1050" dirty="0">
                <a:solidFill>
                  <a:schemeClr val="dk1"/>
                </a:solidFill>
                <a:highlight>
                  <a:srgbClr val="FF0000"/>
                </a:highlight>
              </a:rPr>
              <a:t>Admission latérale ??</a:t>
            </a:r>
          </a:p>
          <a:p>
            <a:pPr marL="457200" marR="0" lvl="0" indent="-304800" algn="l" rtl="0">
              <a:lnSpc>
                <a:spcPct val="100000"/>
              </a:lnSpc>
              <a:spcBef>
                <a:spcPts val="0"/>
              </a:spcBef>
              <a:spcAft>
                <a:spcPts val="0"/>
              </a:spcAft>
              <a:buClr>
                <a:schemeClr val="dk1"/>
              </a:buClr>
              <a:buSzPts val="1200"/>
              <a:buChar char="-"/>
            </a:pPr>
            <a:r>
              <a:rPr lang="fr-FR" sz="1050" dirty="0">
                <a:solidFill>
                  <a:schemeClr val="dk1"/>
                </a:solidFill>
                <a:highlight>
                  <a:srgbClr val="FF0000"/>
                </a:highlight>
              </a:rPr>
              <a:t>Plenum circulaire / allongé ?</a:t>
            </a:r>
            <a:endParaRPr sz="1050" dirty="0">
              <a:solidFill>
                <a:schemeClr val="dk1"/>
              </a:solidFill>
              <a:highlight>
                <a:srgbClr val="FF0000"/>
              </a:highlight>
            </a:endParaRPr>
          </a:p>
          <a:p>
            <a:pPr marL="0" marR="0" lvl="0" indent="0" algn="l" rtl="0">
              <a:lnSpc>
                <a:spcPct val="100000"/>
              </a:lnSpc>
              <a:spcBef>
                <a:spcPts val="0"/>
              </a:spcBef>
              <a:spcAft>
                <a:spcPts val="0"/>
              </a:spcAft>
              <a:buNone/>
            </a:pPr>
            <a:endParaRPr dirty="0"/>
          </a:p>
        </p:txBody>
      </p:sp>
      <p:graphicFrame>
        <p:nvGraphicFramePr>
          <p:cNvPr id="412" name="Google Shape;412;g5b494d2df6_0_402"/>
          <p:cNvGraphicFramePr/>
          <p:nvPr>
            <p:extLst>
              <p:ext uri="{D42A27DB-BD31-4B8C-83A1-F6EECF244321}">
                <p14:modId xmlns:p14="http://schemas.microsoft.com/office/powerpoint/2010/main" val="503867298"/>
              </p:ext>
            </p:extLst>
          </p:nvPr>
        </p:nvGraphicFramePr>
        <p:xfrm>
          <a:off x="0" y="2610948"/>
          <a:ext cx="9143975" cy="2941860"/>
        </p:xfrm>
        <a:graphic>
          <a:graphicData uri="http://schemas.openxmlformats.org/drawingml/2006/table">
            <a:tbl>
              <a:tblPr firstRow="1" bandRow="1">
                <a:noFill/>
                <a:tableStyleId>{323666D1-7C8F-4C18-830F-A4CB738B071C}</a:tableStyleId>
              </a:tblPr>
              <a:tblGrid>
                <a:gridCol w="2069275">
                  <a:extLst>
                    <a:ext uri="{9D8B030D-6E8A-4147-A177-3AD203B41FA5}">
                      <a16:colId xmlns:a16="http://schemas.microsoft.com/office/drawing/2014/main" val="20000"/>
                    </a:ext>
                  </a:extLst>
                </a:gridCol>
                <a:gridCol w="2357000">
                  <a:extLst>
                    <a:ext uri="{9D8B030D-6E8A-4147-A177-3AD203B41FA5}">
                      <a16:colId xmlns:a16="http://schemas.microsoft.com/office/drawing/2014/main" val="20001"/>
                    </a:ext>
                  </a:extLst>
                </a:gridCol>
                <a:gridCol w="1029100">
                  <a:extLst>
                    <a:ext uri="{9D8B030D-6E8A-4147-A177-3AD203B41FA5}">
                      <a16:colId xmlns:a16="http://schemas.microsoft.com/office/drawing/2014/main" val="20002"/>
                    </a:ext>
                  </a:extLst>
                </a:gridCol>
                <a:gridCol w="1062325">
                  <a:extLst>
                    <a:ext uri="{9D8B030D-6E8A-4147-A177-3AD203B41FA5}">
                      <a16:colId xmlns:a16="http://schemas.microsoft.com/office/drawing/2014/main" val="20003"/>
                    </a:ext>
                  </a:extLst>
                </a:gridCol>
                <a:gridCol w="1272575">
                  <a:extLst>
                    <a:ext uri="{9D8B030D-6E8A-4147-A177-3AD203B41FA5}">
                      <a16:colId xmlns:a16="http://schemas.microsoft.com/office/drawing/2014/main" val="20004"/>
                    </a:ext>
                  </a:extLst>
                </a:gridCol>
                <a:gridCol w="1353700">
                  <a:extLst>
                    <a:ext uri="{9D8B030D-6E8A-4147-A177-3AD203B41FA5}">
                      <a16:colId xmlns:a16="http://schemas.microsoft.com/office/drawing/2014/main" val="20005"/>
                    </a:ext>
                  </a:extLst>
                </a:gridCol>
              </a:tblGrid>
              <a:tr h="456850">
                <a:tc>
                  <a:txBody>
                    <a:bodyPr/>
                    <a:lstStyle/>
                    <a:p>
                      <a:pPr marL="0" marR="0" lvl="0" indent="0" algn="l" rtl="0">
                        <a:lnSpc>
                          <a:spcPct val="100000"/>
                        </a:lnSpc>
                        <a:spcBef>
                          <a:spcPts val="0"/>
                        </a:spcBef>
                        <a:spcAft>
                          <a:spcPts val="0"/>
                        </a:spcAft>
                        <a:buNone/>
                      </a:pPr>
                      <a:r>
                        <a:rPr lang="fr-FR" sz="1000" b="0" u="none" strike="noStrike" cap="none"/>
                        <a:t>Fonction primaire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Fonction secondaire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Critère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Niveau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Flexibilité</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Article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0725">
                <a:tc>
                  <a:txBody>
                    <a:bodyPr/>
                    <a:lstStyle/>
                    <a:p>
                      <a:pPr marL="0" marR="0" lvl="0" indent="0" algn="l" rtl="0">
                        <a:lnSpc>
                          <a:spcPct val="100000"/>
                        </a:lnSpc>
                        <a:spcBef>
                          <a:spcPts val="0"/>
                        </a:spcBef>
                        <a:spcAft>
                          <a:spcPts val="0"/>
                        </a:spcAft>
                        <a:buNone/>
                      </a:pPr>
                      <a:r>
                        <a:rPr lang="fr-FR" sz="900" u="none" strike="noStrike" cap="none" dirty="0"/>
                        <a:t>FP1 : Amener l’air de la bride aux cylindres</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FP1-1 : Absorber les variations de débit d’air (plenum)</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L</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0725">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FP1-2 : Répartir le flux de manière uniforme</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0725">
                <a:tc>
                  <a:txBody>
                    <a:bodyPr/>
                    <a:lstStyle/>
                    <a:p>
                      <a:pPr marL="0" marR="0" lvl="0" indent="0" algn="l" rtl="0">
                        <a:lnSpc>
                          <a:spcPct val="100000"/>
                        </a:lnSpc>
                        <a:spcBef>
                          <a:spcPts val="0"/>
                        </a:spcBef>
                        <a:spcAft>
                          <a:spcPts val="0"/>
                        </a:spcAft>
                        <a:buNone/>
                      </a:pPr>
                      <a:r>
                        <a:rPr lang="fr-FR" sz="900" u="none" strike="noStrike" cap="none" dirty="0"/>
                        <a:t>FP2 : </a:t>
                      </a:r>
                      <a:r>
                        <a:rPr lang="fr-FR" sz="900" dirty="0"/>
                        <a:t>Supporter les injecteurs</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FP2-1 : Fixations de la rampe d’injecteurs</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Binaire</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oui</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i="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FP2-2 : Orientation des injecteurs par rapport au flux d’air</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04800">
                <a:tc>
                  <a:txBody>
                    <a:bodyPr/>
                    <a:lstStyle/>
                    <a:p>
                      <a:pPr marL="0" marR="0" lvl="0" indent="0" algn="l" rtl="0">
                        <a:lnSpc>
                          <a:spcPct val="100000"/>
                        </a:lnSpc>
                        <a:spcBef>
                          <a:spcPts val="0"/>
                        </a:spcBef>
                        <a:spcAft>
                          <a:spcPts val="0"/>
                        </a:spcAft>
                        <a:buNone/>
                      </a:pP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FP2-3 : Surface de mouillage</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Mm²</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0725">
                <a:tc>
                  <a:txBody>
                    <a:bodyPr/>
                    <a:lstStyle/>
                    <a:p>
                      <a:pPr marL="0" marR="0" lvl="0" indent="0" algn="l" rtl="0">
                        <a:lnSpc>
                          <a:spcPct val="100000"/>
                        </a:lnSpc>
                        <a:spcBef>
                          <a:spcPts val="0"/>
                        </a:spcBef>
                        <a:spcAft>
                          <a:spcPts val="0"/>
                        </a:spcAft>
                        <a:buNone/>
                      </a:pPr>
                      <a:r>
                        <a:rPr lang="fr-FR" sz="900" u="none" strike="noStrike" cap="none" dirty="0"/>
                        <a:t>FC1 : Environnement</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FC1-1 : Résister à la température moteur</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°C</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150</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-5</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0725">
                <a:tc>
                  <a:txBody>
                    <a:bodyPr/>
                    <a:lstStyle/>
                    <a:p>
                      <a:pPr marL="0" marR="0" lvl="0" indent="0" algn="l" rtl="0">
                        <a:lnSpc>
                          <a:spcPct val="100000"/>
                        </a:lnSpc>
                        <a:spcBef>
                          <a:spcPts val="0"/>
                        </a:spcBef>
                        <a:spcAft>
                          <a:spcPts val="0"/>
                        </a:spcAft>
                        <a:buNone/>
                      </a:pPr>
                      <a:r>
                        <a:rPr lang="fr-FR" sz="900" u="none" strike="noStrike" cap="none" dirty="0"/>
                        <a:t>FPN : KPI</a:t>
                      </a:r>
                      <a:endParaRPr sz="9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FSN.1 : Pertes de charges</a:t>
                      </a:r>
                      <a:endParaRPr sz="9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0725">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FSN.2 : Masse</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6"/>
        <p:cNvGrpSpPr/>
        <p:nvPr/>
      </p:nvGrpSpPr>
      <p:grpSpPr>
        <a:xfrm>
          <a:off x="0" y="0"/>
          <a:ext cx="0" cy="0"/>
          <a:chOff x="0" y="0"/>
          <a:chExt cx="0" cy="0"/>
        </a:xfrm>
      </p:grpSpPr>
      <p:sp>
        <p:nvSpPr>
          <p:cNvPr id="417" name="Google Shape;417;g5b494d2df6_0_329"/>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Motorisation</a:t>
            </a:r>
            <a:endParaRPr sz="2400" b="0" i="0" u="none" strike="noStrike" cap="none" dirty="0">
              <a:solidFill>
                <a:schemeClr val="dk1"/>
              </a:solidFill>
              <a:highlight>
                <a:srgbClr val="00FF00"/>
              </a:highlight>
              <a:latin typeface="Arial"/>
              <a:ea typeface="Arial"/>
              <a:cs typeface="Arial"/>
              <a:sym typeface="Arial"/>
            </a:endParaRPr>
          </a:p>
        </p:txBody>
      </p:sp>
      <p:sp>
        <p:nvSpPr>
          <p:cNvPr id="418" name="Google Shape;418;g5b494d2df6_0_329"/>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Moteur</a:t>
            </a:r>
            <a:endParaRPr sz="1200" b="1"/>
          </a:p>
          <a:p>
            <a:pPr marL="0" marR="0" lvl="0" indent="0" algn="l" rtl="0">
              <a:lnSpc>
                <a:spcPct val="100000"/>
              </a:lnSpc>
              <a:spcBef>
                <a:spcPts val="0"/>
              </a:spcBef>
              <a:spcAft>
                <a:spcPts val="0"/>
              </a:spcAft>
              <a:buNone/>
            </a:pPr>
            <a:endParaRPr sz="1200" b="1"/>
          </a:p>
        </p:txBody>
      </p:sp>
      <p:sp>
        <p:nvSpPr>
          <p:cNvPr id="419" name="Google Shape;419;g5b494d2df6_0_329"/>
          <p:cNvSpPr txBox="1"/>
          <p:nvPr/>
        </p:nvSpPr>
        <p:spPr>
          <a:xfrm>
            <a:off x="0" y="1056677"/>
            <a:ext cx="5211000" cy="1738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dirty="0">
                <a:solidFill>
                  <a:srgbClr val="000000"/>
                </a:solidFill>
                <a:latin typeface="Arial"/>
                <a:ea typeface="Arial"/>
                <a:cs typeface="Arial"/>
                <a:sym typeface="Arial"/>
              </a:rPr>
              <a:t>Exigences et cas de charges</a:t>
            </a:r>
            <a:endParaRPr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r>
              <a:rPr lang="fr-FR" sz="1100" dirty="0"/>
              <a:t>Réduire l’espace non occupé engendré par l’orientation opposée du dossier du pilote et du moteur.</a:t>
            </a:r>
            <a:endParaRPr sz="1100" b="0" i="0" u="none" strike="noStrike" cap="none" dirty="0">
              <a:solidFill>
                <a:srgbClr val="000000"/>
              </a:solidFill>
              <a:latin typeface="Arial"/>
              <a:ea typeface="Arial"/>
              <a:cs typeface="Arial"/>
              <a:sym typeface="Arial"/>
            </a:endParaRPr>
          </a:p>
        </p:txBody>
      </p:sp>
      <p:sp>
        <p:nvSpPr>
          <p:cNvPr id="420" name="Google Shape;420;g5b494d2df6_0_329"/>
          <p:cNvSpPr/>
          <p:nvPr/>
        </p:nvSpPr>
        <p:spPr>
          <a:xfrm>
            <a:off x="5211028" y="590548"/>
            <a:ext cx="3933000" cy="28386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421" name="Google Shape;421;g5b494d2df6_0_329"/>
          <p:cNvSpPr txBox="1"/>
          <p:nvPr/>
        </p:nvSpPr>
        <p:spPr>
          <a:xfrm>
            <a:off x="7701850" y="91325"/>
            <a:ext cx="832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ASE</a:t>
            </a:r>
            <a:endParaRPr/>
          </a:p>
        </p:txBody>
      </p:sp>
      <p:sp>
        <p:nvSpPr>
          <p:cNvPr id="422" name="Google Shape;422;g5b494d2df6_0_329"/>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423" name="Google Shape;423;g5b494d2df6_0_329"/>
          <p:cNvSpPr/>
          <p:nvPr/>
        </p:nvSpPr>
        <p:spPr>
          <a:xfrm>
            <a:off x="5211028" y="3429000"/>
            <a:ext cx="3933000" cy="3429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Architecture / Sous systèmes</a:t>
            </a:r>
            <a:endParaRPr/>
          </a:p>
          <a:p>
            <a:pPr marL="0" marR="0" lvl="0" indent="0" algn="l" rtl="0">
              <a:lnSpc>
                <a:spcPct val="100000"/>
              </a:lnSpc>
              <a:spcBef>
                <a:spcPts val="0"/>
              </a:spcBef>
              <a:spcAft>
                <a:spcPts val="0"/>
              </a:spcAft>
              <a:buNone/>
            </a:pPr>
            <a:r>
              <a:rPr lang="fr-FR" sz="1000"/>
              <a:t>Carburant à l’éthanol E85 / SP98 </a:t>
            </a:r>
            <a:endParaRPr sz="1000"/>
          </a:p>
          <a:p>
            <a:pPr marL="0" marR="0" lvl="0" indent="0" algn="l" rtl="0">
              <a:lnSpc>
                <a:spcPct val="100000"/>
              </a:lnSpc>
              <a:spcBef>
                <a:spcPts val="0"/>
              </a:spcBef>
              <a:spcAft>
                <a:spcPts val="0"/>
              </a:spcAft>
              <a:buNone/>
            </a:pPr>
            <a:r>
              <a:rPr lang="fr-FR" sz="1000"/>
              <a:t>Rotation du moteur suivant l’axe de l’essieu </a:t>
            </a:r>
            <a:endParaRPr sz="1000"/>
          </a:p>
          <a:p>
            <a:pPr marL="0" marR="0" lvl="0" indent="0" algn="l" rtl="0">
              <a:lnSpc>
                <a:spcPct val="100000"/>
              </a:lnSpc>
              <a:spcBef>
                <a:spcPts val="0"/>
              </a:spcBef>
              <a:spcAft>
                <a:spcPts val="0"/>
              </a:spcAft>
              <a:buNone/>
            </a:pPr>
            <a:r>
              <a:rPr lang="fr-FR" sz="1000"/>
              <a:t>Rotation du moteur de 180° suivant l’axe vertical.</a:t>
            </a:r>
            <a:r>
              <a:rPr lang="fr-FR"/>
              <a:t>  </a:t>
            </a:r>
            <a:endParaRPr/>
          </a:p>
        </p:txBody>
      </p:sp>
      <p:graphicFrame>
        <p:nvGraphicFramePr>
          <p:cNvPr id="424" name="Google Shape;424;g5b494d2df6_0_329"/>
          <p:cNvGraphicFramePr/>
          <p:nvPr>
            <p:extLst>
              <p:ext uri="{D42A27DB-BD31-4B8C-83A1-F6EECF244321}">
                <p14:modId xmlns:p14="http://schemas.microsoft.com/office/powerpoint/2010/main" val="2930206645"/>
              </p:ext>
            </p:extLst>
          </p:nvPr>
        </p:nvGraphicFramePr>
        <p:xfrm>
          <a:off x="-12" y="2795473"/>
          <a:ext cx="5211025" cy="2149348"/>
        </p:xfrm>
        <a:graphic>
          <a:graphicData uri="http://schemas.openxmlformats.org/drawingml/2006/table">
            <a:tbl>
              <a:tblPr firstRow="1" bandRow="1">
                <a:noFill/>
                <a:tableStyleId>{323666D1-7C8F-4C18-830F-A4CB738B071C}</a:tableStyleId>
              </a:tblPr>
              <a:tblGrid>
                <a:gridCol w="1179250">
                  <a:extLst>
                    <a:ext uri="{9D8B030D-6E8A-4147-A177-3AD203B41FA5}">
                      <a16:colId xmlns:a16="http://schemas.microsoft.com/office/drawing/2014/main" val="20000"/>
                    </a:ext>
                  </a:extLst>
                </a:gridCol>
                <a:gridCol w="1343225">
                  <a:extLst>
                    <a:ext uri="{9D8B030D-6E8A-4147-A177-3AD203B41FA5}">
                      <a16:colId xmlns:a16="http://schemas.microsoft.com/office/drawing/2014/main" val="20001"/>
                    </a:ext>
                  </a:extLst>
                </a:gridCol>
                <a:gridCol w="586475">
                  <a:extLst>
                    <a:ext uri="{9D8B030D-6E8A-4147-A177-3AD203B41FA5}">
                      <a16:colId xmlns:a16="http://schemas.microsoft.com/office/drawing/2014/main" val="20002"/>
                    </a:ext>
                  </a:extLst>
                </a:gridCol>
                <a:gridCol w="605400">
                  <a:extLst>
                    <a:ext uri="{9D8B030D-6E8A-4147-A177-3AD203B41FA5}">
                      <a16:colId xmlns:a16="http://schemas.microsoft.com/office/drawing/2014/main" val="20003"/>
                    </a:ext>
                  </a:extLst>
                </a:gridCol>
                <a:gridCol w="725225">
                  <a:extLst>
                    <a:ext uri="{9D8B030D-6E8A-4147-A177-3AD203B41FA5}">
                      <a16:colId xmlns:a16="http://schemas.microsoft.com/office/drawing/2014/main" val="20004"/>
                    </a:ext>
                  </a:extLst>
                </a:gridCol>
                <a:gridCol w="771450">
                  <a:extLst>
                    <a:ext uri="{9D8B030D-6E8A-4147-A177-3AD203B41FA5}">
                      <a16:colId xmlns:a16="http://schemas.microsoft.com/office/drawing/2014/main" val="20005"/>
                    </a:ext>
                  </a:extLst>
                </a:gridCol>
              </a:tblGrid>
              <a:tr h="488335">
                <a:tc>
                  <a:txBody>
                    <a:bodyPr/>
                    <a:lstStyle/>
                    <a:p>
                      <a:pPr marL="0" marR="0" lvl="0" indent="0" algn="l" rtl="0">
                        <a:lnSpc>
                          <a:spcPct val="100000"/>
                        </a:lnSpc>
                        <a:spcBef>
                          <a:spcPts val="0"/>
                        </a:spcBef>
                        <a:spcAft>
                          <a:spcPts val="0"/>
                        </a:spcAft>
                        <a:buNone/>
                      </a:pPr>
                      <a:r>
                        <a:rPr lang="fr-FR" sz="1000" b="0" u="none" strike="noStrike" cap="none"/>
                        <a:t>Fonction primaire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Fonction secondaire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Critère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Niveau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Flexibilité</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Article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0978">
                <a:tc>
                  <a:txBody>
                    <a:bodyPr/>
                    <a:lstStyle/>
                    <a:p>
                      <a:pPr marL="0" marR="0" lvl="0" indent="0" algn="l" rtl="0">
                        <a:lnSpc>
                          <a:spcPct val="100000"/>
                        </a:lnSpc>
                        <a:spcBef>
                          <a:spcPts val="0"/>
                        </a:spcBef>
                        <a:spcAft>
                          <a:spcPts val="0"/>
                        </a:spcAft>
                        <a:buNone/>
                      </a:pPr>
                      <a:r>
                        <a:rPr lang="fr-FR" sz="900" u="none" strike="noStrike" cap="none" dirty="0"/>
                        <a:t>FP1 : Donner de l’énergie à la transmission secondaire</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FP1-1 : Puissance</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err="1"/>
                        <a:t>hp</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85</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9383">
                <a:tc>
                  <a:txBody>
                    <a:bodyPr/>
                    <a:lstStyle/>
                    <a:p>
                      <a:pPr marL="0" marR="0" lvl="0" indent="0" algn="l" rtl="0">
                        <a:lnSpc>
                          <a:spcPct val="100000"/>
                        </a:lnSpc>
                        <a:spcBef>
                          <a:spcPts val="0"/>
                        </a:spcBef>
                        <a:spcAft>
                          <a:spcPts val="0"/>
                        </a:spcAft>
                        <a:buNone/>
                      </a:pPr>
                      <a:r>
                        <a:rPr lang="fr-FR" sz="900" u="none" strike="noStrike" cap="none" dirty="0"/>
                        <a:t>FC1 : Respecter le règlement</a:t>
                      </a:r>
                      <a:endParaRPr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FC1-1 : Cylindrée maximale</a:t>
                      </a:r>
                      <a:endParaRPr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cm</a:t>
                      </a:r>
                      <a:r>
                        <a:rPr lang="fr-FR" sz="900" u="none" strike="noStrike" cap="none" baseline="30000" dirty="0"/>
                        <a:t>3</a:t>
                      </a:r>
                      <a:endParaRPr sz="900" u="none" strike="noStrike" cap="none" baseline="300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710</a:t>
                      </a: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0</a:t>
                      </a: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89383">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FS2.1 : Carburant</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Sp98</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89383">
                <a:tc>
                  <a:txBody>
                    <a:bodyPr/>
                    <a:lstStyle/>
                    <a:p>
                      <a:pPr marL="0" marR="0" lvl="0" indent="0" algn="l" rtl="0">
                        <a:lnSpc>
                          <a:spcPct val="100000"/>
                        </a:lnSpc>
                        <a:spcBef>
                          <a:spcPts val="0"/>
                        </a:spcBef>
                        <a:spcAft>
                          <a:spcPts val="0"/>
                        </a:spcAft>
                        <a:buNone/>
                      </a:pPr>
                      <a:r>
                        <a:rPr lang="fr-FR" sz="900" u="none" strike="noStrike" cap="none" dirty="0"/>
                        <a:t>FC2 : Respecter le </a:t>
                      </a:r>
                      <a:r>
                        <a:rPr lang="fr-FR" sz="900" u="none" strike="noStrike" cap="none" dirty="0" err="1"/>
                        <a:t>CdCF</a:t>
                      </a:r>
                      <a:r>
                        <a:rPr lang="fr-FR" sz="900" u="none" strike="noStrike" cap="none" dirty="0"/>
                        <a:t> S4</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FC2-1 : Masse maximale</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kg</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8"/>
        <p:cNvGrpSpPr/>
        <p:nvPr/>
      </p:nvGrpSpPr>
      <p:grpSpPr>
        <a:xfrm>
          <a:off x="0" y="0"/>
          <a:ext cx="0" cy="0"/>
          <a:chOff x="0" y="0"/>
          <a:chExt cx="0" cy="0"/>
        </a:xfrm>
      </p:grpSpPr>
      <p:sp>
        <p:nvSpPr>
          <p:cNvPr id="429" name="Google Shape;429;g5b494d2df6_0_380"/>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FF0000"/>
                </a:highlight>
                <a:latin typeface="Calibri"/>
                <a:ea typeface="Calibri"/>
                <a:cs typeface="Calibri"/>
                <a:sym typeface="Calibri"/>
              </a:rPr>
              <a:t>Motorisation</a:t>
            </a:r>
            <a:endParaRPr sz="2400" b="0" i="0" u="none" strike="noStrike" cap="none" dirty="0">
              <a:solidFill>
                <a:schemeClr val="dk1"/>
              </a:solidFill>
              <a:highlight>
                <a:srgbClr val="FF0000"/>
              </a:highlight>
              <a:latin typeface="Arial"/>
              <a:ea typeface="Arial"/>
              <a:cs typeface="Arial"/>
              <a:sym typeface="Arial"/>
            </a:endParaRPr>
          </a:p>
        </p:txBody>
      </p:sp>
      <p:sp>
        <p:nvSpPr>
          <p:cNvPr id="430" name="Google Shape;430;g5b494d2df6_0_380"/>
          <p:cNvSpPr txBox="1"/>
          <p:nvPr/>
        </p:nvSpPr>
        <p:spPr>
          <a:xfrm>
            <a:off x="0" y="586625"/>
            <a:ext cx="6143700" cy="2943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Circuit de carburant</a:t>
            </a:r>
            <a:endParaRPr sz="1200" b="1"/>
          </a:p>
          <a:p>
            <a:pPr marL="0" marR="0" lvl="0" indent="0" algn="l" rtl="0">
              <a:lnSpc>
                <a:spcPct val="100000"/>
              </a:lnSpc>
              <a:spcBef>
                <a:spcPts val="0"/>
              </a:spcBef>
              <a:spcAft>
                <a:spcPts val="0"/>
              </a:spcAft>
              <a:buNone/>
            </a:pPr>
            <a:endParaRPr sz="1200" b="1"/>
          </a:p>
          <a:p>
            <a:pPr marL="0" marR="0" lvl="0" indent="0" algn="l" rtl="0">
              <a:lnSpc>
                <a:spcPct val="100000"/>
              </a:lnSpc>
              <a:spcBef>
                <a:spcPts val="0"/>
              </a:spcBef>
              <a:spcAft>
                <a:spcPts val="0"/>
              </a:spcAft>
              <a:buNone/>
            </a:pPr>
            <a:endParaRPr sz="1200" b="1"/>
          </a:p>
        </p:txBody>
      </p:sp>
      <p:sp>
        <p:nvSpPr>
          <p:cNvPr id="431" name="Google Shape;431;g5b494d2df6_0_380"/>
          <p:cNvSpPr txBox="1"/>
          <p:nvPr/>
        </p:nvSpPr>
        <p:spPr>
          <a:xfrm>
            <a:off x="0" y="881525"/>
            <a:ext cx="6143700" cy="12849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dirty="0">
                <a:solidFill>
                  <a:srgbClr val="000000"/>
                </a:solidFill>
                <a:latin typeface="Arial"/>
                <a:ea typeface="Arial"/>
                <a:cs typeface="Arial"/>
                <a:sym typeface="Arial"/>
              </a:rPr>
              <a:t>Exigences et cas de charges</a:t>
            </a:r>
          </a:p>
          <a:p>
            <a:pPr marL="0" marR="0" lvl="0" indent="0" algn="l" rtl="0">
              <a:lnSpc>
                <a:spcPct val="100000"/>
              </a:lnSpc>
              <a:spcBef>
                <a:spcPts val="0"/>
              </a:spcBef>
              <a:spcAft>
                <a:spcPts val="0"/>
              </a:spcAft>
              <a:buNone/>
            </a:pPr>
            <a:endParaRPr sz="1200" b="1" dirty="0"/>
          </a:p>
          <a:p>
            <a:pPr marL="0" marR="0" lvl="0" indent="0" algn="l" rtl="0">
              <a:lnSpc>
                <a:spcPct val="100000"/>
              </a:lnSpc>
              <a:spcBef>
                <a:spcPts val="0"/>
              </a:spcBef>
              <a:spcAft>
                <a:spcPts val="0"/>
              </a:spcAft>
              <a:buNone/>
            </a:pPr>
            <a:r>
              <a:rPr lang="fr-FR" sz="1000" dirty="0"/>
              <a:t>Réussir l’endurance avec un plein en étant le plus léger possible et adapté à l’espace disponible. Maintenir la pression constante quel que soit le débit demandé par le moteur</a:t>
            </a:r>
            <a:endParaRPr sz="1000" b="0" i="0" u="none" strike="noStrike" cap="none" dirty="0">
              <a:solidFill>
                <a:srgbClr val="000000"/>
              </a:solidFill>
              <a:highlight>
                <a:srgbClr val="FF0000"/>
              </a:highlight>
              <a:latin typeface="Arial"/>
              <a:ea typeface="Arial"/>
              <a:cs typeface="Arial"/>
              <a:sym typeface="Arial"/>
            </a:endParaRPr>
          </a:p>
        </p:txBody>
      </p:sp>
      <p:sp>
        <p:nvSpPr>
          <p:cNvPr id="432" name="Google Shape;432;g5b494d2df6_0_380"/>
          <p:cNvSpPr/>
          <p:nvPr/>
        </p:nvSpPr>
        <p:spPr>
          <a:xfrm>
            <a:off x="6143700" y="586625"/>
            <a:ext cx="3000300" cy="15804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Simulations</a:t>
            </a:r>
          </a:p>
          <a:p>
            <a:pPr marL="0" marR="0" lvl="0" indent="0" algn="l" rtl="0">
              <a:lnSpc>
                <a:spcPct val="100000"/>
              </a:lnSpc>
              <a:spcBef>
                <a:spcPts val="0"/>
              </a:spcBef>
              <a:spcAft>
                <a:spcPts val="0"/>
              </a:spcAft>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fr-FR" sz="1000" dirty="0">
                <a:solidFill>
                  <a:schemeClr val="dk1"/>
                </a:solidFill>
              </a:rPr>
              <a:t>Optimum lap : vitesse/RPM moyennes lors de l’endurance sur différents circuits FS</a:t>
            </a:r>
            <a:endParaRPr sz="1000" dirty="0">
              <a:solidFill>
                <a:schemeClr val="dk1"/>
              </a:solidFill>
            </a:endParaRPr>
          </a:p>
          <a:p>
            <a:pPr marL="0" marR="0" lvl="0" indent="0" algn="l" rtl="0">
              <a:lnSpc>
                <a:spcPct val="100000"/>
              </a:lnSpc>
              <a:spcBef>
                <a:spcPts val="0"/>
              </a:spcBef>
              <a:spcAft>
                <a:spcPts val="0"/>
              </a:spcAft>
              <a:buNone/>
            </a:pPr>
            <a:r>
              <a:rPr lang="fr-FR" sz="1000" dirty="0">
                <a:solidFill>
                  <a:schemeClr val="dk1"/>
                </a:solidFill>
              </a:rPr>
              <a:t>Données des années précédentes</a:t>
            </a:r>
            <a:endParaRPr sz="1000" dirty="0">
              <a:solidFill>
                <a:schemeClr val="dk1"/>
              </a:solidFill>
            </a:endParaRPr>
          </a:p>
          <a:p>
            <a:pPr marL="0" marR="0" lvl="0" indent="0" algn="l" rtl="0">
              <a:lnSpc>
                <a:spcPct val="100000"/>
              </a:lnSpc>
              <a:spcBef>
                <a:spcPts val="0"/>
              </a:spcBef>
              <a:spcAft>
                <a:spcPts val="0"/>
              </a:spcAft>
              <a:buNone/>
            </a:pPr>
            <a:r>
              <a:rPr lang="fr-FR" sz="1000" dirty="0">
                <a:solidFill>
                  <a:schemeClr val="dk1"/>
                </a:solidFill>
              </a:rPr>
              <a:t>-&gt; Calcul du volume nécessaire</a:t>
            </a:r>
          </a:p>
          <a:p>
            <a:pPr marL="0" marR="0" lvl="0" indent="0" algn="l" rtl="0">
              <a:lnSpc>
                <a:spcPct val="100000"/>
              </a:lnSpc>
              <a:spcBef>
                <a:spcPts val="0"/>
              </a:spcBef>
              <a:spcAft>
                <a:spcPts val="0"/>
              </a:spcAft>
              <a:buNone/>
            </a:pPr>
            <a:endParaRPr lang="fr-FR" sz="1000" dirty="0">
              <a:solidFill>
                <a:schemeClr val="dk1"/>
              </a:solidFill>
              <a:highlight>
                <a:srgbClr val="FF0000"/>
              </a:highlight>
            </a:endParaRPr>
          </a:p>
          <a:p>
            <a:pPr marL="0" marR="0" lvl="0" indent="0" algn="l" rtl="0">
              <a:lnSpc>
                <a:spcPct val="100000"/>
              </a:lnSpc>
              <a:spcBef>
                <a:spcPts val="0"/>
              </a:spcBef>
              <a:spcAft>
                <a:spcPts val="0"/>
              </a:spcAft>
              <a:buNone/>
            </a:pPr>
            <a:r>
              <a:rPr lang="fr-FR" sz="1000" dirty="0">
                <a:solidFill>
                  <a:schemeClr val="dk1"/>
                </a:solidFill>
                <a:highlight>
                  <a:srgbClr val="FF0000"/>
                </a:highlight>
              </a:rPr>
              <a:t>Je ne pense honnêtement pas que faire une simulation pour dire 7+/-3L soit utile</a:t>
            </a:r>
            <a:endParaRPr sz="1000" dirty="0">
              <a:solidFill>
                <a:schemeClr val="dk1"/>
              </a:solidFill>
              <a:highlight>
                <a:srgbClr val="FF0000"/>
              </a:highlight>
            </a:endParaRPr>
          </a:p>
          <a:p>
            <a:pPr marL="0" marR="0" lvl="0" indent="0" algn="l" rtl="0">
              <a:lnSpc>
                <a:spcPct val="100000"/>
              </a:lnSpc>
              <a:spcBef>
                <a:spcPts val="0"/>
              </a:spcBef>
              <a:spcAft>
                <a:spcPts val="0"/>
              </a:spcAft>
              <a:buNone/>
            </a:pPr>
            <a:endParaRPr sz="1000" b="0" i="0" u="none" strike="noStrike" cap="none" dirty="0">
              <a:solidFill>
                <a:schemeClr val="lt1"/>
              </a:solidFill>
              <a:latin typeface="Arial"/>
              <a:ea typeface="Arial"/>
              <a:cs typeface="Arial"/>
              <a:sym typeface="Arial"/>
            </a:endParaRPr>
          </a:p>
        </p:txBody>
      </p:sp>
      <p:sp>
        <p:nvSpPr>
          <p:cNvPr id="433" name="Google Shape;433;g5b494d2df6_0_380"/>
          <p:cNvSpPr txBox="1"/>
          <p:nvPr/>
        </p:nvSpPr>
        <p:spPr>
          <a:xfrm>
            <a:off x="7772400" y="91325"/>
            <a:ext cx="7620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IGH</a:t>
            </a:r>
            <a:endParaRPr/>
          </a:p>
        </p:txBody>
      </p:sp>
      <p:sp>
        <p:nvSpPr>
          <p:cNvPr id="434" name="Google Shape;434;g5b494d2df6_0_380"/>
          <p:cNvSpPr/>
          <p:nvPr/>
        </p:nvSpPr>
        <p:spPr>
          <a:xfrm>
            <a:off x="8534400" y="-37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435" name="Google Shape;435;g5b494d2df6_0_380"/>
          <p:cNvGraphicFramePr/>
          <p:nvPr>
            <p:extLst>
              <p:ext uri="{D42A27DB-BD31-4B8C-83A1-F6EECF244321}">
                <p14:modId xmlns:p14="http://schemas.microsoft.com/office/powerpoint/2010/main" val="1821419978"/>
              </p:ext>
            </p:extLst>
          </p:nvPr>
        </p:nvGraphicFramePr>
        <p:xfrm>
          <a:off x="1" y="2166424"/>
          <a:ext cx="6638542" cy="4691577"/>
        </p:xfrm>
        <a:graphic>
          <a:graphicData uri="http://schemas.openxmlformats.org/drawingml/2006/table">
            <a:tbl>
              <a:tblPr firstRow="1" bandRow="1">
                <a:noFill/>
                <a:tableStyleId>{323666D1-7C8F-4C18-830F-A4CB738B071C}</a:tableStyleId>
              </a:tblPr>
              <a:tblGrid>
                <a:gridCol w="1078991">
                  <a:extLst>
                    <a:ext uri="{9D8B030D-6E8A-4147-A177-3AD203B41FA5}">
                      <a16:colId xmlns:a16="http://schemas.microsoft.com/office/drawing/2014/main" val="20000"/>
                    </a:ext>
                  </a:extLst>
                </a:gridCol>
                <a:gridCol w="2011680">
                  <a:extLst>
                    <a:ext uri="{9D8B030D-6E8A-4147-A177-3AD203B41FA5}">
                      <a16:colId xmlns:a16="http://schemas.microsoft.com/office/drawing/2014/main" val="20001"/>
                    </a:ext>
                  </a:extLst>
                </a:gridCol>
                <a:gridCol w="1065725">
                  <a:extLst>
                    <a:ext uri="{9D8B030D-6E8A-4147-A177-3AD203B41FA5}">
                      <a16:colId xmlns:a16="http://schemas.microsoft.com/office/drawing/2014/main" val="20002"/>
                    </a:ext>
                  </a:extLst>
                </a:gridCol>
                <a:gridCol w="777266">
                  <a:extLst>
                    <a:ext uri="{9D8B030D-6E8A-4147-A177-3AD203B41FA5}">
                      <a16:colId xmlns:a16="http://schemas.microsoft.com/office/drawing/2014/main" val="20003"/>
                    </a:ext>
                  </a:extLst>
                </a:gridCol>
                <a:gridCol w="857059">
                  <a:extLst>
                    <a:ext uri="{9D8B030D-6E8A-4147-A177-3AD203B41FA5}">
                      <a16:colId xmlns:a16="http://schemas.microsoft.com/office/drawing/2014/main" val="20004"/>
                    </a:ext>
                  </a:extLst>
                </a:gridCol>
                <a:gridCol w="847821">
                  <a:extLst>
                    <a:ext uri="{9D8B030D-6E8A-4147-A177-3AD203B41FA5}">
                      <a16:colId xmlns:a16="http://schemas.microsoft.com/office/drawing/2014/main" val="20005"/>
                    </a:ext>
                  </a:extLst>
                </a:gridCol>
              </a:tblGrid>
              <a:tr h="379115">
                <a:tc>
                  <a:txBody>
                    <a:bodyPr/>
                    <a:lstStyle/>
                    <a:p>
                      <a:pPr marL="0" marR="0" lvl="0" indent="0" algn="l" rtl="0">
                        <a:lnSpc>
                          <a:spcPct val="100000"/>
                        </a:lnSpc>
                        <a:spcBef>
                          <a:spcPts val="0"/>
                        </a:spcBef>
                        <a:spcAft>
                          <a:spcPts val="0"/>
                        </a:spcAft>
                        <a:buNone/>
                      </a:pPr>
                      <a:r>
                        <a:rPr lang="fr-FR" sz="900" u="none" strike="noStrike" cap="none" dirty="0"/>
                        <a:t>Fonction primaire</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Fonction secondaire</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Critère</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Niveau</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Flexibilité</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Article règlement</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9115">
                <a:tc rowSpan="5">
                  <a:txBody>
                    <a:bodyPr/>
                    <a:lstStyle/>
                    <a:p>
                      <a:pPr marL="0" lvl="0" indent="0" algn="l" rtl="0">
                        <a:spcBef>
                          <a:spcPts val="0"/>
                        </a:spcBef>
                        <a:spcAft>
                          <a:spcPts val="0"/>
                        </a:spcAft>
                        <a:buNone/>
                      </a:pPr>
                      <a:r>
                        <a:rPr lang="fr-FR" sz="900" b="1" dirty="0">
                          <a:solidFill>
                            <a:schemeClr val="dk1"/>
                          </a:solidFill>
                        </a:rPr>
                        <a:t>FP1 : Respect du règlement</a:t>
                      </a:r>
                      <a:endParaRPr sz="900"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FS1.1 : Remplissage du réservoir</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Diamètre intérieur</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35mm</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CV 2.6 </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36951">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u="none" strike="noStrike" cap="none" dirty="0"/>
                        <a:t>FS1.2 : Ma</a:t>
                      </a:r>
                      <a:r>
                        <a:rPr lang="fr-FR" sz="900" dirty="0"/>
                        <a:t>tière</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Acier inox</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CV 1.8/2.4</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911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u="none" strike="noStrike" cap="none" dirty="0"/>
                        <a:t>FS</a:t>
                      </a:r>
                      <a:r>
                        <a:rPr lang="fr-FR" sz="900" dirty="0"/>
                        <a:t>1</a:t>
                      </a:r>
                      <a:r>
                        <a:rPr lang="fr-FR" sz="900" u="none" strike="noStrike" cap="none" dirty="0"/>
                        <a:t>.</a:t>
                      </a:r>
                      <a:r>
                        <a:rPr lang="fr-FR" sz="900" dirty="0"/>
                        <a:t>3</a:t>
                      </a:r>
                      <a:r>
                        <a:rPr lang="fr-FR" sz="900" u="none" strike="noStrike" cap="none" dirty="0"/>
                        <a:t> : Fi</a:t>
                      </a:r>
                      <a:r>
                        <a:rPr lang="fr-FR" sz="900" dirty="0"/>
                        <a:t>xation</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Emplacement</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amont du régulateur</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CV 1.9.1</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36951">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u="none" strike="noStrike" cap="none" dirty="0"/>
                        <a:t>FS</a:t>
                      </a:r>
                      <a:r>
                        <a:rPr lang="fr-FR" sz="900" dirty="0"/>
                        <a:t>1</a:t>
                      </a:r>
                      <a:r>
                        <a:rPr lang="fr-FR" sz="900" u="none" strike="noStrike" cap="none" dirty="0"/>
                        <a:t>.</a:t>
                      </a:r>
                      <a:r>
                        <a:rPr lang="fr-FR" sz="900" dirty="0"/>
                        <a:t>4</a:t>
                      </a:r>
                      <a:r>
                        <a:rPr lang="fr-FR" sz="900" u="none" strike="noStrike" cap="none" dirty="0"/>
                        <a:t> : Distance à l</a:t>
                      </a:r>
                      <a:r>
                        <a:rPr lang="fr-FR" sz="900" dirty="0"/>
                        <a:t>’échappement</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50mm</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CV 2.2.3</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911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dirty="0"/>
                        <a:t>FS1.5 : Résistance thermique</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col de remplissage</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130°C</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36951">
                <a:tc rowSpan="4">
                  <a:txBody>
                    <a:bodyPr/>
                    <a:lstStyle/>
                    <a:p>
                      <a:pPr marL="0" lvl="0" indent="0" algn="l" rtl="0">
                        <a:spcBef>
                          <a:spcPts val="0"/>
                        </a:spcBef>
                        <a:spcAft>
                          <a:spcPts val="0"/>
                        </a:spcAft>
                        <a:buNone/>
                      </a:pPr>
                      <a:r>
                        <a:rPr lang="fr-FR" sz="900" b="1" dirty="0">
                          <a:solidFill>
                            <a:schemeClr val="dk1"/>
                          </a:solidFill>
                        </a:rPr>
                        <a:t>FP2 : Contenir le carburant</a:t>
                      </a:r>
                      <a:endParaRPr sz="900"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FS2.1 : Contenance</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highlight>
                            <a:srgbClr val="FF0000"/>
                          </a:highlight>
                        </a:rPr>
                        <a:t>7L</a:t>
                      </a:r>
                      <a:endParaRPr sz="900" u="none" strike="noStrike" cap="none" dirty="0">
                        <a:highlight>
                          <a:srgbClr val="FF0000"/>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highlight>
                            <a:srgbClr val="FF0000"/>
                          </a:highlight>
                        </a:rPr>
                        <a:t>3L</a:t>
                      </a:r>
                      <a:endParaRPr sz="900" u="none" strike="noStrike" cap="none" dirty="0">
                        <a:highlight>
                          <a:srgbClr val="FF0000"/>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36951">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a:t>FS2.2 : Etanchéité</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100%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36951">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a:t>FS2.3: Vidange</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100%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CV2.4.5</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36951">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a:t>FS2.4: Evacuation de l’air</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100%</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CV2.8</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79115">
                <a:tc>
                  <a:txBody>
                    <a:bodyPr/>
                    <a:lstStyle/>
                    <a:p>
                      <a:pPr marL="0" marR="0" lvl="0" indent="0" algn="l" rtl="0">
                        <a:lnSpc>
                          <a:spcPct val="100000"/>
                        </a:lnSpc>
                        <a:spcBef>
                          <a:spcPts val="0"/>
                        </a:spcBef>
                        <a:spcAft>
                          <a:spcPts val="0"/>
                        </a:spcAft>
                        <a:buNone/>
                      </a:pPr>
                      <a:r>
                        <a:rPr lang="fr-FR" sz="900" b="1"/>
                        <a:t>FP3 : Injecter le carburant</a:t>
                      </a:r>
                      <a:endParaRPr sz="9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a:t>
                      </a:r>
                      <a:r>
                        <a:rPr lang="fr-FR" sz="900"/>
                        <a:t>3.1 : Pression de carburant</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3.5bar</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79115">
                <a:tc rowSpan="4">
                  <a:txBody>
                    <a:bodyPr/>
                    <a:lstStyle/>
                    <a:p>
                      <a:pPr marL="0" lvl="0" indent="0" algn="l" rtl="0">
                        <a:spcBef>
                          <a:spcPts val="0"/>
                        </a:spcBef>
                        <a:spcAft>
                          <a:spcPts val="0"/>
                        </a:spcAft>
                        <a:buNone/>
                      </a:pPr>
                      <a:r>
                        <a:rPr lang="fr-FR" sz="900" b="1">
                          <a:solidFill>
                            <a:schemeClr val="dk1"/>
                          </a:solidFill>
                        </a:rPr>
                        <a:t>FP4: Adaptation à l’environnement</a:t>
                      </a:r>
                      <a:endParaRPr sz="9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a:t>
                      </a:r>
                      <a:r>
                        <a:rPr lang="fr-FR" sz="900"/>
                        <a:t>4.1 : Respecter la forme du chassis équipé et de la motorisation</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100%</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236951">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u="none" strike="noStrike" cap="none"/>
                        <a:t>FS</a:t>
                      </a:r>
                      <a:r>
                        <a:rPr lang="fr-FR" sz="900"/>
                        <a:t>4</a:t>
                      </a:r>
                      <a:r>
                        <a:rPr lang="fr-FR" sz="900" u="none" strike="noStrike" cap="none"/>
                        <a:t>.</a:t>
                      </a:r>
                      <a:r>
                        <a:rPr lang="fr-FR" sz="900"/>
                        <a:t>2</a:t>
                      </a:r>
                      <a:r>
                        <a:rPr lang="fr-FR" sz="900" u="none" strike="noStrike" cap="none"/>
                        <a:t> : Limiter le ballotement</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60%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10%</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r h="236951">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a:t>FS4.3 : Chaleur du moteur</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Résister</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100%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3"/>
                  </a:ext>
                </a:extLst>
              </a:tr>
              <a:tr h="521279">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a:t>FS4.4 : Conditions météorologiques</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Aucun problème en cas de pluie, chaleur</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100%</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4"/>
                  </a:ext>
                </a:extLst>
              </a:tr>
            </a:tbl>
          </a:graphicData>
        </a:graphic>
      </p:graphicFrame>
      <p:sp>
        <p:nvSpPr>
          <p:cNvPr id="9" name="Google Shape;432;g5b494d2df6_0_380">
            <a:extLst>
              <a:ext uri="{FF2B5EF4-FFF2-40B4-BE49-F238E27FC236}">
                <a16:creationId xmlns:a16="http://schemas.microsoft.com/office/drawing/2014/main" id="{8499FA12-15B2-4D8C-97E7-21489B3F993B}"/>
              </a:ext>
            </a:extLst>
          </p:cNvPr>
          <p:cNvSpPr/>
          <p:nvPr/>
        </p:nvSpPr>
        <p:spPr>
          <a:xfrm>
            <a:off x="6638542" y="2167826"/>
            <a:ext cx="2505457" cy="4690173"/>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a:t>
            </a:r>
          </a:p>
          <a:p>
            <a:pPr marL="0" marR="0" lvl="0" indent="0" algn="l" rtl="0">
              <a:lnSpc>
                <a:spcPct val="100000"/>
              </a:lnSpc>
              <a:spcBef>
                <a:spcPts val="0"/>
              </a:spcBef>
              <a:spcAft>
                <a:spcPts val="0"/>
              </a:spcAft>
              <a:buNone/>
            </a:pPr>
            <a:endParaRPr lang="fr-F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fr-FR" sz="1000" dirty="0">
                <a:solidFill>
                  <a:schemeClr val="dk1"/>
                </a:solidFill>
              </a:rPr>
              <a:t>Réservoir entre le baquet et la pare-feu.</a:t>
            </a:r>
          </a:p>
          <a:p>
            <a:pPr marL="0" marR="0" lvl="0" indent="0" algn="l" rtl="0">
              <a:lnSpc>
                <a:spcPct val="100000"/>
              </a:lnSpc>
              <a:spcBef>
                <a:spcPts val="0"/>
              </a:spcBef>
              <a:spcAft>
                <a:spcPts val="0"/>
              </a:spcAft>
              <a:buNone/>
            </a:pPr>
            <a:r>
              <a:rPr lang="fr-FR" sz="1000" dirty="0">
                <a:solidFill>
                  <a:schemeClr val="dk1"/>
                </a:solidFill>
              </a:rPr>
              <a:t>Système : Pompe + régulateur de pression + rampe + injecteurs.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9"/>
        <p:cNvGrpSpPr/>
        <p:nvPr/>
      </p:nvGrpSpPr>
      <p:grpSpPr>
        <a:xfrm>
          <a:off x="0" y="0"/>
          <a:ext cx="0" cy="0"/>
          <a:chOff x="0" y="0"/>
          <a:chExt cx="0" cy="0"/>
        </a:xfrm>
      </p:grpSpPr>
      <p:sp>
        <p:nvSpPr>
          <p:cNvPr id="440" name="Google Shape;440;g5b494d2df6_0_351"/>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Motorisation</a:t>
            </a:r>
            <a:endParaRPr sz="2400" b="0" i="0" u="none" strike="noStrike" cap="none" dirty="0">
              <a:solidFill>
                <a:schemeClr val="dk1"/>
              </a:solidFill>
              <a:highlight>
                <a:srgbClr val="00FF00"/>
              </a:highlight>
              <a:latin typeface="Arial"/>
              <a:ea typeface="Arial"/>
              <a:cs typeface="Arial"/>
              <a:sym typeface="Arial"/>
            </a:endParaRPr>
          </a:p>
        </p:txBody>
      </p:sp>
      <p:sp>
        <p:nvSpPr>
          <p:cNvPr id="441" name="Google Shape;441;g5b494d2df6_0_351"/>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Refroidissement</a:t>
            </a:r>
            <a:endParaRPr sz="1200" b="1"/>
          </a:p>
          <a:p>
            <a:pPr marL="0" marR="0" lvl="0" indent="0" algn="l" rtl="0">
              <a:lnSpc>
                <a:spcPct val="100000"/>
              </a:lnSpc>
              <a:spcBef>
                <a:spcPts val="0"/>
              </a:spcBef>
              <a:spcAft>
                <a:spcPts val="0"/>
              </a:spcAft>
              <a:buNone/>
            </a:pPr>
            <a:endParaRPr sz="1200" b="1"/>
          </a:p>
        </p:txBody>
      </p:sp>
      <p:sp>
        <p:nvSpPr>
          <p:cNvPr id="442" name="Google Shape;442;g5b494d2df6_0_351"/>
          <p:cNvSpPr txBox="1"/>
          <p:nvPr/>
        </p:nvSpPr>
        <p:spPr>
          <a:xfrm>
            <a:off x="0" y="1056700"/>
            <a:ext cx="5211000" cy="18114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dirty="0">
                <a:solidFill>
                  <a:srgbClr val="000000"/>
                </a:solidFill>
                <a:latin typeface="Arial"/>
                <a:ea typeface="Arial"/>
                <a:cs typeface="Arial"/>
                <a:sym typeface="Arial"/>
              </a:rPr>
              <a:t>Exigences et cas de charges</a:t>
            </a:r>
            <a:endParaRPr dirty="0"/>
          </a:p>
          <a:p>
            <a:pPr marL="0" marR="0" lvl="0" indent="0" algn="l" rtl="0">
              <a:lnSpc>
                <a:spcPct val="100000"/>
              </a:lnSpc>
              <a:spcBef>
                <a:spcPts val="0"/>
              </a:spcBef>
              <a:spcAft>
                <a:spcPts val="0"/>
              </a:spcAft>
              <a:buNone/>
            </a:pPr>
            <a:r>
              <a:rPr lang="fr-FR" sz="1050" dirty="0"/>
              <a:t>Dimensionner le radiateur précisément afin de perdre de la masse. </a:t>
            </a:r>
            <a:endParaRPr sz="1050" dirty="0"/>
          </a:p>
          <a:p>
            <a:pPr marL="0" marR="0" lvl="0" indent="0" algn="l" rtl="0">
              <a:lnSpc>
                <a:spcPct val="100000"/>
              </a:lnSpc>
              <a:spcBef>
                <a:spcPts val="0"/>
              </a:spcBef>
              <a:spcAft>
                <a:spcPts val="0"/>
              </a:spcAft>
              <a:buNone/>
            </a:pPr>
            <a:endParaRPr sz="1100" b="0" i="0" u="none" strike="noStrike" cap="none" dirty="0">
              <a:solidFill>
                <a:srgbClr val="000000"/>
              </a:solidFill>
              <a:highlight>
                <a:srgbClr val="FF0000"/>
              </a:highlight>
              <a:latin typeface="Arial"/>
              <a:ea typeface="Arial"/>
              <a:cs typeface="Arial"/>
              <a:sym typeface="Arial"/>
            </a:endParaRPr>
          </a:p>
        </p:txBody>
      </p:sp>
      <p:sp>
        <p:nvSpPr>
          <p:cNvPr id="443" name="Google Shape;443;g5b494d2df6_0_351"/>
          <p:cNvSpPr/>
          <p:nvPr/>
        </p:nvSpPr>
        <p:spPr>
          <a:xfrm>
            <a:off x="5211028" y="590548"/>
            <a:ext cx="3933000" cy="28386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Simulations</a:t>
            </a: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200" b="1" dirty="0">
              <a:solidFill>
                <a:schemeClr val="dk1"/>
              </a:solidFill>
            </a:endParaRPr>
          </a:p>
          <a:p>
            <a:pPr marL="0" marR="0" lvl="0" indent="0" algn="l" rtl="0">
              <a:lnSpc>
                <a:spcPct val="100000"/>
              </a:lnSpc>
              <a:spcBef>
                <a:spcPts val="0"/>
              </a:spcBef>
              <a:spcAft>
                <a:spcPts val="0"/>
              </a:spcAft>
              <a:buNone/>
            </a:pPr>
            <a:r>
              <a:rPr lang="fr-FR" sz="1000" b="1" dirty="0">
                <a:solidFill>
                  <a:schemeClr val="dk1"/>
                </a:solidFill>
              </a:rPr>
              <a:t>Modèle de refroidissement : </a:t>
            </a:r>
            <a:endParaRPr sz="1000" b="1" dirty="0">
              <a:solidFill>
                <a:schemeClr val="dk1"/>
              </a:solidFill>
            </a:endParaRPr>
          </a:p>
          <a:p>
            <a:pPr marL="457200" marR="0" lvl="0" indent="-304800" algn="l" rtl="0">
              <a:lnSpc>
                <a:spcPct val="100000"/>
              </a:lnSpc>
              <a:spcBef>
                <a:spcPts val="0"/>
              </a:spcBef>
              <a:spcAft>
                <a:spcPts val="0"/>
              </a:spcAft>
              <a:buClr>
                <a:schemeClr val="dk1"/>
              </a:buClr>
              <a:buSzPts val="1200"/>
              <a:buChar char="-"/>
            </a:pPr>
            <a:r>
              <a:rPr lang="fr-FR" sz="1000" dirty="0">
                <a:solidFill>
                  <a:schemeClr val="dk1"/>
                </a:solidFill>
              </a:rPr>
              <a:t>Hypothèses : stationnarité, tubulures carrées, pas de conduction dans les tubulures, flux simplifiés</a:t>
            </a:r>
            <a:endParaRPr sz="1000" dirty="0">
              <a:solidFill>
                <a:schemeClr val="dk1"/>
              </a:solidFill>
            </a:endParaRPr>
          </a:p>
          <a:p>
            <a:pPr marL="457200" marR="0" lvl="0" indent="-304800" algn="l" rtl="0">
              <a:lnSpc>
                <a:spcPct val="100000"/>
              </a:lnSpc>
              <a:spcBef>
                <a:spcPts val="0"/>
              </a:spcBef>
              <a:spcAft>
                <a:spcPts val="0"/>
              </a:spcAft>
              <a:buClr>
                <a:schemeClr val="dk1"/>
              </a:buClr>
              <a:buSzPts val="1200"/>
              <a:buChar char="-"/>
            </a:pPr>
            <a:r>
              <a:rPr lang="fr-FR" sz="1000" dirty="0">
                <a:solidFill>
                  <a:schemeClr val="dk1"/>
                </a:solidFill>
              </a:rPr>
              <a:t>Problèmes : Modèle non vérifié, coefficient de transfert thermique de surface à déterminer précisément</a:t>
            </a:r>
            <a:endParaRPr sz="1000" dirty="0">
              <a:solidFill>
                <a:schemeClr val="dk1"/>
              </a:solidFill>
            </a:endParaRPr>
          </a:p>
          <a:p>
            <a:pPr marL="0" marR="0" lvl="0" indent="0" algn="l" rtl="0">
              <a:lnSpc>
                <a:spcPct val="100000"/>
              </a:lnSpc>
              <a:spcBef>
                <a:spcPts val="0"/>
              </a:spcBef>
              <a:spcAft>
                <a:spcPts val="0"/>
              </a:spcAft>
              <a:buNone/>
            </a:pPr>
            <a:endParaRPr sz="1000" b="0" i="0" u="none" strike="noStrike" cap="none" dirty="0">
              <a:solidFill>
                <a:schemeClr val="lt1"/>
              </a:solidFill>
              <a:latin typeface="Arial"/>
              <a:ea typeface="Arial"/>
              <a:cs typeface="Arial"/>
              <a:sym typeface="Arial"/>
            </a:endParaRPr>
          </a:p>
        </p:txBody>
      </p:sp>
      <p:sp>
        <p:nvSpPr>
          <p:cNvPr id="444" name="Google Shape;444;g5b494d2df6_0_351"/>
          <p:cNvSpPr txBox="1"/>
          <p:nvPr/>
        </p:nvSpPr>
        <p:spPr>
          <a:xfrm>
            <a:off x="7782225" y="91325"/>
            <a:ext cx="7521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ASE</a:t>
            </a:r>
            <a:endParaRPr/>
          </a:p>
        </p:txBody>
      </p:sp>
      <p:sp>
        <p:nvSpPr>
          <p:cNvPr id="445" name="Google Shape;445;g5b494d2df6_0_351"/>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446" name="Google Shape;446;g5b494d2df6_0_351"/>
          <p:cNvSpPr/>
          <p:nvPr/>
        </p:nvSpPr>
        <p:spPr>
          <a:xfrm>
            <a:off x="5211028" y="3429000"/>
            <a:ext cx="3933000" cy="3429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 / Sous systèmes</a:t>
            </a:r>
            <a:endParaRPr sz="1200" b="1" i="0" u="none" strike="noStrike" cap="none" dirty="0">
              <a:solidFill>
                <a:schemeClr val="dk1"/>
              </a:solidFill>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Char char="-"/>
            </a:pPr>
            <a:r>
              <a:rPr lang="fr-FR" sz="1000" dirty="0">
                <a:solidFill>
                  <a:schemeClr val="dk1"/>
                </a:solidFill>
              </a:rPr>
              <a:t>Un radiateur (configuration oreille d’éléphant comme par le passé)</a:t>
            </a:r>
            <a:endParaRPr sz="1000" dirty="0">
              <a:solidFill>
                <a:schemeClr val="dk1"/>
              </a:solidFill>
            </a:endParaRPr>
          </a:p>
          <a:p>
            <a:pPr marL="457200" marR="0" lvl="0" indent="-304800" algn="l" rtl="0">
              <a:lnSpc>
                <a:spcPct val="100000"/>
              </a:lnSpc>
              <a:spcBef>
                <a:spcPts val="0"/>
              </a:spcBef>
              <a:spcAft>
                <a:spcPts val="0"/>
              </a:spcAft>
              <a:buClr>
                <a:schemeClr val="dk1"/>
              </a:buClr>
              <a:buSzPts val="1200"/>
              <a:buChar char="-"/>
            </a:pPr>
            <a:r>
              <a:rPr lang="fr-FR" sz="1000" dirty="0">
                <a:solidFill>
                  <a:schemeClr val="dk1"/>
                </a:solidFill>
              </a:rPr>
              <a:t>Un radiateurs de chaque côté (profiter des ouïes) </a:t>
            </a:r>
            <a:r>
              <a:rPr lang="fr-FR" sz="1000" dirty="0">
                <a:solidFill>
                  <a:schemeClr val="dk1"/>
                </a:solidFill>
                <a:highlight>
                  <a:srgbClr val="FF0000"/>
                </a:highlight>
              </a:rPr>
              <a:t>Y-aura-t-il des </a:t>
            </a:r>
            <a:r>
              <a:rPr lang="fr-FR" sz="1000" dirty="0" err="1">
                <a:solidFill>
                  <a:schemeClr val="dk1"/>
                </a:solidFill>
                <a:highlight>
                  <a:srgbClr val="FF0000"/>
                </a:highlight>
              </a:rPr>
              <a:t>ouies</a:t>
            </a:r>
            <a:r>
              <a:rPr lang="fr-FR" sz="1000" dirty="0">
                <a:solidFill>
                  <a:schemeClr val="dk1"/>
                </a:solidFill>
                <a:highlight>
                  <a:srgbClr val="FF0000"/>
                </a:highlight>
              </a:rPr>
              <a:t> ??</a:t>
            </a:r>
            <a:endParaRPr sz="1000" dirty="0">
              <a:solidFill>
                <a:schemeClr val="dk1"/>
              </a:solidFill>
              <a:highlight>
                <a:srgbClr val="FF0000"/>
              </a:highlight>
            </a:endParaRPr>
          </a:p>
          <a:p>
            <a:pPr marL="0" marR="0" lvl="0" indent="0" algn="l" rtl="0">
              <a:lnSpc>
                <a:spcPct val="100000"/>
              </a:lnSpc>
              <a:spcBef>
                <a:spcPts val="0"/>
              </a:spcBef>
              <a:spcAft>
                <a:spcPts val="0"/>
              </a:spcAft>
              <a:buNone/>
            </a:pPr>
            <a:endParaRPr dirty="0"/>
          </a:p>
        </p:txBody>
      </p:sp>
      <p:graphicFrame>
        <p:nvGraphicFramePr>
          <p:cNvPr id="447" name="Google Shape;447;g5b494d2df6_0_351"/>
          <p:cNvGraphicFramePr/>
          <p:nvPr>
            <p:extLst>
              <p:ext uri="{D42A27DB-BD31-4B8C-83A1-F6EECF244321}">
                <p14:modId xmlns:p14="http://schemas.microsoft.com/office/powerpoint/2010/main" val="487811741"/>
              </p:ext>
            </p:extLst>
          </p:nvPr>
        </p:nvGraphicFramePr>
        <p:xfrm>
          <a:off x="-25" y="2868123"/>
          <a:ext cx="5232263" cy="2598890"/>
        </p:xfrm>
        <a:graphic>
          <a:graphicData uri="http://schemas.openxmlformats.org/drawingml/2006/table">
            <a:tbl>
              <a:tblPr firstRow="1" bandRow="1">
                <a:noFill/>
                <a:tableStyleId>{323666D1-7C8F-4C18-830F-A4CB738B071C}</a:tableStyleId>
              </a:tblPr>
              <a:tblGrid>
                <a:gridCol w="1179250">
                  <a:extLst>
                    <a:ext uri="{9D8B030D-6E8A-4147-A177-3AD203B41FA5}">
                      <a16:colId xmlns:a16="http://schemas.microsoft.com/office/drawing/2014/main" val="20000"/>
                    </a:ext>
                  </a:extLst>
                </a:gridCol>
                <a:gridCol w="1343225">
                  <a:extLst>
                    <a:ext uri="{9D8B030D-6E8A-4147-A177-3AD203B41FA5}">
                      <a16:colId xmlns:a16="http://schemas.microsoft.com/office/drawing/2014/main" val="20001"/>
                    </a:ext>
                  </a:extLst>
                </a:gridCol>
                <a:gridCol w="586475">
                  <a:extLst>
                    <a:ext uri="{9D8B030D-6E8A-4147-A177-3AD203B41FA5}">
                      <a16:colId xmlns:a16="http://schemas.microsoft.com/office/drawing/2014/main" val="20002"/>
                    </a:ext>
                  </a:extLst>
                </a:gridCol>
                <a:gridCol w="621827">
                  <a:extLst>
                    <a:ext uri="{9D8B030D-6E8A-4147-A177-3AD203B41FA5}">
                      <a16:colId xmlns:a16="http://schemas.microsoft.com/office/drawing/2014/main" val="20003"/>
                    </a:ext>
                  </a:extLst>
                </a:gridCol>
                <a:gridCol w="730036">
                  <a:extLst>
                    <a:ext uri="{9D8B030D-6E8A-4147-A177-3AD203B41FA5}">
                      <a16:colId xmlns:a16="http://schemas.microsoft.com/office/drawing/2014/main" val="20004"/>
                    </a:ext>
                  </a:extLst>
                </a:gridCol>
                <a:gridCol w="771450">
                  <a:extLst>
                    <a:ext uri="{9D8B030D-6E8A-4147-A177-3AD203B41FA5}">
                      <a16:colId xmlns:a16="http://schemas.microsoft.com/office/drawing/2014/main" val="20005"/>
                    </a:ext>
                  </a:extLst>
                </a:gridCol>
              </a:tblGrid>
              <a:tr h="456850">
                <a:tc>
                  <a:txBody>
                    <a:bodyPr/>
                    <a:lstStyle/>
                    <a:p>
                      <a:pPr marL="0" marR="0" lvl="0" indent="0" algn="l" rtl="0">
                        <a:lnSpc>
                          <a:spcPct val="100000"/>
                        </a:lnSpc>
                        <a:spcBef>
                          <a:spcPts val="0"/>
                        </a:spcBef>
                        <a:spcAft>
                          <a:spcPts val="0"/>
                        </a:spcAft>
                        <a:buNone/>
                      </a:pPr>
                      <a:r>
                        <a:rPr lang="fr-FR" sz="1000" b="1" u="none" strike="noStrike" cap="none"/>
                        <a:t>Fonction primaire</a:t>
                      </a:r>
                      <a:endParaRPr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a:t>Fonction secondaire</a:t>
                      </a:r>
                      <a:endParaRPr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a:t>Critère</a:t>
                      </a:r>
                      <a:endParaRPr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a:t>Niveau</a:t>
                      </a:r>
                      <a:endParaRPr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a:t>Flexibilité</a:t>
                      </a:r>
                      <a:endParaRPr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t>Article règlement</a:t>
                      </a:r>
                      <a:endParaRPr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0725">
                <a:tc rowSpan="2">
                  <a:txBody>
                    <a:bodyPr/>
                    <a:lstStyle/>
                    <a:p>
                      <a:pPr marL="0" marR="0" lvl="0" indent="0" algn="l" rtl="0">
                        <a:lnSpc>
                          <a:spcPct val="100000"/>
                        </a:lnSpc>
                        <a:spcBef>
                          <a:spcPts val="0"/>
                        </a:spcBef>
                        <a:spcAft>
                          <a:spcPts val="0"/>
                        </a:spcAft>
                        <a:buNone/>
                      </a:pPr>
                      <a:r>
                        <a:rPr lang="fr-FR" sz="900" b="1" u="none" strike="noStrike" cap="none" dirty="0"/>
                        <a:t>FP1 : Réguler la température du moteur</a:t>
                      </a:r>
                      <a:endParaRPr sz="900" b="1"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FP1-1 : Maintenir le moteur à sa température de fonctionnement</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°C</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80 à 105</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0725">
                <a:tc vMerge="1">
                  <a:txBody>
                    <a:bodyPr/>
                    <a:lstStyle/>
                    <a:p>
                      <a:pPr marL="0" marR="0" lvl="0" indent="0" algn="l" rtl="0">
                        <a:lnSpc>
                          <a:spcPct val="100000"/>
                        </a:lnSpc>
                        <a:spcBef>
                          <a:spcPts val="0"/>
                        </a:spcBef>
                        <a:spcAft>
                          <a:spcPts val="0"/>
                        </a:spcAft>
                        <a:buNone/>
                      </a:pPr>
                      <a:endParaRPr sz="9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FS1.2 : Réguler la pression du circuit d’eau</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bar</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0725">
                <a:tc>
                  <a:txBody>
                    <a:bodyPr/>
                    <a:lstStyle/>
                    <a:p>
                      <a:pPr marL="0" marR="0" lvl="0" indent="0" algn="l" rtl="0">
                        <a:lnSpc>
                          <a:spcPct val="100000"/>
                        </a:lnSpc>
                        <a:spcBef>
                          <a:spcPts val="0"/>
                        </a:spcBef>
                        <a:spcAft>
                          <a:spcPts val="0"/>
                        </a:spcAft>
                        <a:buNone/>
                      </a:pPr>
                      <a:r>
                        <a:rPr lang="fr-FR" sz="900" b="1" u="none" strike="noStrike" cap="none" dirty="0"/>
                        <a:t>FC1 :</a:t>
                      </a:r>
                      <a:endParaRPr sz="900"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FC1-1 : Liquide utilisé</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Eau</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0725">
                <a:tc rowSpan="2">
                  <a:txBody>
                    <a:bodyPr/>
                    <a:lstStyle/>
                    <a:p>
                      <a:pPr marL="0" marR="0" lvl="0" indent="0" algn="l" rtl="0">
                        <a:lnSpc>
                          <a:spcPct val="100000"/>
                        </a:lnSpc>
                        <a:spcBef>
                          <a:spcPts val="0"/>
                        </a:spcBef>
                        <a:spcAft>
                          <a:spcPts val="0"/>
                        </a:spcAft>
                        <a:buNone/>
                      </a:pPr>
                      <a:r>
                        <a:rPr lang="fr-FR" sz="900" b="1" u="none" strike="noStrike" cap="none" dirty="0"/>
                        <a:t>FPN : KPI</a:t>
                      </a:r>
                      <a:endParaRPr sz="900" b="1"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FSN.1 : Puissance therm</a:t>
                      </a:r>
                      <a:r>
                        <a:rPr lang="fr-FR" sz="900" dirty="0"/>
                        <a:t>ique </a:t>
                      </a:r>
                      <a:r>
                        <a:rPr lang="fr-FR" sz="900" u="none" strike="noStrike" cap="none" dirty="0"/>
                        <a:t>dissipée</a:t>
                      </a:r>
                      <a:endParaRPr sz="9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0725">
                <a:tc vMerge="1">
                  <a:txBody>
                    <a:bodyPr/>
                    <a:lstStyle/>
                    <a:p>
                      <a:pPr marL="0" marR="0" lvl="0" indent="0" algn="l" rtl="0">
                        <a:lnSpc>
                          <a:spcPct val="100000"/>
                        </a:lnSpc>
                        <a:spcBef>
                          <a:spcPts val="0"/>
                        </a:spcBef>
                        <a:spcAft>
                          <a:spcPts val="0"/>
                        </a:spcAft>
                        <a:buNone/>
                      </a:pPr>
                      <a:endParaRPr sz="9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FSN.2 : Masse</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1"/>
        <p:cNvGrpSpPr/>
        <p:nvPr/>
      </p:nvGrpSpPr>
      <p:grpSpPr>
        <a:xfrm>
          <a:off x="0" y="0"/>
          <a:ext cx="0" cy="0"/>
          <a:chOff x="0" y="0"/>
          <a:chExt cx="0" cy="0"/>
        </a:xfrm>
      </p:grpSpPr>
      <p:sp>
        <p:nvSpPr>
          <p:cNvPr id="452" name="Google Shape;452;g5b494d2df6_0_391"/>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Motorisation</a:t>
            </a:r>
            <a:endParaRPr sz="2400" b="0" i="0" u="none" strike="noStrike" cap="none" dirty="0">
              <a:solidFill>
                <a:schemeClr val="dk1"/>
              </a:solidFill>
              <a:highlight>
                <a:srgbClr val="00FF00"/>
              </a:highlight>
              <a:latin typeface="Arial"/>
              <a:ea typeface="Arial"/>
              <a:cs typeface="Arial"/>
              <a:sym typeface="Arial"/>
            </a:endParaRPr>
          </a:p>
        </p:txBody>
      </p:sp>
      <p:sp>
        <p:nvSpPr>
          <p:cNvPr id="453" name="Google Shape;453;g5b494d2df6_0_391"/>
          <p:cNvSpPr txBox="1"/>
          <p:nvPr/>
        </p:nvSpPr>
        <p:spPr>
          <a:xfrm>
            <a:off x="0" y="590550"/>
            <a:ext cx="55722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Récupérateur de fluides</a:t>
            </a:r>
            <a:endParaRPr sz="1200" b="1"/>
          </a:p>
          <a:p>
            <a:pPr marL="0" marR="0" lvl="0" indent="0" algn="l" rtl="0">
              <a:lnSpc>
                <a:spcPct val="100000"/>
              </a:lnSpc>
              <a:spcBef>
                <a:spcPts val="0"/>
              </a:spcBef>
              <a:spcAft>
                <a:spcPts val="0"/>
              </a:spcAft>
              <a:buNone/>
            </a:pPr>
            <a:r>
              <a:rPr lang="fr-FR" sz="1100"/>
              <a:t>Récupérer les excès de fluide du circuit de refroidissement et d’huile moteur</a:t>
            </a:r>
            <a:endParaRPr sz="1100"/>
          </a:p>
        </p:txBody>
      </p:sp>
      <p:sp>
        <p:nvSpPr>
          <p:cNvPr id="454" name="Google Shape;454;g5b494d2df6_0_391"/>
          <p:cNvSpPr txBox="1"/>
          <p:nvPr/>
        </p:nvSpPr>
        <p:spPr>
          <a:xfrm>
            <a:off x="0" y="1056675"/>
            <a:ext cx="5572200" cy="1738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r>
              <a:rPr lang="fr-FR" sz="1100"/>
              <a:t>Performance : étanchéité</a:t>
            </a:r>
            <a:endParaRPr sz="1100"/>
          </a:p>
          <a:p>
            <a:pPr marL="0" marR="0" lvl="0" indent="0" algn="l" rtl="0">
              <a:lnSpc>
                <a:spcPct val="100000"/>
              </a:lnSpc>
              <a:spcBef>
                <a:spcPts val="0"/>
              </a:spcBef>
              <a:spcAft>
                <a:spcPts val="0"/>
              </a:spcAft>
              <a:buNone/>
            </a:pPr>
            <a:r>
              <a:rPr lang="fr-FR" sz="1100"/>
              <a:t>Sollicitation : fluide à température élevée (&gt;125°C)</a:t>
            </a:r>
            <a:endParaRPr sz="1100" b="0" i="0" u="none" strike="noStrike" cap="none">
              <a:latin typeface="Arial"/>
              <a:ea typeface="Arial"/>
              <a:cs typeface="Arial"/>
              <a:sym typeface="Arial"/>
            </a:endParaRPr>
          </a:p>
        </p:txBody>
      </p:sp>
      <p:sp>
        <p:nvSpPr>
          <p:cNvPr id="455" name="Google Shape;455;g5b494d2df6_0_391"/>
          <p:cNvSpPr txBox="1"/>
          <p:nvPr/>
        </p:nvSpPr>
        <p:spPr>
          <a:xfrm>
            <a:off x="7808625" y="91325"/>
            <a:ext cx="7257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EBD</a:t>
            </a:r>
            <a:endParaRPr/>
          </a:p>
        </p:txBody>
      </p:sp>
      <p:sp>
        <p:nvSpPr>
          <p:cNvPr id="456" name="Google Shape;456;g5b494d2df6_0_391"/>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b="1"/>
          </a:p>
        </p:txBody>
      </p:sp>
      <p:sp>
        <p:nvSpPr>
          <p:cNvPr id="457" name="Google Shape;457;g5b494d2df6_0_391"/>
          <p:cNvSpPr/>
          <p:nvPr/>
        </p:nvSpPr>
        <p:spPr>
          <a:xfrm>
            <a:off x="5572250" y="586525"/>
            <a:ext cx="3571800" cy="22089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 / Sous systèmes</a:t>
            </a:r>
            <a:endParaRPr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r>
              <a:rPr lang="fr-FR" sz="1200" dirty="0"/>
              <a:t>Forme : parallélépipède, cylindre, géométrie plus complexe pour minimiser l’encombrement</a:t>
            </a:r>
            <a:endParaRPr sz="1200" dirty="0"/>
          </a:p>
          <a:p>
            <a:pPr marL="0" marR="0" lvl="0" indent="0" algn="l" rtl="0">
              <a:lnSpc>
                <a:spcPct val="100000"/>
              </a:lnSpc>
              <a:spcBef>
                <a:spcPts val="0"/>
              </a:spcBef>
              <a:spcAft>
                <a:spcPts val="0"/>
              </a:spcAft>
              <a:buNone/>
            </a:pPr>
            <a:endParaRPr sz="1200" dirty="0"/>
          </a:p>
          <a:p>
            <a:pPr marL="0" marR="0" lvl="0" indent="0" algn="l" rtl="0">
              <a:lnSpc>
                <a:spcPct val="100000"/>
              </a:lnSpc>
              <a:spcBef>
                <a:spcPts val="0"/>
              </a:spcBef>
              <a:spcAft>
                <a:spcPts val="0"/>
              </a:spcAft>
              <a:buNone/>
            </a:pPr>
            <a:r>
              <a:rPr lang="fr-FR" sz="1200" dirty="0"/>
              <a:t>Architecture retenue : forme cylindrique en aluminium </a:t>
            </a:r>
            <a:r>
              <a:rPr lang="fr-FR" sz="1200" dirty="0">
                <a:highlight>
                  <a:srgbClr val="FF0000"/>
                </a:highlight>
              </a:rPr>
              <a:t>pk ?</a:t>
            </a:r>
            <a:endParaRPr sz="1200" dirty="0">
              <a:highlight>
                <a:srgbClr val="FF0000"/>
              </a:highlight>
            </a:endParaRPr>
          </a:p>
        </p:txBody>
      </p:sp>
      <p:graphicFrame>
        <p:nvGraphicFramePr>
          <p:cNvPr id="458" name="Google Shape;458;g5b494d2df6_0_391"/>
          <p:cNvGraphicFramePr/>
          <p:nvPr/>
        </p:nvGraphicFramePr>
        <p:xfrm>
          <a:off x="50" y="2795523"/>
          <a:ext cx="9143975" cy="4062475"/>
        </p:xfrm>
        <a:graphic>
          <a:graphicData uri="http://schemas.openxmlformats.org/drawingml/2006/table">
            <a:tbl>
              <a:tblPr firstRow="1" bandRow="1">
                <a:noFill/>
                <a:tableStyleId>{323666D1-7C8F-4C18-830F-A4CB738B071C}</a:tableStyleId>
              </a:tblPr>
              <a:tblGrid>
                <a:gridCol w="1747575">
                  <a:extLst>
                    <a:ext uri="{9D8B030D-6E8A-4147-A177-3AD203B41FA5}">
                      <a16:colId xmlns:a16="http://schemas.microsoft.com/office/drawing/2014/main" val="20000"/>
                    </a:ext>
                  </a:extLst>
                </a:gridCol>
                <a:gridCol w="2446150">
                  <a:extLst>
                    <a:ext uri="{9D8B030D-6E8A-4147-A177-3AD203B41FA5}">
                      <a16:colId xmlns:a16="http://schemas.microsoft.com/office/drawing/2014/main" val="20001"/>
                    </a:ext>
                  </a:extLst>
                </a:gridCol>
                <a:gridCol w="1203550">
                  <a:extLst>
                    <a:ext uri="{9D8B030D-6E8A-4147-A177-3AD203B41FA5}">
                      <a16:colId xmlns:a16="http://schemas.microsoft.com/office/drawing/2014/main" val="20002"/>
                    </a:ext>
                  </a:extLst>
                </a:gridCol>
                <a:gridCol w="1057950">
                  <a:extLst>
                    <a:ext uri="{9D8B030D-6E8A-4147-A177-3AD203B41FA5}">
                      <a16:colId xmlns:a16="http://schemas.microsoft.com/office/drawing/2014/main" val="20003"/>
                    </a:ext>
                  </a:extLst>
                </a:gridCol>
                <a:gridCol w="1298075">
                  <a:extLst>
                    <a:ext uri="{9D8B030D-6E8A-4147-A177-3AD203B41FA5}">
                      <a16:colId xmlns:a16="http://schemas.microsoft.com/office/drawing/2014/main" val="20004"/>
                    </a:ext>
                  </a:extLst>
                </a:gridCol>
                <a:gridCol w="1390675">
                  <a:extLst>
                    <a:ext uri="{9D8B030D-6E8A-4147-A177-3AD203B41FA5}">
                      <a16:colId xmlns:a16="http://schemas.microsoft.com/office/drawing/2014/main" val="20005"/>
                    </a:ext>
                  </a:extLst>
                </a:gridCol>
              </a:tblGrid>
              <a:tr h="430325">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18875">
                <a:tc rowSpan="4">
                  <a:txBody>
                    <a:bodyPr/>
                    <a:lstStyle/>
                    <a:p>
                      <a:pPr marL="0" lvl="0" indent="0" algn="l" rtl="0">
                        <a:spcBef>
                          <a:spcPts val="0"/>
                        </a:spcBef>
                        <a:spcAft>
                          <a:spcPts val="0"/>
                        </a:spcAft>
                        <a:buNone/>
                      </a:pPr>
                      <a:r>
                        <a:rPr lang="fr-FR" sz="1000" b="1">
                          <a:solidFill>
                            <a:schemeClr val="dk1"/>
                          </a:solidFill>
                        </a:rPr>
                        <a:t>FP1 : Respect du règlement</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FS1.1 : </a:t>
                      </a:r>
                      <a:r>
                        <a:rPr lang="fr-FR" sz="1000"/>
                        <a:t>Récupérer et contenir les fluides sans fuites</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Etanchéité</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Doivent être soudés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T7.3.2</a:t>
                      </a:r>
                      <a:endParaRPr sz="1000"/>
                    </a:p>
                    <a:p>
                      <a:pPr marL="0" marR="0" lvl="0" indent="0" algn="l" rtl="0">
                        <a:lnSpc>
                          <a:spcPct val="100000"/>
                        </a:lnSpc>
                        <a:spcBef>
                          <a:spcPts val="0"/>
                        </a:spcBef>
                        <a:spcAft>
                          <a:spcPts val="0"/>
                        </a:spcAft>
                        <a:buNone/>
                      </a:pPr>
                      <a:r>
                        <a:rPr lang="fr-FR" sz="1000"/>
                        <a:t>T7.3.1</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1887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a:t>FS1.2 : Résister aux températures des fluid</a:t>
                      </a:r>
                      <a:r>
                        <a:rPr lang="fr-FR" sz="1000"/>
                        <a:t>es</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Tenue thermique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&gt;125°C</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T7.3.4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5967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FS1.3: Le volume doit être suffisant</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Volume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10% du volume total ou 900 ml</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T7.3.2</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1887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FS1.4: S’insérer derrière le pare-feu, sous le niveau d’épaule du pilote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Encombrement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Fixés au châssis</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T7.3.5</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8100">
                <a:tc>
                  <a:txBody>
                    <a:bodyPr/>
                    <a:lstStyle/>
                    <a:p>
                      <a:pPr marL="0" marR="0" lvl="0" indent="0" algn="l" rtl="0">
                        <a:lnSpc>
                          <a:spcPct val="100000"/>
                        </a:lnSpc>
                        <a:spcBef>
                          <a:spcPts val="0"/>
                        </a:spcBef>
                        <a:spcAft>
                          <a:spcPts val="0"/>
                        </a:spcAft>
                        <a:buNone/>
                      </a:pPr>
                      <a:r>
                        <a:rPr lang="fr-FR" sz="1000" b="1" u="none" strike="noStrike" cap="none"/>
                        <a:t>FP2 : Masse</a:t>
                      </a:r>
                      <a:endParaRPr sz="10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FS2.1 : L</a:t>
                      </a:r>
                      <a:r>
                        <a:rPr lang="fr-FR" sz="1000"/>
                        <a:t>a masse doit être faible</a:t>
                      </a:r>
                      <a:r>
                        <a:rPr lang="fr-FR" sz="1000" u="none" strike="noStrike" cap="none"/>
                        <a:t> </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Masse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300g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10%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18875">
                <a:tc rowSpan="2">
                  <a:txBody>
                    <a:bodyPr/>
                    <a:lstStyle/>
                    <a:p>
                      <a:pPr marL="0" lvl="0" indent="0" algn="l" rtl="0">
                        <a:spcBef>
                          <a:spcPts val="0"/>
                        </a:spcBef>
                        <a:spcAft>
                          <a:spcPts val="0"/>
                        </a:spcAft>
                        <a:buNone/>
                      </a:pPr>
                      <a:r>
                        <a:rPr lang="fr-FR" sz="1000" b="1">
                          <a:solidFill>
                            <a:schemeClr val="dk1"/>
                          </a:solidFill>
                        </a:rPr>
                        <a:t>FP3 : Tuyaux de récupération</a:t>
                      </a:r>
                      <a:endParaRPr sz="1000" b="1">
                        <a:solidFill>
                          <a:schemeClr val="dk1"/>
                        </a:solidFill>
                      </a:endParaRPr>
                    </a:p>
                    <a:p>
                      <a:pPr marL="0" lvl="0" indent="0" algn="l" rtl="0">
                        <a:spcBef>
                          <a:spcPts val="0"/>
                        </a:spcBef>
                        <a:spcAft>
                          <a:spcPts val="0"/>
                        </a:spcAft>
                        <a:buNone/>
                      </a:pP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fr-FR" sz="1000"/>
                        <a:t>FS3.1: Diamètre intérieur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Diamètre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3mm</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Diamètre mini</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518875">
                <a:tc vMerge="1">
                  <a:txBody>
                    <a:bodyPr/>
                    <a:lstStyle/>
                    <a:p>
                      <a:endParaRPr lang="fr-FR"/>
                    </a:p>
                  </a:txBody>
                  <a:tcPr/>
                </a:tc>
                <a:tc>
                  <a:txBody>
                    <a:bodyPr/>
                    <a:lstStyle/>
                    <a:p>
                      <a:pPr marL="0" lvl="0" indent="0" algn="l" rtl="0">
                        <a:spcBef>
                          <a:spcPts val="0"/>
                        </a:spcBef>
                        <a:spcAft>
                          <a:spcPts val="0"/>
                        </a:spcAft>
                        <a:buNone/>
                      </a:pPr>
                      <a:r>
                        <a:rPr lang="fr-FR" sz="1000"/>
                        <a:t>FS3.2: Résistance thermique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Tenue thermique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&gt;125°C</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g5b494d2df6_0_265"/>
          <p:cNvSpPr txBox="1"/>
          <p:nvPr/>
        </p:nvSpPr>
        <p:spPr>
          <a:xfrm>
            <a:off x="0" y="91325"/>
            <a:ext cx="91440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a:solidFill>
                  <a:srgbClr val="C2381E"/>
                </a:solidFill>
                <a:latin typeface="Calibri"/>
                <a:ea typeface="Calibri"/>
                <a:cs typeface="Calibri"/>
                <a:sym typeface="Calibri"/>
              </a:rPr>
              <a:t>TOP Pré-Dim </a:t>
            </a:r>
            <a:endParaRPr sz="2400" b="1" i="0" u="sng" strike="noStrike" cap="none">
              <a:solidFill>
                <a:srgbClr val="C2381E"/>
              </a:solidFill>
              <a:latin typeface="Calibri"/>
              <a:ea typeface="Calibri"/>
              <a:cs typeface="Calibri"/>
              <a:sym typeface="Calibri"/>
            </a:endParaRPr>
          </a:p>
          <a:p>
            <a:pPr marL="0" marR="0" lvl="0" indent="0" algn="ctr" rtl="0">
              <a:lnSpc>
                <a:spcPct val="100000"/>
              </a:lnSpc>
              <a:spcBef>
                <a:spcPts val="0"/>
              </a:spcBef>
              <a:spcAft>
                <a:spcPts val="0"/>
              </a:spcAft>
              <a:buNone/>
            </a:pPr>
            <a:r>
              <a:rPr lang="fr-FR" sz="2400" b="1" u="sng">
                <a:latin typeface="Calibri"/>
                <a:ea typeface="Calibri"/>
                <a:cs typeface="Calibri"/>
                <a:sym typeface="Calibri"/>
              </a:rPr>
              <a:t>Châssis équipé</a:t>
            </a:r>
            <a:endParaRPr sz="2400" b="1" u="sng">
              <a:latin typeface="Calibri"/>
              <a:ea typeface="Calibri"/>
              <a:cs typeface="Calibri"/>
              <a:sym typeface="Calibri"/>
            </a:endParaRPr>
          </a:p>
        </p:txBody>
      </p:sp>
      <p:sp>
        <p:nvSpPr>
          <p:cNvPr id="116" name="Google Shape;116;g5b494d2df6_0_265"/>
          <p:cNvSpPr txBox="1"/>
          <p:nvPr/>
        </p:nvSpPr>
        <p:spPr>
          <a:xfrm>
            <a:off x="7730100" y="194213"/>
            <a:ext cx="8043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CMI</a:t>
            </a:r>
            <a:endParaRPr/>
          </a:p>
        </p:txBody>
      </p:sp>
      <p:pic>
        <p:nvPicPr>
          <p:cNvPr id="117" name="Google Shape;117;g5b494d2df6_0_265"/>
          <p:cNvPicPr preferRelativeResize="0"/>
          <p:nvPr/>
        </p:nvPicPr>
        <p:blipFill>
          <a:blip r:embed="rId4">
            <a:clrChange>
              <a:clrFrom>
                <a:srgbClr val="FEFEFE"/>
              </a:clrFrom>
              <a:clrTo>
                <a:srgbClr val="FEFEFE">
                  <a:alpha val="0"/>
                </a:srgbClr>
              </a:clrTo>
            </a:clrChange>
            <a:alphaModFix amt="63000"/>
          </a:blip>
          <a:stretch>
            <a:fillRect/>
          </a:stretch>
        </p:blipFill>
        <p:spPr>
          <a:xfrm>
            <a:off x="2596975" y="1119804"/>
            <a:ext cx="6601350" cy="4118125"/>
          </a:xfrm>
          <a:prstGeom prst="rect">
            <a:avLst/>
          </a:prstGeom>
          <a:noFill/>
          <a:ln>
            <a:noFill/>
          </a:ln>
          <a:effectLst>
            <a:outerShdw dist="9525" algn="bl" rotWithShape="0">
              <a:srgbClr val="CCCCCC"/>
            </a:outerShdw>
          </a:effectLst>
        </p:spPr>
      </p:pic>
      <p:pic>
        <p:nvPicPr>
          <p:cNvPr id="118" name="Google Shape;118;g5b494d2df6_0_265"/>
          <p:cNvPicPr preferRelativeResize="0"/>
          <p:nvPr/>
        </p:nvPicPr>
        <p:blipFill>
          <a:blip r:embed="rId5">
            <a:alphaModFix/>
          </a:blip>
          <a:stretch>
            <a:fillRect/>
          </a:stretch>
        </p:blipFill>
        <p:spPr>
          <a:xfrm>
            <a:off x="8534400" y="-30650"/>
            <a:ext cx="609600" cy="849933"/>
          </a:xfrm>
          <a:prstGeom prst="rect">
            <a:avLst/>
          </a:prstGeom>
          <a:noFill/>
          <a:ln>
            <a:noFill/>
          </a:ln>
        </p:spPr>
      </p:pic>
      <p:sp>
        <p:nvSpPr>
          <p:cNvPr id="6" name="Google Shape;288;g5b494d2df6_1_16">
            <a:extLst>
              <a:ext uri="{FF2B5EF4-FFF2-40B4-BE49-F238E27FC236}">
                <a16:creationId xmlns:a16="http://schemas.microsoft.com/office/drawing/2014/main" id="{426C18D7-A75D-438F-BF2D-2B02DAE3D649}"/>
              </a:ext>
            </a:extLst>
          </p:cNvPr>
          <p:cNvSpPr txBox="1"/>
          <p:nvPr/>
        </p:nvSpPr>
        <p:spPr>
          <a:xfrm>
            <a:off x="970950" y="1348525"/>
            <a:ext cx="2162400" cy="18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fr-FR" b="1" dirty="0"/>
          </a:p>
          <a:p>
            <a:pPr marL="425450" lvl="0" indent="-285750">
              <a:buSzPts val="1400"/>
              <a:buFontTx/>
              <a:buChar char="-"/>
            </a:pPr>
            <a:r>
              <a:rPr lang="fr-FR" b="1" dirty="0"/>
              <a:t>Châssis équipé</a:t>
            </a:r>
          </a:p>
          <a:p>
            <a:pPr marL="139700" lvl="0">
              <a:buSzPts val="1400"/>
            </a:pPr>
            <a:endParaRPr lang="fr-FR" b="1" dirty="0"/>
          </a:p>
          <a:p>
            <a:pPr marL="425450" lvl="0" indent="-285750">
              <a:buSzPts val="1400"/>
              <a:buFontTx/>
              <a:buChar char="-"/>
            </a:pPr>
            <a:r>
              <a:rPr lang="fr-FR" b="1" dirty="0"/>
              <a:t>Pare feu</a:t>
            </a:r>
          </a:p>
          <a:p>
            <a:pPr marL="425450" lvl="0" indent="-285750">
              <a:buSzPts val="1400"/>
              <a:buFontTx/>
              <a:buChar char="-"/>
            </a:pPr>
            <a:r>
              <a:rPr lang="fr-FR" b="1" dirty="0"/>
              <a:t>Fond plat</a:t>
            </a:r>
          </a:p>
          <a:p>
            <a:pPr marL="425450" lvl="0" indent="-285750">
              <a:buSzPts val="1400"/>
              <a:buFontTx/>
              <a:buChar char="-"/>
            </a:pPr>
            <a:r>
              <a:rPr lang="fr-FR" b="1" dirty="0"/>
              <a:t>Crash-box</a:t>
            </a:r>
          </a:p>
          <a:p>
            <a:pPr marL="425450" lvl="0" indent="-285750">
              <a:buSzPts val="1400"/>
              <a:buFontTx/>
              <a:buChar char="-"/>
            </a:pPr>
            <a:r>
              <a:rPr lang="fr-FR" b="1" dirty="0"/>
              <a:t>Support batterie</a:t>
            </a:r>
          </a:p>
          <a:p>
            <a:pPr marL="425450" lvl="0" indent="-285750">
              <a:buSzPts val="1400"/>
              <a:buFontTx/>
              <a:buChar char="-"/>
            </a:pPr>
            <a:r>
              <a:rPr lang="fr-FR" b="1" dirty="0"/>
              <a:t>Embrayage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2"/>
        <p:cNvGrpSpPr/>
        <p:nvPr/>
      </p:nvGrpSpPr>
      <p:grpSpPr>
        <a:xfrm>
          <a:off x="0" y="0"/>
          <a:ext cx="0" cy="0"/>
          <a:chOff x="0" y="0"/>
          <a:chExt cx="0" cy="0"/>
        </a:xfrm>
      </p:grpSpPr>
      <p:sp>
        <p:nvSpPr>
          <p:cNvPr id="463" name="Google Shape;463;g5b494d2df6_0_340"/>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Motorisation</a:t>
            </a:r>
            <a:endParaRPr sz="2400" b="0" i="0" u="none" strike="noStrike" cap="none" dirty="0">
              <a:solidFill>
                <a:schemeClr val="dk1"/>
              </a:solidFill>
              <a:highlight>
                <a:srgbClr val="00FF00"/>
              </a:highlight>
              <a:latin typeface="Arial"/>
              <a:ea typeface="Arial"/>
              <a:cs typeface="Arial"/>
              <a:sym typeface="Arial"/>
            </a:endParaRPr>
          </a:p>
        </p:txBody>
      </p:sp>
      <p:sp>
        <p:nvSpPr>
          <p:cNvPr id="464" name="Google Shape;464;g5b494d2df6_0_340"/>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Echappement</a:t>
            </a:r>
            <a:endParaRPr sz="1200" b="1"/>
          </a:p>
          <a:p>
            <a:pPr marL="0" marR="0" lvl="0" indent="0" algn="l" rtl="0">
              <a:lnSpc>
                <a:spcPct val="100000"/>
              </a:lnSpc>
              <a:spcBef>
                <a:spcPts val="0"/>
              </a:spcBef>
              <a:spcAft>
                <a:spcPts val="0"/>
              </a:spcAft>
              <a:buNone/>
            </a:pPr>
            <a:endParaRPr sz="1200" b="1"/>
          </a:p>
        </p:txBody>
      </p:sp>
      <p:sp>
        <p:nvSpPr>
          <p:cNvPr id="465" name="Google Shape;465;g5b494d2df6_0_340"/>
          <p:cNvSpPr txBox="1"/>
          <p:nvPr/>
        </p:nvSpPr>
        <p:spPr>
          <a:xfrm>
            <a:off x="0" y="1056677"/>
            <a:ext cx="5211000" cy="1738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466" name="Google Shape;466;g5b494d2df6_0_340"/>
          <p:cNvSpPr/>
          <p:nvPr/>
        </p:nvSpPr>
        <p:spPr>
          <a:xfrm>
            <a:off x="5211028" y="590548"/>
            <a:ext cx="3933000" cy="28386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467" name="Google Shape;467;g5b494d2df6_0_340"/>
          <p:cNvSpPr txBox="1"/>
          <p:nvPr/>
        </p:nvSpPr>
        <p:spPr>
          <a:xfrm>
            <a:off x="7768825" y="91325"/>
            <a:ext cx="765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MJT</a:t>
            </a:r>
            <a:endParaRPr/>
          </a:p>
        </p:txBody>
      </p:sp>
      <p:sp>
        <p:nvSpPr>
          <p:cNvPr id="468" name="Google Shape;468;g5b494d2df6_0_340"/>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469" name="Google Shape;469;g5b494d2df6_0_340"/>
          <p:cNvSpPr/>
          <p:nvPr/>
        </p:nvSpPr>
        <p:spPr>
          <a:xfrm>
            <a:off x="5211028" y="3429000"/>
            <a:ext cx="3933000" cy="3429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Architecture / Sous systèmes</a:t>
            </a:r>
            <a:endParaRPr/>
          </a:p>
          <a:p>
            <a:pPr marL="0" marR="0" lvl="0" indent="0" algn="l" rtl="0">
              <a:lnSpc>
                <a:spcPct val="100000"/>
              </a:lnSpc>
              <a:spcBef>
                <a:spcPts val="0"/>
              </a:spcBef>
              <a:spcAft>
                <a:spcPts val="0"/>
              </a:spcAft>
              <a:buNone/>
            </a:pPr>
            <a:endParaRPr/>
          </a:p>
        </p:txBody>
      </p:sp>
      <p:graphicFrame>
        <p:nvGraphicFramePr>
          <p:cNvPr id="470" name="Google Shape;470;g5b494d2df6_0_340"/>
          <p:cNvGraphicFramePr/>
          <p:nvPr>
            <p:extLst>
              <p:ext uri="{D42A27DB-BD31-4B8C-83A1-F6EECF244321}">
                <p14:modId xmlns:p14="http://schemas.microsoft.com/office/powerpoint/2010/main" val="2010641669"/>
              </p:ext>
            </p:extLst>
          </p:nvPr>
        </p:nvGraphicFramePr>
        <p:xfrm>
          <a:off x="1" y="2610948"/>
          <a:ext cx="5211001" cy="2961065"/>
        </p:xfrm>
        <a:graphic>
          <a:graphicData uri="http://schemas.openxmlformats.org/drawingml/2006/table">
            <a:tbl>
              <a:tblPr firstRow="1" bandRow="1">
                <a:noFill/>
                <a:tableStyleId>{323666D1-7C8F-4C18-830F-A4CB738B071C}</a:tableStyleId>
              </a:tblPr>
              <a:tblGrid>
                <a:gridCol w="1174458">
                  <a:extLst>
                    <a:ext uri="{9D8B030D-6E8A-4147-A177-3AD203B41FA5}">
                      <a16:colId xmlns:a16="http://schemas.microsoft.com/office/drawing/2014/main" val="20000"/>
                    </a:ext>
                  </a:extLst>
                </a:gridCol>
                <a:gridCol w="1337766">
                  <a:extLst>
                    <a:ext uri="{9D8B030D-6E8A-4147-A177-3AD203B41FA5}">
                      <a16:colId xmlns:a16="http://schemas.microsoft.com/office/drawing/2014/main" val="20001"/>
                    </a:ext>
                  </a:extLst>
                </a:gridCol>
                <a:gridCol w="584092">
                  <a:extLst>
                    <a:ext uri="{9D8B030D-6E8A-4147-A177-3AD203B41FA5}">
                      <a16:colId xmlns:a16="http://schemas.microsoft.com/office/drawing/2014/main" val="20002"/>
                    </a:ext>
                  </a:extLst>
                </a:gridCol>
                <a:gridCol w="602940">
                  <a:extLst>
                    <a:ext uri="{9D8B030D-6E8A-4147-A177-3AD203B41FA5}">
                      <a16:colId xmlns:a16="http://schemas.microsoft.com/office/drawing/2014/main" val="20003"/>
                    </a:ext>
                  </a:extLst>
                </a:gridCol>
                <a:gridCol w="743430">
                  <a:extLst>
                    <a:ext uri="{9D8B030D-6E8A-4147-A177-3AD203B41FA5}">
                      <a16:colId xmlns:a16="http://schemas.microsoft.com/office/drawing/2014/main" val="20004"/>
                    </a:ext>
                  </a:extLst>
                </a:gridCol>
                <a:gridCol w="768315">
                  <a:extLst>
                    <a:ext uri="{9D8B030D-6E8A-4147-A177-3AD203B41FA5}">
                      <a16:colId xmlns:a16="http://schemas.microsoft.com/office/drawing/2014/main" val="20005"/>
                    </a:ext>
                  </a:extLst>
                </a:gridCol>
              </a:tblGrid>
              <a:tr h="456850">
                <a:tc>
                  <a:txBody>
                    <a:bodyPr/>
                    <a:lstStyle/>
                    <a:p>
                      <a:pPr marL="0" marR="0" lvl="0" indent="0" algn="l" rtl="0">
                        <a:lnSpc>
                          <a:spcPct val="100000"/>
                        </a:lnSpc>
                        <a:spcBef>
                          <a:spcPts val="0"/>
                        </a:spcBef>
                        <a:spcAft>
                          <a:spcPts val="0"/>
                        </a:spcAft>
                        <a:buNone/>
                      </a:pPr>
                      <a:r>
                        <a:rPr lang="fr-FR" sz="1000" b="1" u="none" strike="noStrike" cap="none" dirty="0"/>
                        <a:t>Fonction primaire</a:t>
                      </a:r>
                      <a:endParaRPr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t>Fonction secondaire</a:t>
                      </a:r>
                      <a:endParaRPr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t>Critère</a:t>
                      </a:r>
                      <a:endParaRPr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t>Niveau</a:t>
                      </a:r>
                      <a:endParaRPr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t>Flexibilité</a:t>
                      </a:r>
                      <a:endParaRPr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t>Article règlement</a:t>
                      </a:r>
                      <a:endParaRPr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0725">
                <a:tc rowSpan="2">
                  <a:txBody>
                    <a:bodyPr/>
                    <a:lstStyle/>
                    <a:p>
                      <a:pPr marL="0" marR="0" lvl="0" indent="0" algn="l" rtl="0">
                        <a:lnSpc>
                          <a:spcPct val="100000"/>
                        </a:lnSpc>
                        <a:spcBef>
                          <a:spcPts val="0"/>
                        </a:spcBef>
                        <a:spcAft>
                          <a:spcPts val="0"/>
                        </a:spcAft>
                        <a:buNone/>
                      </a:pPr>
                      <a:r>
                        <a:rPr lang="fr-FR" sz="900" b="1" u="none" strike="noStrike" cap="none" dirty="0"/>
                        <a:t>FP1 : Évacuer les gaz d’échappement</a:t>
                      </a:r>
                      <a:endParaRPr sz="900" b="1"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FC1-1 : Récupérer la sortie de chaque cylindre</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binaire</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oui</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0</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0725">
                <a:tc vMerge="1">
                  <a:txBody>
                    <a:bodyPr/>
                    <a:lstStyle/>
                    <a:p>
                      <a:pPr marL="0" marR="0" lvl="0" indent="0" algn="l" rtl="0">
                        <a:lnSpc>
                          <a:spcPct val="100000"/>
                        </a:lnSpc>
                        <a:spcBef>
                          <a:spcPts val="0"/>
                        </a:spcBef>
                        <a:spcAft>
                          <a:spcPts val="0"/>
                        </a:spcAft>
                        <a:buNone/>
                      </a:pPr>
                      <a:endParaRPr sz="9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FS1.2 : </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0725">
                <a:tc rowSpan="2">
                  <a:txBody>
                    <a:bodyPr/>
                    <a:lstStyle/>
                    <a:p>
                      <a:pPr marL="0" marR="0" lvl="0" indent="0" algn="l" rtl="0">
                        <a:lnSpc>
                          <a:spcPct val="100000"/>
                        </a:lnSpc>
                        <a:spcBef>
                          <a:spcPts val="0"/>
                        </a:spcBef>
                        <a:spcAft>
                          <a:spcPts val="0"/>
                        </a:spcAft>
                        <a:buNone/>
                      </a:pPr>
                      <a:r>
                        <a:rPr lang="fr-FR" sz="900" b="1" u="none" strike="noStrike" cap="none" dirty="0"/>
                        <a:t>FC1 : Respecter le règlement</a:t>
                      </a:r>
                      <a:endParaRPr sz="900" b="1"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FC1-1 : Bruit au ralenti</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dB(C)</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103</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maximal</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0725">
                <a:tc vMerge="1">
                  <a:txBody>
                    <a:bodyPr/>
                    <a:lstStyle/>
                    <a:p>
                      <a:pPr marL="0" marR="0" lvl="0" indent="0" algn="l" rtl="0">
                        <a:lnSpc>
                          <a:spcPct val="100000"/>
                        </a:lnSpc>
                        <a:spcBef>
                          <a:spcPts val="0"/>
                        </a:spcBef>
                        <a:spcAft>
                          <a:spcPts val="0"/>
                        </a:spcAft>
                        <a:buNone/>
                      </a:pPr>
                      <a:endParaRPr sz="9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FC1-2 : Bruit à 11000 tr/min</a:t>
                      </a:r>
                      <a:endParaRPr sz="900"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dB(C)</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110</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maximal</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0725">
                <a:tc rowSpan="3">
                  <a:txBody>
                    <a:bodyPr/>
                    <a:lstStyle/>
                    <a:p>
                      <a:pPr marL="0" marR="0" lvl="0" indent="0" algn="l" rtl="0">
                        <a:lnSpc>
                          <a:spcPct val="100000"/>
                        </a:lnSpc>
                        <a:spcBef>
                          <a:spcPts val="0"/>
                        </a:spcBef>
                        <a:spcAft>
                          <a:spcPts val="0"/>
                        </a:spcAft>
                        <a:buNone/>
                      </a:pPr>
                      <a:r>
                        <a:rPr lang="fr-FR" sz="900" b="1" u="none" strike="noStrike" cap="none" dirty="0"/>
                        <a:t>FPN : KPI</a:t>
                      </a:r>
                      <a:endParaRPr sz="900" b="1"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FSN.1 : Résonnance acoustique</a:t>
                      </a:r>
                      <a:endParaRPr sz="9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0725">
                <a:tc vMerge="1">
                  <a:txBody>
                    <a:bodyPr/>
                    <a:lstStyle/>
                    <a:p>
                      <a:pPr marL="0" marR="0" lvl="0" indent="0" algn="l" rtl="0">
                        <a:lnSpc>
                          <a:spcPct val="100000"/>
                        </a:lnSpc>
                        <a:spcBef>
                          <a:spcPts val="0"/>
                        </a:spcBef>
                        <a:spcAft>
                          <a:spcPts val="0"/>
                        </a:spcAft>
                        <a:buNone/>
                      </a:pPr>
                      <a:endParaRPr sz="9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FSN.2 : Réduction de bruit</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70725">
                <a:tc vMerge="1">
                  <a:txBody>
                    <a:bodyPr/>
                    <a:lstStyle/>
                    <a:p>
                      <a:pPr marL="0" marR="0" lvl="0" indent="0" algn="l" rtl="0">
                        <a:lnSpc>
                          <a:spcPct val="100000"/>
                        </a:lnSpc>
                        <a:spcBef>
                          <a:spcPts val="0"/>
                        </a:spcBef>
                        <a:spcAft>
                          <a:spcPts val="0"/>
                        </a:spcAft>
                        <a:buNone/>
                      </a:pPr>
                      <a:endParaRPr sz="9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FSN.3 : Masse</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4"/>
        <p:cNvGrpSpPr/>
        <p:nvPr/>
      </p:nvGrpSpPr>
      <p:grpSpPr>
        <a:xfrm>
          <a:off x="0" y="0"/>
          <a:ext cx="0" cy="0"/>
          <a:chOff x="0" y="0"/>
          <a:chExt cx="0" cy="0"/>
        </a:xfrm>
      </p:grpSpPr>
      <p:sp>
        <p:nvSpPr>
          <p:cNvPr id="475" name="Google Shape;475;g5b494d2df6_0_362"/>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FF0000"/>
                </a:highlight>
                <a:latin typeface="Calibri"/>
                <a:ea typeface="Calibri"/>
                <a:cs typeface="Calibri"/>
                <a:sym typeface="Calibri"/>
              </a:rPr>
              <a:t>Motorisation</a:t>
            </a:r>
            <a:endParaRPr sz="2400" b="0" i="0" u="none" strike="noStrike" cap="none" dirty="0">
              <a:solidFill>
                <a:schemeClr val="dk1"/>
              </a:solidFill>
              <a:highlight>
                <a:srgbClr val="FF0000"/>
              </a:highlight>
              <a:latin typeface="Arial"/>
              <a:ea typeface="Arial"/>
              <a:cs typeface="Arial"/>
              <a:sym typeface="Arial"/>
            </a:endParaRPr>
          </a:p>
        </p:txBody>
      </p:sp>
      <p:sp>
        <p:nvSpPr>
          <p:cNvPr id="476" name="Google Shape;476;g5b494d2df6_0_362"/>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Transmission secondaire</a:t>
            </a:r>
            <a:endParaRPr sz="1200" b="1"/>
          </a:p>
          <a:p>
            <a:pPr marL="0" marR="0" lvl="0" indent="0" algn="l" rtl="0">
              <a:lnSpc>
                <a:spcPct val="100000"/>
              </a:lnSpc>
              <a:spcBef>
                <a:spcPts val="0"/>
              </a:spcBef>
              <a:spcAft>
                <a:spcPts val="0"/>
              </a:spcAft>
              <a:buNone/>
            </a:pPr>
            <a:endParaRPr sz="1200" b="1"/>
          </a:p>
        </p:txBody>
      </p:sp>
      <p:sp>
        <p:nvSpPr>
          <p:cNvPr id="477" name="Google Shape;477;g5b494d2df6_0_362"/>
          <p:cNvSpPr txBox="1"/>
          <p:nvPr/>
        </p:nvSpPr>
        <p:spPr>
          <a:xfrm>
            <a:off x="0" y="1056675"/>
            <a:ext cx="5211000" cy="15543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dirty="0">
                <a:solidFill>
                  <a:srgbClr val="000000"/>
                </a:solidFill>
                <a:latin typeface="Arial"/>
                <a:ea typeface="Arial"/>
                <a:cs typeface="Arial"/>
                <a:sym typeface="Arial"/>
              </a:rPr>
              <a:t>Exigences et cas de charges</a:t>
            </a:r>
            <a:endParaRPr dirty="0"/>
          </a:p>
          <a:p>
            <a:pPr marL="0" marR="0" lvl="0" indent="0" algn="l" rtl="0">
              <a:lnSpc>
                <a:spcPct val="100000"/>
              </a:lnSpc>
              <a:spcBef>
                <a:spcPts val="0"/>
              </a:spcBef>
              <a:spcAft>
                <a:spcPts val="0"/>
              </a:spcAft>
              <a:buNone/>
            </a:pPr>
            <a:r>
              <a:rPr lang="fr-FR" sz="1000" dirty="0"/>
              <a:t>Si le 10 pouce est implémenté, redimensionnement de la transmission secondaire.</a:t>
            </a:r>
          </a:p>
          <a:p>
            <a:pPr marL="0" marR="0" lvl="0" indent="0" algn="l" rtl="0">
              <a:lnSpc>
                <a:spcPct val="100000"/>
              </a:lnSpc>
              <a:spcBef>
                <a:spcPts val="0"/>
              </a:spcBef>
              <a:spcAft>
                <a:spcPts val="0"/>
              </a:spcAft>
              <a:buNone/>
            </a:pPr>
            <a:endParaRPr lang="fr-FR" sz="1000" dirty="0"/>
          </a:p>
          <a:p>
            <a:pPr marL="0" marR="0" lvl="0" indent="0" algn="l" rtl="0">
              <a:lnSpc>
                <a:spcPct val="100000"/>
              </a:lnSpc>
              <a:spcBef>
                <a:spcPts val="0"/>
              </a:spcBef>
              <a:spcAft>
                <a:spcPts val="0"/>
              </a:spcAft>
              <a:buNone/>
            </a:pPr>
            <a:r>
              <a:rPr lang="fr-FR" sz="1000" dirty="0">
                <a:highlight>
                  <a:srgbClr val="FF0000"/>
                </a:highlight>
              </a:rPr>
              <a:t>Différentiel dans ou hors châssis? </a:t>
            </a:r>
            <a:endParaRPr sz="1000" dirty="0">
              <a:highlight>
                <a:srgbClr val="FF0000"/>
              </a:highlight>
            </a:endParaRPr>
          </a:p>
          <a:p>
            <a:pPr marL="0" marR="0" lvl="0" indent="0" algn="l" rtl="0">
              <a:lnSpc>
                <a:spcPct val="100000"/>
              </a:lnSpc>
              <a:spcBef>
                <a:spcPts val="0"/>
              </a:spcBef>
              <a:spcAft>
                <a:spcPts val="0"/>
              </a:spcAft>
              <a:buNone/>
            </a:pPr>
            <a:endParaRPr sz="1100" b="0" i="0" u="none" strike="noStrike" cap="none" dirty="0">
              <a:solidFill>
                <a:srgbClr val="000000"/>
              </a:solidFill>
              <a:highlight>
                <a:srgbClr val="FF0000"/>
              </a:highlight>
              <a:latin typeface="Arial"/>
              <a:ea typeface="Arial"/>
              <a:cs typeface="Arial"/>
              <a:sym typeface="Arial"/>
            </a:endParaRPr>
          </a:p>
        </p:txBody>
      </p:sp>
      <p:sp>
        <p:nvSpPr>
          <p:cNvPr id="478" name="Google Shape;478;g5b494d2df6_0_362"/>
          <p:cNvSpPr/>
          <p:nvPr/>
        </p:nvSpPr>
        <p:spPr>
          <a:xfrm>
            <a:off x="5211028" y="590548"/>
            <a:ext cx="3933000" cy="28386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479" name="Google Shape;479;g5b494d2df6_0_362"/>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480" name="Google Shape;480;g5b494d2df6_0_362"/>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481" name="Google Shape;481;g5b494d2df6_0_362"/>
          <p:cNvSpPr/>
          <p:nvPr/>
        </p:nvSpPr>
        <p:spPr>
          <a:xfrm>
            <a:off x="5211028" y="3429000"/>
            <a:ext cx="3933000" cy="3429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Architecture / Sous systèmes</a:t>
            </a:r>
            <a:endParaRPr sz="1200" b="1">
              <a:solidFill>
                <a:schemeClr val="dk1"/>
              </a:solidFill>
            </a:endParaRPr>
          </a:p>
          <a:p>
            <a:pPr marL="0" marR="0" lvl="0" indent="0" algn="l" rtl="0">
              <a:lnSpc>
                <a:spcPct val="100000"/>
              </a:lnSpc>
              <a:spcBef>
                <a:spcPts val="0"/>
              </a:spcBef>
              <a:spcAft>
                <a:spcPts val="0"/>
              </a:spcAft>
              <a:buNone/>
            </a:pPr>
            <a:endParaRPr/>
          </a:p>
        </p:txBody>
      </p:sp>
      <p:graphicFrame>
        <p:nvGraphicFramePr>
          <p:cNvPr id="482" name="Google Shape;482;g5b494d2df6_0_362"/>
          <p:cNvGraphicFramePr/>
          <p:nvPr>
            <p:extLst>
              <p:ext uri="{D42A27DB-BD31-4B8C-83A1-F6EECF244321}">
                <p14:modId xmlns:p14="http://schemas.microsoft.com/office/powerpoint/2010/main" val="3139768127"/>
              </p:ext>
            </p:extLst>
          </p:nvPr>
        </p:nvGraphicFramePr>
        <p:xfrm>
          <a:off x="0" y="2610948"/>
          <a:ext cx="5211025" cy="2605730"/>
        </p:xfrm>
        <a:graphic>
          <a:graphicData uri="http://schemas.openxmlformats.org/drawingml/2006/table">
            <a:tbl>
              <a:tblPr firstRow="1" bandRow="1">
                <a:noFill/>
                <a:tableStyleId>{323666D1-7C8F-4C18-830F-A4CB738B071C}</a:tableStyleId>
              </a:tblPr>
              <a:tblGrid>
                <a:gridCol w="1213338">
                  <a:extLst>
                    <a:ext uri="{9D8B030D-6E8A-4147-A177-3AD203B41FA5}">
                      <a16:colId xmlns:a16="http://schemas.microsoft.com/office/drawing/2014/main" val="20000"/>
                    </a:ext>
                  </a:extLst>
                </a:gridCol>
                <a:gridCol w="1017798">
                  <a:extLst>
                    <a:ext uri="{9D8B030D-6E8A-4147-A177-3AD203B41FA5}">
                      <a16:colId xmlns:a16="http://schemas.microsoft.com/office/drawing/2014/main" val="20001"/>
                    </a:ext>
                  </a:extLst>
                </a:gridCol>
                <a:gridCol w="630936">
                  <a:extLst>
                    <a:ext uri="{9D8B030D-6E8A-4147-A177-3AD203B41FA5}">
                      <a16:colId xmlns:a16="http://schemas.microsoft.com/office/drawing/2014/main" val="20002"/>
                    </a:ext>
                  </a:extLst>
                </a:gridCol>
                <a:gridCol w="667512">
                  <a:extLst>
                    <a:ext uri="{9D8B030D-6E8A-4147-A177-3AD203B41FA5}">
                      <a16:colId xmlns:a16="http://schemas.microsoft.com/office/drawing/2014/main" val="20003"/>
                    </a:ext>
                  </a:extLst>
                </a:gridCol>
                <a:gridCol w="813816">
                  <a:extLst>
                    <a:ext uri="{9D8B030D-6E8A-4147-A177-3AD203B41FA5}">
                      <a16:colId xmlns:a16="http://schemas.microsoft.com/office/drawing/2014/main" val="20004"/>
                    </a:ext>
                  </a:extLst>
                </a:gridCol>
                <a:gridCol w="867625">
                  <a:extLst>
                    <a:ext uri="{9D8B030D-6E8A-4147-A177-3AD203B41FA5}">
                      <a16:colId xmlns:a16="http://schemas.microsoft.com/office/drawing/2014/main" val="20005"/>
                    </a:ext>
                  </a:extLst>
                </a:gridCol>
              </a:tblGrid>
              <a:tr h="456850">
                <a:tc>
                  <a:txBody>
                    <a:bodyPr/>
                    <a:lstStyle/>
                    <a:p>
                      <a:pPr marL="0" marR="0" lvl="0" indent="0" algn="l" rtl="0">
                        <a:lnSpc>
                          <a:spcPct val="100000"/>
                        </a:lnSpc>
                        <a:spcBef>
                          <a:spcPts val="0"/>
                        </a:spcBef>
                        <a:spcAft>
                          <a:spcPts val="0"/>
                        </a:spcAft>
                        <a:buNone/>
                      </a:pPr>
                      <a:r>
                        <a:rPr lang="fr-FR" sz="1000" b="1" u="none" strike="noStrike" cap="none" dirty="0"/>
                        <a:t>Fonction primaire</a:t>
                      </a:r>
                      <a:endParaRPr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t>Fonction secondaire</a:t>
                      </a:r>
                      <a:endParaRPr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t>Critère</a:t>
                      </a:r>
                      <a:endParaRPr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t>Niveau</a:t>
                      </a:r>
                      <a:endParaRPr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t>Flexibilité</a:t>
                      </a:r>
                      <a:endParaRPr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t>Article règlement</a:t>
                      </a:r>
                      <a:endParaRPr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0725">
                <a:tc>
                  <a:txBody>
                    <a:bodyPr/>
                    <a:lstStyle/>
                    <a:p>
                      <a:pPr marL="0" marR="0" lvl="0" indent="0" algn="l" rtl="0">
                        <a:lnSpc>
                          <a:spcPct val="100000"/>
                        </a:lnSpc>
                        <a:spcBef>
                          <a:spcPts val="0"/>
                        </a:spcBef>
                        <a:spcAft>
                          <a:spcPts val="0"/>
                        </a:spcAft>
                        <a:buNone/>
                      </a:pPr>
                      <a:r>
                        <a:rPr lang="fr-FR" sz="900" b="1" u="none" strike="noStrike" cap="none" dirty="0"/>
                        <a:t>FP1 : Transmettre l’énergie du moteur aux roues</a:t>
                      </a:r>
                      <a:endParaRPr sz="900"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FC1-1 : Minimiser les pertes</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i="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maximal</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0725">
                <a:tc>
                  <a:txBody>
                    <a:bodyPr/>
                    <a:lstStyle/>
                    <a:p>
                      <a:pPr marL="0" marR="0" lvl="0" indent="0" algn="l" rtl="0">
                        <a:lnSpc>
                          <a:spcPct val="100000"/>
                        </a:lnSpc>
                        <a:spcBef>
                          <a:spcPts val="0"/>
                        </a:spcBef>
                        <a:spcAft>
                          <a:spcPts val="0"/>
                        </a:spcAft>
                        <a:buNone/>
                      </a:pPr>
                      <a:endParaRPr sz="900" b="1"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FC1-2 : Supporter le couple du moteur</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N.m</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0725">
                <a:tc>
                  <a:txBody>
                    <a:bodyPr/>
                    <a:lstStyle/>
                    <a:p>
                      <a:pPr marL="0" marR="0" lvl="0" indent="0" algn="l" rtl="0">
                        <a:lnSpc>
                          <a:spcPct val="100000"/>
                        </a:lnSpc>
                        <a:spcBef>
                          <a:spcPts val="0"/>
                        </a:spcBef>
                        <a:spcAft>
                          <a:spcPts val="0"/>
                        </a:spcAft>
                        <a:buNone/>
                      </a:pPr>
                      <a:r>
                        <a:rPr lang="fr-FR" sz="900" b="1" u="none" strike="noStrike" cap="none" dirty="0"/>
                        <a:t>FP2 : Répartir la puissance entre roues droite/gauche</a:t>
                      </a:r>
                      <a:endParaRPr sz="900"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0725">
                <a:tc>
                  <a:txBody>
                    <a:bodyPr/>
                    <a:lstStyle/>
                    <a:p>
                      <a:pPr marL="0" marR="0" lvl="0" indent="0" algn="l" rtl="0">
                        <a:lnSpc>
                          <a:spcPct val="100000"/>
                        </a:lnSpc>
                        <a:spcBef>
                          <a:spcPts val="0"/>
                        </a:spcBef>
                        <a:spcAft>
                          <a:spcPts val="0"/>
                        </a:spcAft>
                        <a:buNone/>
                      </a:pPr>
                      <a:r>
                        <a:rPr lang="fr-FR" sz="900" b="1" u="none" strike="noStrike" cap="none" dirty="0"/>
                        <a:t>FC1 : Respecter le règlement</a:t>
                      </a:r>
                      <a:endParaRPr sz="900" b="1" dirty="0"/>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6"/>
        <p:cNvGrpSpPr/>
        <p:nvPr/>
      </p:nvGrpSpPr>
      <p:grpSpPr>
        <a:xfrm>
          <a:off x="0" y="0"/>
          <a:ext cx="0" cy="0"/>
          <a:chOff x="0" y="0"/>
          <a:chExt cx="0" cy="0"/>
        </a:xfrm>
      </p:grpSpPr>
      <p:sp>
        <p:nvSpPr>
          <p:cNvPr id="487" name="Google Shape;487;g5b494d2df6_1_28"/>
          <p:cNvSpPr txBox="1"/>
          <p:nvPr/>
        </p:nvSpPr>
        <p:spPr>
          <a:xfrm>
            <a:off x="0" y="586525"/>
            <a:ext cx="91440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a:solidFill>
                  <a:srgbClr val="C2381E"/>
                </a:solidFill>
                <a:latin typeface="Calibri"/>
                <a:ea typeface="Calibri"/>
                <a:cs typeface="Calibri"/>
                <a:sym typeface="Calibri"/>
              </a:rPr>
              <a:t>TOP Pré-Dim </a:t>
            </a:r>
            <a:endParaRPr sz="2400" b="1" i="0" u="sng" strike="noStrike" cap="none">
              <a:solidFill>
                <a:srgbClr val="C2381E"/>
              </a:solidFill>
              <a:latin typeface="Calibri"/>
              <a:ea typeface="Calibri"/>
              <a:cs typeface="Calibri"/>
              <a:sym typeface="Calibri"/>
            </a:endParaRPr>
          </a:p>
          <a:p>
            <a:pPr marL="0" marR="0" lvl="0" indent="0" algn="ctr" rtl="0">
              <a:lnSpc>
                <a:spcPct val="100000"/>
              </a:lnSpc>
              <a:spcBef>
                <a:spcPts val="0"/>
              </a:spcBef>
              <a:spcAft>
                <a:spcPts val="0"/>
              </a:spcAft>
              <a:buNone/>
            </a:pPr>
            <a:r>
              <a:rPr lang="fr-FR" sz="2400" b="1" u="sng">
                <a:latin typeface="Calibri"/>
                <a:ea typeface="Calibri"/>
                <a:cs typeface="Calibri"/>
                <a:sym typeface="Calibri"/>
              </a:rPr>
              <a:t>SEISM</a:t>
            </a:r>
            <a:endParaRPr sz="2400" b="1" u="sng">
              <a:latin typeface="Calibri"/>
              <a:ea typeface="Calibri"/>
              <a:cs typeface="Calibri"/>
              <a:sym typeface="Calibri"/>
            </a:endParaRPr>
          </a:p>
        </p:txBody>
      </p:sp>
      <p:sp>
        <p:nvSpPr>
          <p:cNvPr id="488" name="Google Shape;488;g5b494d2df6_1_28"/>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489" name="Google Shape;489;g5b494d2df6_1_28"/>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5" name="Google Shape;288;g5b494d2df6_1_16">
            <a:extLst>
              <a:ext uri="{FF2B5EF4-FFF2-40B4-BE49-F238E27FC236}">
                <a16:creationId xmlns:a16="http://schemas.microsoft.com/office/drawing/2014/main" id="{614AB186-4EED-4B3C-AC29-229C0D542830}"/>
              </a:ext>
            </a:extLst>
          </p:cNvPr>
          <p:cNvSpPr txBox="1"/>
          <p:nvPr/>
        </p:nvSpPr>
        <p:spPr>
          <a:xfrm>
            <a:off x="970950" y="1348525"/>
            <a:ext cx="3454746" cy="18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fr-FR" b="1" dirty="0"/>
          </a:p>
          <a:p>
            <a:pPr marL="425450" lvl="0" indent="-285750">
              <a:buSzPts val="1400"/>
              <a:buFontTx/>
              <a:buChar char="-"/>
            </a:pPr>
            <a:r>
              <a:rPr lang="fr-FR" b="1" dirty="0"/>
              <a:t>SEISM</a:t>
            </a:r>
          </a:p>
          <a:p>
            <a:pPr marL="425450" lvl="0" indent="-285750">
              <a:buSzPts val="1400"/>
              <a:buFontTx/>
              <a:buChar char="-"/>
            </a:pPr>
            <a:endParaRPr lang="fr-FR" b="1" dirty="0"/>
          </a:p>
          <a:p>
            <a:pPr marL="425450" lvl="0" indent="-285750">
              <a:buSzPts val="1400"/>
              <a:buFontTx/>
              <a:buChar char="-"/>
            </a:pPr>
            <a:r>
              <a:rPr lang="fr-FR" b="1" dirty="0"/>
              <a:t>Faisceau</a:t>
            </a:r>
          </a:p>
          <a:p>
            <a:pPr marL="425450" lvl="0" indent="-285750">
              <a:buSzPts val="1400"/>
              <a:buFontTx/>
              <a:buChar char="-"/>
            </a:pPr>
            <a:r>
              <a:rPr lang="fr-FR" b="1" dirty="0"/>
              <a:t>Acquisition de données</a:t>
            </a:r>
          </a:p>
          <a:p>
            <a:pPr marL="425450" lvl="0" indent="-285750">
              <a:buSzPts val="1400"/>
              <a:buFontTx/>
              <a:buChar char="-"/>
            </a:pPr>
            <a:r>
              <a:rPr lang="fr-FR" b="1" dirty="0"/>
              <a:t>Tableau de bord</a:t>
            </a:r>
          </a:p>
          <a:p>
            <a:pPr marL="425450" lvl="0" indent="-285750">
              <a:buSzPts val="1400"/>
              <a:buFontTx/>
              <a:buChar char="-"/>
            </a:pPr>
            <a:r>
              <a:rPr lang="fr-FR" b="1" dirty="0"/>
              <a:t>Carte avant</a:t>
            </a:r>
          </a:p>
          <a:p>
            <a:pPr marL="425450" lvl="0" indent="-285750">
              <a:buSzPts val="1400"/>
              <a:buFontTx/>
              <a:buChar char="-"/>
            </a:pPr>
            <a:r>
              <a:rPr lang="fr-FR" b="1" dirty="0"/>
              <a:t>Commande de boîte</a:t>
            </a:r>
          </a:p>
          <a:p>
            <a:pPr marL="425450" lvl="0" indent="-285750">
              <a:buSzPts val="1400"/>
              <a:buFontTx/>
              <a:buChar char="-"/>
            </a:pPr>
            <a:endParaRPr lang="fr-FR"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3"/>
        <p:cNvGrpSpPr/>
        <p:nvPr/>
      </p:nvGrpSpPr>
      <p:grpSpPr>
        <a:xfrm>
          <a:off x="0" y="0"/>
          <a:ext cx="0" cy="0"/>
          <a:chOff x="0" y="0"/>
          <a:chExt cx="0" cy="0"/>
        </a:xfrm>
      </p:grpSpPr>
      <p:sp>
        <p:nvSpPr>
          <p:cNvPr id="494" name="Google Shape;494;g5b494d2df6_0_308"/>
          <p:cNvSpPr txBox="1"/>
          <p:nvPr/>
        </p:nvSpPr>
        <p:spPr>
          <a:xfrm>
            <a:off x="0" y="1056675"/>
            <a:ext cx="2428800" cy="10989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495" name="Google Shape;495;g5b494d2df6_0_308"/>
          <p:cNvSpPr txBox="1"/>
          <p:nvPr/>
        </p:nvSpPr>
        <p:spPr>
          <a:xfrm>
            <a:off x="0" y="0"/>
            <a:ext cx="52110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2381E"/>
                </a:solidFill>
                <a:latin typeface="Calibri"/>
                <a:ea typeface="Calibri"/>
                <a:cs typeface="Calibri"/>
                <a:sym typeface="Calibri"/>
              </a:rPr>
              <a:t>TOP Pré-Dim </a:t>
            </a:r>
            <a:endParaRPr sz="2400" b="1" i="0" u="sng" strike="noStrike" cap="none" dirty="0">
              <a:solidFill>
                <a:srgbClr val="C2381E"/>
              </a:solidFill>
              <a:latin typeface="Calibri"/>
              <a:ea typeface="Calibri"/>
              <a:cs typeface="Calibri"/>
              <a:sym typeface="Calibri"/>
            </a:endParaRPr>
          </a:p>
          <a:p>
            <a:pPr marL="0" marR="0" lvl="0" indent="0" algn="ctr" rtl="0">
              <a:lnSpc>
                <a:spcPct val="100000"/>
              </a:lnSpc>
              <a:spcBef>
                <a:spcPts val="0"/>
              </a:spcBef>
              <a:spcAft>
                <a:spcPts val="0"/>
              </a:spcAft>
              <a:buNone/>
            </a:pPr>
            <a:r>
              <a:rPr lang="fr-FR" sz="2400" b="1" u="sng" dirty="0">
                <a:highlight>
                  <a:srgbClr val="00FF00"/>
                </a:highlight>
                <a:latin typeface="Calibri"/>
                <a:ea typeface="Calibri"/>
                <a:cs typeface="Calibri"/>
                <a:sym typeface="Calibri"/>
              </a:rPr>
              <a:t>SEISM</a:t>
            </a:r>
            <a:endParaRPr sz="2400" b="1" u="sng" dirty="0">
              <a:highlight>
                <a:srgbClr val="00FF00"/>
              </a:highlight>
              <a:latin typeface="Calibri"/>
              <a:ea typeface="Calibri"/>
              <a:cs typeface="Calibri"/>
              <a:sym typeface="Calibri"/>
            </a:endParaRPr>
          </a:p>
        </p:txBody>
      </p:sp>
      <p:graphicFrame>
        <p:nvGraphicFramePr>
          <p:cNvPr id="496" name="Google Shape;496;g5b494d2df6_0_308"/>
          <p:cNvGraphicFramePr/>
          <p:nvPr>
            <p:extLst>
              <p:ext uri="{D42A27DB-BD31-4B8C-83A1-F6EECF244321}">
                <p14:modId xmlns:p14="http://schemas.microsoft.com/office/powerpoint/2010/main" val="1441480767"/>
              </p:ext>
            </p:extLst>
          </p:nvPr>
        </p:nvGraphicFramePr>
        <p:xfrm>
          <a:off x="0" y="2155448"/>
          <a:ext cx="9144000" cy="4258034"/>
        </p:xfrm>
        <a:graphic>
          <a:graphicData uri="http://schemas.openxmlformats.org/drawingml/2006/table">
            <a:tbl>
              <a:tblPr firstRow="1" bandRow="1">
                <a:noFill/>
                <a:tableStyleId>{323666D1-7C8F-4C18-830F-A4CB738B071C}</a:tableStyleId>
              </a:tblPr>
              <a:tblGrid>
                <a:gridCol w="2428850">
                  <a:extLst>
                    <a:ext uri="{9D8B030D-6E8A-4147-A177-3AD203B41FA5}">
                      <a16:colId xmlns:a16="http://schemas.microsoft.com/office/drawing/2014/main" val="20000"/>
                    </a:ext>
                  </a:extLst>
                </a:gridCol>
                <a:gridCol w="2766575">
                  <a:extLst>
                    <a:ext uri="{9D8B030D-6E8A-4147-A177-3AD203B41FA5}">
                      <a16:colId xmlns:a16="http://schemas.microsoft.com/office/drawing/2014/main" val="20001"/>
                    </a:ext>
                  </a:extLst>
                </a:gridCol>
                <a:gridCol w="1452450">
                  <a:extLst>
                    <a:ext uri="{9D8B030D-6E8A-4147-A177-3AD203B41FA5}">
                      <a16:colId xmlns:a16="http://schemas.microsoft.com/office/drawing/2014/main" val="20002"/>
                    </a:ext>
                  </a:extLst>
                </a:gridCol>
                <a:gridCol w="1175425">
                  <a:extLst>
                    <a:ext uri="{9D8B030D-6E8A-4147-A177-3AD203B41FA5}">
                      <a16:colId xmlns:a16="http://schemas.microsoft.com/office/drawing/2014/main" val="20003"/>
                    </a:ext>
                  </a:extLst>
                </a:gridCol>
                <a:gridCol w="1320700">
                  <a:extLst>
                    <a:ext uri="{9D8B030D-6E8A-4147-A177-3AD203B41FA5}">
                      <a16:colId xmlns:a16="http://schemas.microsoft.com/office/drawing/2014/main" val="20004"/>
                    </a:ext>
                  </a:extLst>
                </a:gridCol>
              </a:tblGrid>
              <a:tr h="350091">
                <a:tc>
                  <a:txBody>
                    <a:bodyPr/>
                    <a:lstStyle/>
                    <a:p>
                      <a:pPr marL="0" marR="0" lvl="0" indent="0" algn="l" rtl="0">
                        <a:lnSpc>
                          <a:spcPct val="100000"/>
                        </a:lnSpc>
                        <a:spcBef>
                          <a:spcPts val="0"/>
                        </a:spcBef>
                        <a:spcAft>
                          <a:spcPts val="0"/>
                        </a:spcAft>
                        <a:buNone/>
                      </a:pPr>
                      <a:r>
                        <a:rPr lang="fr-FR" sz="1000" b="0" u="none" strike="noStrike" cap="none"/>
                        <a:t>Fonction primaire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Fonction secondaire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Critère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Niveau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Flexibilité</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78823">
                <a:tc>
                  <a:txBody>
                    <a:bodyPr/>
                    <a:lstStyle/>
                    <a:p>
                      <a:pPr marL="0" marR="0" lvl="0" indent="0" algn="l" rtl="0">
                        <a:lnSpc>
                          <a:spcPct val="100000"/>
                        </a:lnSpc>
                        <a:spcBef>
                          <a:spcPts val="0"/>
                        </a:spcBef>
                        <a:spcAft>
                          <a:spcPts val="0"/>
                        </a:spcAft>
                        <a:buNone/>
                      </a:pPr>
                      <a:r>
                        <a:rPr lang="fr-FR" sz="900" u="none" strike="noStrike" cap="none"/>
                        <a:t>FP</a:t>
                      </a:r>
                      <a:r>
                        <a:rPr lang="fr-FR" sz="900"/>
                        <a:t>1</a:t>
                      </a:r>
                      <a:r>
                        <a:rPr lang="fr-FR" sz="900" u="none" strike="noStrike" cap="none"/>
                        <a:t> : Assurer la communication entre le</a:t>
                      </a:r>
                      <a:r>
                        <a:rPr lang="fr-FR" sz="900"/>
                        <a:t>s différents organes de la voiture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a:t>
                      </a:r>
                      <a:r>
                        <a:rPr lang="fr-FR" sz="900"/>
                        <a:t>1</a:t>
                      </a:r>
                      <a:r>
                        <a:rPr lang="fr-FR" sz="900" u="none" strike="noStrike" cap="none"/>
                        <a:t>.1 :</a:t>
                      </a:r>
                      <a:r>
                        <a:rPr lang="fr-FR" sz="900"/>
                        <a:t>Posséder une source d’énergie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Puissance, capacité</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07462">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fr-FR" sz="900"/>
                        <a:t>FS1.2 :Transmettre l'énergie à tous les systèmes</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Pertes, échauffements</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2569">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a:t>
                      </a:r>
                      <a:r>
                        <a:rPr lang="fr-FR" sz="900"/>
                        <a:t>1</a:t>
                      </a:r>
                      <a:r>
                        <a:rPr lang="fr-FR" sz="900" u="none" strike="noStrike" cap="none"/>
                        <a:t>.</a:t>
                      </a:r>
                      <a:r>
                        <a:rPr lang="fr-FR" sz="900"/>
                        <a:t>3: Transmettre les informations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taux de transmission, dégradation</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4454">
                <a:tc>
                  <a:txBody>
                    <a:bodyPr/>
                    <a:lstStyle/>
                    <a:p>
                      <a:pPr marL="0" marR="0" lvl="0" indent="0" algn="l" rtl="0">
                        <a:lnSpc>
                          <a:spcPct val="100000"/>
                        </a:lnSpc>
                        <a:spcBef>
                          <a:spcPts val="0"/>
                        </a:spcBef>
                        <a:spcAft>
                          <a:spcPts val="0"/>
                        </a:spcAft>
                        <a:buNone/>
                      </a:pPr>
                      <a:r>
                        <a:rPr lang="fr-FR" sz="900" u="none" strike="noStrike" cap="none" dirty="0"/>
                        <a:t>FP</a:t>
                      </a:r>
                      <a:r>
                        <a:rPr lang="fr-FR" sz="900" dirty="0"/>
                        <a:t>2</a:t>
                      </a:r>
                      <a:r>
                        <a:rPr lang="fr-FR" sz="900" u="none" strike="noStrike" cap="none" dirty="0"/>
                        <a:t> :Assur</a:t>
                      </a:r>
                      <a:r>
                        <a:rPr lang="fr-FR" sz="900" dirty="0"/>
                        <a:t>er l’interface H/M</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FS2.1: Permettre au pilote d’agir sur le véhicule</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Ergonomie, compréhension, rapidité</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2569">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FS2.2: Communiquer des infos au pilote</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Visibilité, utilité, compréhension</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07462">
                <a:tc>
                  <a:txBody>
                    <a:bodyPr/>
                    <a:lstStyle/>
                    <a:p>
                      <a:pPr marL="0" marR="0" lvl="0" indent="0" algn="l" rtl="0">
                        <a:lnSpc>
                          <a:spcPct val="100000"/>
                        </a:lnSpc>
                        <a:spcBef>
                          <a:spcPts val="0"/>
                        </a:spcBef>
                        <a:spcAft>
                          <a:spcPts val="0"/>
                        </a:spcAft>
                        <a:buNone/>
                      </a:pPr>
                      <a:r>
                        <a:rPr lang="fr-FR" sz="900" u="none" strike="noStrike" cap="none"/>
                        <a:t>FP</a:t>
                      </a:r>
                      <a:r>
                        <a:rPr lang="fr-FR" sz="900"/>
                        <a:t>3</a:t>
                      </a:r>
                      <a:r>
                        <a:rPr lang="fr-FR" sz="900" u="none" strike="noStrike" cap="none"/>
                        <a:t> : P</a:t>
                      </a:r>
                      <a:r>
                        <a:rPr lang="fr-FR" sz="900"/>
                        <a:t>ermettre de changer de vitesse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fr-FR" sz="900"/>
                        <a:t>FS3.1:</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07462">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72569">
                <a:tc>
                  <a:txBody>
                    <a:bodyPr/>
                    <a:lstStyle/>
                    <a:p>
                      <a:pPr marL="0" marR="0" lvl="0" indent="0" algn="l" rtl="0">
                        <a:lnSpc>
                          <a:spcPct val="100000"/>
                        </a:lnSpc>
                        <a:spcBef>
                          <a:spcPts val="0"/>
                        </a:spcBef>
                        <a:spcAft>
                          <a:spcPts val="0"/>
                        </a:spcAft>
                        <a:buNone/>
                      </a:pPr>
                      <a:r>
                        <a:rPr lang="fr-FR" sz="900" u="none" strike="noStrike" cap="none"/>
                        <a:t>FP</a:t>
                      </a:r>
                      <a:r>
                        <a:rPr lang="fr-FR" sz="900"/>
                        <a:t>4</a:t>
                      </a:r>
                      <a:r>
                        <a:rPr lang="fr-FR" sz="900" u="none" strike="noStrike" cap="none"/>
                        <a:t> :Acquérir des données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fr-FR" sz="900"/>
                        <a:t>FS3.1: Mesurer les données nécessaires aux modèles</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capteurs, complexité</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2569">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FS3.2: Transmettre ces données</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Quantité, rapidité de traitment</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07462">
                <a:tc>
                  <a:txBody>
                    <a:bodyPr/>
                    <a:lstStyle/>
                    <a:p>
                      <a:pPr marL="0" marR="0" lvl="0" indent="0" algn="l" rtl="0">
                        <a:lnSpc>
                          <a:spcPct val="100000"/>
                        </a:lnSpc>
                        <a:spcBef>
                          <a:spcPts val="0"/>
                        </a:spcBef>
                        <a:spcAft>
                          <a:spcPts val="0"/>
                        </a:spcAft>
                        <a:buNone/>
                      </a:pPr>
                      <a:r>
                        <a:rPr lang="fr-FR" sz="900" u="none" strike="noStrike" cap="none"/>
                        <a:t>F</a:t>
                      </a:r>
                      <a:r>
                        <a:rPr lang="fr-FR" sz="900"/>
                        <a:t>C1</a:t>
                      </a:r>
                      <a:r>
                        <a:rPr lang="fr-FR" sz="900" u="none" strike="noStrike" cap="none"/>
                        <a:t> : </a:t>
                      </a:r>
                      <a:r>
                        <a:rPr lang="fr-FR" sz="900"/>
                        <a:t>Respecter le CDCF de S0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FSN.1 : </a:t>
                      </a:r>
                      <a:r>
                        <a:rPr lang="fr-FR" sz="900"/>
                        <a:t>Respecter le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Règlement FS</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n/a</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aucune</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07462">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FSN.2 : </a:t>
                      </a:r>
                      <a:r>
                        <a:rPr lang="fr-FR" sz="900"/>
                        <a:t>Avoir une masse limitée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Budget massique</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10kg</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5%</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207462">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FSN.3 : Avoir un prix raisonnable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Budget</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5600€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r h="207462">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FSN.4 :Avo</a:t>
                      </a:r>
                      <a:r>
                        <a:rPr lang="fr-FR" sz="900"/>
                        <a:t>ir un encombrement minimal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Volume</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497" name="Google Shape;497;g5b494d2df6_0_308"/>
          <p:cNvSpPr txBox="1"/>
          <p:nvPr/>
        </p:nvSpPr>
        <p:spPr>
          <a:xfrm>
            <a:off x="7645650" y="91325"/>
            <a:ext cx="8889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CLS</a:t>
            </a:r>
            <a:endParaRPr/>
          </a:p>
        </p:txBody>
      </p:sp>
      <p:sp>
        <p:nvSpPr>
          <p:cNvPr id="498" name="Google Shape;498;g5b494d2df6_0_308"/>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499" name="Google Shape;499;g5b494d2df6_0_308"/>
          <p:cNvSpPr/>
          <p:nvPr/>
        </p:nvSpPr>
        <p:spPr>
          <a:xfrm>
            <a:off x="2428850" y="1056675"/>
            <a:ext cx="6715200" cy="10989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 / Sous systèmes: </a:t>
            </a:r>
          </a:p>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Faisceau, passage </a:t>
            </a:r>
            <a:r>
              <a:rPr lang="fr-FR" sz="1200" b="1" dirty="0">
                <a:solidFill>
                  <a:schemeClr val="dk1"/>
                </a:solidFill>
              </a:rPr>
              <a:t>de vitesse, tableau de bord, carte avant, télémétrie</a:t>
            </a:r>
            <a:endParaRPr dirty="0"/>
          </a:p>
          <a:p>
            <a:pPr marL="0" marR="0" lvl="0" indent="0" algn="l" rtl="0">
              <a:lnSpc>
                <a:spcPct val="100000"/>
              </a:lnSpc>
              <a:spcBef>
                <a:spcPts val="0"/>
              </a:spcBef>
              <a:spcAft>
                <a:spcPts val="0"/>
              </a:spcAft>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3"/>
        <p:cNvGrpSpPr/>
        <p:nvPr/>
      </p:nvGrpSpPr>
      <p:grpSpPr>
        <a:xfrm>
          <a:off x="0" y="0"/>
          <a:ext cx="0" cy="0"/>
          <a:chOff x="0" y="0"/>
          <a:chExt cx="0" cy="0"/>
        </a:xfrm>
      </p:grpSpPr>
      <p:sp>
        <p:nvSpPr>
          <p:cNvPr id="504" name="Google Shape;504;g5b494d2df6_0_413"/>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SEISM</a:t>
            </a:r>
            <a:endParaRPr sz="2400" b="0" i="0" u="none" strike="noStrike" cap="none" dirty="0">
              <a:solidFill>
                <a:schemeClr val="dk1"/>
              </a:solidFill>
              <a:highlight>
                <a:srgbClr val="00FF00"/>
              </a:highlight>
              <a:latin typeface="Arial"/>
              <a:ea typeface="Arial"/>
              <a:cs typeface="Arial"/>
              <a:sym typeface="Arial"/>
            </a:endParaRPr>
          </a:p>
        </p:txBody>
      </p:sp>
      <p:sp>
        <p:nvSpPr>
          <p:cNvPr id="505" name="Google Shape;505;g5b494d2df6_0_413"/>
          <p:cNvSpPr txBox="1"/>
          <p:nvPr/>
        </p:nvSpPr>
        <p:spPr>
          <a:xfrm>
            <a:off x="0" y="594998"/>
            <a:ext cx="9144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Faisceau</a:t>
            </a:r>
            <a:endParaRPr sz="1200" b="1"/>
          </a:p>
          <a:p>
            <a:pPr marL="0" marR="0" lvl="0" indent="0" algn="l" rtl="0">
              <a:lnSpc>
                <a:spcPct val="100000"/>
              </a:lnSpc>
              <a:spcBef>
                <a:spcPts val="0"/>
              </a:spcBef>
              <a:spcAft>
                <a:spcPts val="0"/>
              </a:spcAft>
              <a:buNone/>
            </a:pPr>
            <a:endParaRPr sz="1200" b="1"/>
          </a:p>
        </p:txBody>
      </p:sp>
      <p:sp>
        <p:nvSpPr>
          <p:cNvPr id="506" name="Google Shape;506;g5b494d2df6_0_413"/>
          <p:cNvSpPr txBox="1"/>
          <p:nvPr/>
        </p:nvSpPr>
        <p:spPr>
          <a:xfrm>
            <a:off x="0" y="1056678"/>
            <a:ext cx="9144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508" name="Google Shape;508;g5b494d2df6_0_413"/>
          <p:cNvSpPr txBox="1"/>
          <p:nvPr/>
        </p:nvSpPr>
        <p:spPr>
          <a:xfrm>
            <a:off x="7727125" y="91325"/>
            <a:ext cx="8073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CLS</a:t>
            </a:r>
            <a:endParaRPr/>
          </a:p>
        </p:txBody>
      </p:sp>
      <p:sp>
        <p:nvSpPr>
          <p:cNvPr id="509" name="Google Shape;509;g5b494d2df6_0_413"/>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511" name="Google Shape;511;g5b494d2df6_0_413"/>
          <p:cNvGraphicFramePr/>
          <p:nvPr>
            <p:extLst>
              <p:ext uri="{D42A27DB-BD31-4B8C-83A1-F6EECF244321}">
                <p14:modId xmlns:p14="http://schemas.microsoft.com/office/powerpoint/2010/main" val="4252017838"/>
              </p:ext>
            </p:extLst>
          </p:nvPr>
        </p:nvGraphicFramePr>
        <p:xfrm>
          <a:off x="1" y="1518379"/>
          <a:ext cx="9143999" cy="5255947"/>
        </p:xfrm>
        <a:graphic>
          <a:graphicData uri="http://schemas.openxmlformats.org/drawingml/2006/table">
            <a:tbl>
              <a:tblPr firstRow="1" bandRow="1">
                <a:noFill/>
                <a:tableStyleId>{323666D1-7C8F-4C18-830F-A4CB738B071C}</a:tableStyleId>
              </a:tblPr>
              <a:tblGrid>
                <a:gridCol w="2217419">
                  <a:extLst>
                    <a:ext uri="{9D8B030D-6E8A-4147-A177-3AD203B41FA5}">
                      <a16:colId xmlns:a16="http://schemas.microsoft.com/office/drawing/2014/main" val="20000"/>
                    </a:ext>
                  </a:extLst>
                </a:gridCol>
                <a:gridCol w="2978013">
                  <a:extLst>
                    <a:ext uri="{9D8B030D-6E8A-4147-A177-3AD203B41FA5}">
                      <a16:colId xmlns:a16="http://schemas.microsoft.com/office/drawing/2014/main" val="20001"/>
                    </a:ext>
                  </a:extLst>
                </a:gridCol>
                <a:gridCol w="2173107">
                  <a:extLst>
                    <a:ext uri="{9D8B030D-6E8A-4147-A177-3AD203B41FA5}">
                      <a16:colId xmlns:a16="http://schemas.microsoft.com/office/drawing/2014/main" val="20002"/>
                    </a:ext>
                  </a:extLst>
                </a:gridCol>
                <a:gridCol w="93726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200125">
                <a:tc>
                  <a:txBody>
                    <a:bodyPr/>
                    <a:lstStyle/>
                    <a:p>
                      <a:pPr marL="0" marR="0" lvl="0" indent="0" algn="l" rtl="0">
                        <a:lnSpc>
                          <a:spcPct val="100000"/>
                        </a:lnSpc>
                        <a:spcBef>
                          <a:spcPts val="0"/>
                        </a:spcBef>
                        <a:spcAft>
                          <a:spcPts val="0"/>
                        </a:spcAft>
                        <a:buNone/>
                      </a:pPr>
                      <a:r>
                        <a:rPr lang="fr-FR" sz="1000" b="1" u="none" strike="noStrike" cap="none" dirty="0">
                          <a:latin typeface="+mn-lt"/>
                        </a:rPr>
                        <a:t>Fonction primaire</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Fonction secondaire</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Critère</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Niveau</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Flexibilité</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81651">
                <a:tc rowSpan="3">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 </a:t>
                      </a:r>
                      <a:r>
                        <a:rPr lang="fr-FR" sz="1000" b="1" dirty="0">
                          <a:latin typeface="+mn-lt"/>
                          <a:ea typeface="Calibri"/>
                          <a:cs typeface="Calibri"/>
                          <a:sym typeface="Calibri"/>
                        </a:rPr>
                        <a:t>FC1: Respecter le CDCF du SEISM</a:t>
                      </a:r>
                      <a:endParaRPr sz="1000" u="none" strike="noStrike" cap="none" dirty="0">
                        <a:latin typeface="+mn-lt"/>
                        <a:ea typeface="Calibri"/>
                        <a:cs typeface="Calibri"/>
                        <a:sym typeface="Calibri"/>
                      </a:endParaRPr>
                    </a:p>
                    <a:p>
                      <a:pPr marL="0" lvl="0" indent="0" algn="l" rtl="0">
                        <a:lnSpc>
                          <a:spcPct val="115000"/>
                        </a:lnSpc>
                        <a:spcBef>
                          <a:spcPts val="0"/>
                        </a:spcBef>
                        <a:spcAft>
                          <a:spcPts val="0"/>
                        </a:spcAft>
                        <a:buNone/>
                      </a:pPr>
                      <a:r>
                        <a:rPr lang="fr-FR" sz="1000" dirty="0">
                          <a:latin typeface="+mn-lt"/>
                          <a:ea typeface="Calibri"/>
                          <a:cs typeface="Calibri"/>
                          <a:sym typeface="Calibri"/>
                        </a:rPr>
                        <a:t> </a:t>
                      </a:r>
                      <a:endParaRPr sz="1000" dirty="0">
                        <a:latin typeface="+mn-lt"/>
                        <a:ea typeface="Calibri"/>
                        <a:cs typeface="Calibri"/>
                        <a:sym typeface="Calibri"/>
                      </a:endParaRPr>
                    </a:p>
                    <a:p>
                      <a:pPr marL="0" lvl="0" indent="0" algn="l" rtl="0">
                        <a:lnSpc>
                          <a:spcPct val="115000"/>
                        </a:lnSpc>
                        <a:spcBef>
                          <a:spcPts val="0"/>
                        </a:spcBef>
                        <a:spcAft>
                          <a:spcPts val="0"/>
                        </a:spcAft>
                        <a:buNone/>
                      </a:pPr>
                      <a:r>
                        <a:rPr lang="fr-FR" sz="1000" dirty="0">
                          <a:latin typeface="+mn-lt"/>
                          <a:ea typeface="Calibri"/>
                          <a:cs typeface="Calibri"/>
                          <a:sym typeface="Calibri"/>
                        </a:rPr>
                        <a:t> </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lgn="ctr">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FS1.1:: Avoir une masse la plus légère possible</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Budget massique</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7kg</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81651">
                <a:tc vMerge="1">
                  <a:txBody>
                    <a:bodyPr/>
                    <a:lstStyle/>
                    <a:p>
                      <a:pPr marL="0" lvl="0" indent="0" algn="l" rtl="0">
                        <a:lnSpc>
                          <a:spcPct val="115000"/>
                        </a:lnSpc>
                        <a:spcBef>
                          <a:spcPts val="0"/>
                        </a:spcBef>
                        <a:spcAft>
                          <a:spcPts val="0"/>
                        </a:spcAft>
                        <a:buNone/>
                      </a:pP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FS1.2: Avoir un prix le plus bas possible</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Budget</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1500€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5%</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281651">
                <a:tc vMerge="1">
                  <a:txBody>
                    <a:bodyPr/>
                    <a:lstStyle/>
                    <a:p>
                      <a:pPr marL="0" lvl="0" indent="0" algn="l" rtl="0">
                        <a:lnSpc>
                          <a:spcPct val="115000"/>
                        </a:lnSpc>
                        <a:spcBef>
                          <a:spcPts val="0"/>
                        </a:spcBef>
                        <a:spcAft>
                          <a:spcPts val="0"/>
                        </a:spcAft>
                        <a:buNone/>
                      </a:pP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FS1.3: Avoir un encombrement minimal</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volume</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81651">
                <a:tc rowSpan="2">
                  <a:txBody>
                    <a:bodyPr/>
                    <a:lstStyle/>
                    <a:p>
                      <a:pPr marL="0" lvl="0" indent="0" algn="l" rtl="0">
                        <a:lnSpc>
                          <a:spcPct val="115000"/>
                        </a:lnSpc>
                        <a:spcBef>
                          <a:spcPts val="0"/>
                        </a:spcBef>
                        <a:spcAft>
                          <a:spcPts val="0"/>
                        </a:spcAft>
                        <a:buNone/>
                      </a:pPr>
                      <a:r>
                        <a:rPr lang="fr-FR" sz="1000" b="1" dirty="0">
                          <a:latin typeface="+mn-lt"/>
                          <a:ea typeface="Calibri"/>
                          <a:cs typeface="Calibri"/>
                          <a:sym typeface="Calibri"/>
                        </a:rPr>
                        <a:t>FP2: Alimenter les différents éléments du véhicule</a:t>
                      </a:r>
                      <a:endParaRPr sz="1000" b="1" dirty="0">
                        <a:latin typeface="+mn-lt"/>
                        <a:ea typeface="Calibri"/>
                        <a:cs typeface="Calibri"/>
                        <a:sym typeface="Calibri"/>
                      </a:endParaRPr>
                    </a:p>
                    <a:p>
                      <a:pPr marL="0" lvl="0" indent="0" algn="l" rtl="0">
                        <a:lnSpc>
                          <a:spcPct val="115000"/>
                        </a:lnSpc>
                        <a:spcBef>
                          <a:spcPts val="0"/>
                        </a:spcBef>
                        <a:spcAft>
                          <a:spcPts val="0"/>
                        </a:spcAft>
                        <a:buNone/>
                      </a:pPr>
                      <a:r>
                        <a:rPr lang="fr-FR" sz="1000" dirty="0">
                          <a:latin typeface="+mn-lt"/>
                          <a:ea typeface="Calibri"/>
                          <a:cs typeface="Calibri"/>
                          <a:sym typeface="Calibri"/>
                        </a:rPr>
                        <a:t> </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lgn="ctr">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lgn="ctr">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FS2.1: Contenir une source d'énergie</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Capacité</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4"/>
                  </a:ext>
                </a:extLst>
              </a:tr>
              <a:tr h="368061">
                <a:tc vMerge="1">
                  <a:txBody>
                    <a:bodyPr/>
                    <a:lstStyle/>
                    <a:p>
                      <a:pPr marL="0" lvl="0" indent="0" algn="l" rtl="0">
                        <a:lnSpc>
                          <a:spcPct val="115000"/>
                        </a:lnSpc>
                        <a:spcBef>
                          <a:spcPts val="0"/>
                        </a:spcBef>
                        <a:spcAft>
                          <a:spcPts val="0"/>
                        </a:spcAft>
                        <a:buNone/>
                      </a:pP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FS2.2: Transmettre l'énergie</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Intensité, taux de perte</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&lt;250A, &lt;1V</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fr-FR" sz="1000" dirty="0">
                          <a:latin typeface="+mn-lt"/>
                          <a:ea typeface="Calibri"/>
                          <a:cs typeface="Calibri"/>
                          <a:sym typeface="Calibri"/>
                        </a:rPr>
                        <a:t>10</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25485">
                <a:tc>
                  <a:txBody>
                    <a:bodyPr/>
                    <a:lstStyle/>
                    <a:p>
                      <a:pPr marL="0" lvl="0" indent="0" algn="l" rtl="0">
                        <a:lnSpc>
                          <a:spcPct val="115000"/>
                        </a:lnSpc>
                        <a:spcBef>
                          <a:spcPts val="0"/>
                        </a:spcBef>
                        <a:spcAft>
                          <a:spcPts val="0"/>
                        </a:spcAft>
                        <a:buNone/>
                      </a:pPr>
                      <a:r>
                        <a:rPr lang="fr-FR" sz="1000" b="1">
                          <a:latin typeface="+mn-lt"/>
                          <a:ea typeface="Calibri"/>
                          <a:cs typeface="Calibri"/>
                          <a:sym typeface="Calibri"/>
                        </a:rPr>
                        <a:t>FP3: Assurer la communication entre les différents équipements</a:t>
                      </a:r>
                      <a:endParaRPr sz="1000" b="1">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 </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taux de perte</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&lt;5%</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5%</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6"/>
                  </a:ext>
                </a:extLst>
              </a:tr>
              <a:tr h="281651">
                <a:tc>
                  <a:txBody>
                    <a:bodyPr/>
                    <a:lstStyle/>
                    <a:p>
                      <a:pPr marL="0" lvl="0" indent="0" algn="l" rtl="0">
                        <a:lnSpc>
                          <a:spcPct val="115000"/>
                        </a:lnSpc>
                        <a:spcBef>
                          <a:spcPts val="0"/>
                        </a:spcBef>
                        <a:spcAft>
                          <a:spcPts val="0"/>
                        </a:spcAft>
                        <a:buNone/>
                      </a:pPr>
                      <a:r>
                        <a:rPr lang="fr-FR" sz="1000" b="1">
                          <a:latin typeface="+mn-lt"/>
                          <a:ea typeface="Calibri"/>
                          <a:cs typeface="Calibri"/>
                          <a:sym typeface="Calibri"/>
                        </a:rPr>
                        <a:t>FP4: Intégrer le BSPD</a:t>
                      </a:r>
                      <a:endParaRPr sz="1000" b="1">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Règlement FS</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n/a</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81651">
                <a:tc rowSpan="4">
                  <a:txBody>
                    <a:bodyPr/>
                    <a:lstStyle/>
                    <a:p>
                      <a:pPr marL="0" lvl="0" indent="0" algn="l" rtl="0">
                        <a:lnSpc>
                          <a:spcPct val="115000"/>
                        </a:lnSpc>
                        <a:spcBef>
                          <a:spcPts val="0"/>
                        </a:spcBef>
                        <a:spcAft>
                          <a:spcPts val="0"/>
                        </a:spcAft>
                        <a:buNone/>
                      </a:pPr>
                      <a:r>
                        <a:rPr lang="fr-FR" sz="1000" b="1" dirty="0">
                          <a:latin typeface="+mn-lt"/>
                          <a:ea typeface="Calibri"/>
                          <a:cs typeface="Calibri"/>
                          <a:sym typeface="Calibri"/>
                        </a:rPr>
                        <a:t>FP5: Se protéger de l'environnement extérieur </a:t>
                      </a:r>
                      <a:endParaRPr sz="1000" b="1" u="none" strike="noStrike" cap="none" dirty="0">
                        <a:latin typeface="+mn-lt"/>
                        <a:ea typeface="Calibri"/>
                        <a:cs typeface="Calibri"/>
                        <a:sym typeface="Calibri"/>
                      </a:endParaRPr>
                    </a:p>
                    <a:p>
                      <a:pPr marL="0" lvl="0" indent="0" algn="l" rtl="0">
                        <a:lnSpc>
                          <a:spcPct val="115000"/>
                        </a:lnSpc>
                        <a:spcBef>
                          <a:spcPts val="0"/>
                        </a:spcBef>
                        <a:spcAft>
                          <a:spcPts val="0"/>
                        </a:spcAft>
                        <a:buNone/>
                      </a:pPr>
                      <a:r>
                        <a:rPr lang="fr-FR" sz="1000" dirty="0">
                          <a:latin typeface="+mn-lt"/>
                          <a:ea typeface="Calibri"/>
                          <a:cs typeface="Calibri"/>
                          <a:sym typeface="Calibri"/>
                        </a:rPr>
                        <a:t> </a:t>
                      </a:r>
                      <a:endParaRPr sz="1000" u="none" strike="noStrike" cap="none" dirty="0">
                        <a:latin typeface="+mn-lt"/>
                        <a:ea typeface="Calibri"/>
                        <a:cs typeface="Calibri"/>
                        <a:sym typeface="Calibri"/>
                      </a:endParaRPr>
                    </a:p>
                    <a:p>
                      <a:pPr marL="0" lvl="0" indent="0" algn="l" rtl="0">
                        <a:lnSpc>
                          <a:spcPct val="115000"/>
                        </a:lnSpc>
                        <a:spcBef>
                          <a:spcPts val="0"/>
                        </a:spcBef>
                        <a:spcAft>
                          <a:spcPts val="0"/>
                        </a:spcAft>
                        <a:buNone/>
                      </a:pPr>
                      <a:r>
                        <a:rPr lang="fr-FR" sz="1000" dirty="0">
                          <a:latin typeface="+mn-lt"/>
                          <a:ea typeface="Calibri"/>
                          <a:cs typeface="Calibri"/>
                          <a:sym typeface="Calibri"/>
                        </a:rPr>
                        <a:t> </a:t>
                      </a:r>
                      <a:endParaRPr sz="1000" u="none" strike="noStrike" cap="none" dirty="0">
                        <a:latin typeface="+mn-lt"/>
                        <a:ea typeface="Calibri"/>
                        <a:cs typeface="Calibri"/>
                        <a:sym typeface="Calibri"/>
                      </a:endParaRPr>
                    </a:p>
                    <a:p>
                      <a:pPr marL="0" lvl="0" indent="0" algn="l" rtl="0">
                        <a:lnSpc>
                          <a:spcPct val="115000"/>
                        </a:lnSpc>
                        <a:spcBef>
                          <a:spcPts val="0"/>
                        </a:spcBef>
                        <a:spcAft>
                          <a:spcPts val="0"/>
                        </a:spcAft>
                        <a:buNone/>
                      </a:pPr>
                      <a:r>
                        <a:rPr lang="fr-FR" sz="1000" dirty="0">
                          <a:latin typeface="+mn-lt"/>
                          <a:ea typeface="Calibri"/>
                          <a:cs typeface="Calibri"/>
                          <a:sym typeface="Calibri"/>
                        </a:rPr>
                        <a:t> </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lgn="ctr">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lgn="ctr">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FS5.1: être étanche</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Niveau d'humidité</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5%</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8"/>
                  </a:ext>
                </a:extLst>
              </a:tr>
              <a:tr h="281651">
                <a:tc vMerge="1">
                  <a:txBody>
                    <a:bodyPr/>
                    <a:lstStyle/>
                    <a:p>
                      <a:pPr marL="0" lvl="0" indent="0" algn="l" rtl="0">
                        <a:lnSpc>
                          <a:spcPct val="115000"/>
                        </a:lnSpc>
                        <a:spcBef>
                          <a:spcPts val="0"/>
                        </a:spcBef>
                        <a:spcAft>
                          <a:spcPts val="0"/>
                        </a:spcAft>
                        <a:buNone/>
                      </a:pP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FS5.2: Résister aux chocs et aux projectiles</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425485">
                <a:tc vMerge="1">
                  <a:txBody>
                    <a:bodyPr/>
                    <a:lstStyle/>
                    <a:p>
                      <a:pPr marL="0" lvl="0" indent="0" algn="l" rtl="0">
                        <a:lnSpc>
                          <a:spcPct val="115000"/>
                        </a:lnSpc>
                        <a:spcBef>
                          <a:spcPts val="0"/>
                        </a:spcBef>
                        <a:spcAft>
                          <a:spcPts val="0"/>
                        </a:spcAft>
                        <a:buNone/>
                      </a:pP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FS5.3: Protection contre la pollution électromagnétique</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err="1">
                          <a:latin typeface="+mn-lt"/>
                          <a:ea typeface="Calibri"/>
                          <a:cs typeface="Calibri"/>
                          <a:sym typeface="Calibri"/>
                        </a:rPr>
                        <a:t>epaisseur</a:t>
                      </a:r>
                      <a:r>
                        <a:rPr lang="fr-FR" sz="1000" dirty="0">
                          <a:latin typeface="+mn-lt"/>
                          <a:ea typeface="Calibri"/>
                          <a:cs typeface="Calibri"/>
                          <a:sym typeface="Calibri"/>
                        </a:rPr>
                        <a:t> de la couche protectrice</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5%</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10"/>
                  </a:ext>
                </a:extLst>
              </a:tr>
              <a:tr h="281651">
                <a:tc vMerge="1">
                  <a:txBody>
                    <a:bodyPr/>
                    <a:lstStyle/>
                    <a:p>
                      <a:pPr marL="0" lvl="0" indent="0" algn="l" rtl="0">
                        <a:lnSpc>
                          <a:spcPct val="115000"/>
                        </a:lnSpc>
                        <a:spcBef>
                          <a:spcPts val="0"/>
                        </a:spcBef>
                        <a:spcAft>
                          <a:spcPts val="0"/>
                        </a:spcAft>
                        <a:buNone/>
                      </a:pP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 5.4: Résister aux vibrations</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Aucun fil ne se décroche</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n/a</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425485">
                <a:tc rowSpan="2">
                  <a:txBody>
                    <a:bodyPr/>
                    <a:lstStyle/>
                    <a:p>
                      <a:pPr marL="0" lvl="0" indent="0" algn="l" rtl="0">
                        <a:lnSpc>
                          <a:spcPct val="115000"/>
                        </a:lnSpc>
                        <a:spcBef>
                          <a:spcPts val="0"/>
                        </a:spcBef>
                        <a:spcAft>
                          <a:spcPts val="0"/>
                        </a:spcAft>
                        <a:buNone/>
                      </a:pPr>
                      <a:r>
                        <a:rPr lang="fr-FR" sz="1000" b="1" dirty="0">
                          <a:latin typeface="+mn-lt"/>
                          <a:ea typeface="Calibri"/>
                          <a:cs typeface="Calibri"/>
                          <a:sym typeface="Calibri"/>
                        </a:rPr>
                        <a:t>FP6: être accessible</a:t>
                      </a:r>
                      <a:endParaRPr sz="1000" b="1" dirty="0">
                        <a:latin typeface="+mn-lt"/>
                        <a:ea typeface="Calibri"/>
                        <a:cs typeface="Calibri"/>
                        <a:sym typeface="Calibri"/>
                      </a:endParaRPr>
                    </a:p>
                    <a:p>
                      <a:pPr marL="0" lvl="0" indent="0" algn="l" rtl="0">
                        <a:lnSpc>
                          <a:spcPct val="115000"/>
                        </a:lnSpc>
                        <a:spcBef>
                          <a:spcPts val="0"/>
                        </a:spcBef>
                        <a:spcAft>
                          <a:spcPts val="0"/>
                        </a:spcAft>
                        <a:buNone/>
                      </a:pPr>
                      <a:r>
                        <a:rPr lang="fr-FR" sz="1000" dirty="0">
                          <a:latin typeface="+mn-lt"/>
                          <a:ea typeface="Calibri"/>
                          <a:cs typeface="Calibri"/>
                          <a:sym typeface="Calibri"/>
                        </a:rPr>
                        <a:t> </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lgn="ctr">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lgn="ctr">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 6.1: être facilement compréhensible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Couleurs adaptées, schémas clairs, temps de </a:t>
                      </a:r>
                      <a:r>
                        <a:rPr lang="fr-FR" sz="1000" dirty="0" err="1">
                          <a:latin typeface="+mn-lt"/>
                          <a:ea typeface="Calibri"/>
                          <a:cs typeface="Calibri"/>
                          <a:sym typeface="Calibri"/>
                        </a:rPr>
                        <a:t>cmpréhension</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10 min</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20%</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12"/>
                  </a:ext>
                </a:extLst>
              </a:tr>
              <a:tr h="281651">
                <a:tc vMerge="1">
                  <a:txBody>
                    <a:bodyPr/>
                    <a:lstStyle/>
                    <a:p>
                      <a:pPr marL="0" lvl="0" indent="0" algn="l" rtl="0">
                        <a:lnSpc>
                          <a:spcPct val="115000"/>
                        </a:lnSpc>
                        <a:spcBef>
                          <a:spcPts val="0"/>
                        </a:spcBef>
                        <a:spcAft>
                          <a:spcPts val="0"/>
                        </a:spcAft>
                        <a:buNone/>
                      </a:pP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 6.2: être facilement démontable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Temps de démontage</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15 min</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fr-FR" sz="1000" dirty="0">
                          <a:latin typeface="+mn-lt"/>
                          <a:ea typeface="Calibri"/>
                          <a:cs typeface="Calibri"/>
                          <a:sym typeface="Calibri"/>
                        </a:rPr>
                        <a:t>20%</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15"/>
        <p:cNvGrpSpPr/>
        <p:nvPr/>
      </p:nvGrpSpPr>
      <p:grpSpPr>
        <a:xfrm>
          <a:off x="0" y="0"/>
          <a:ext cx="0" cy="0"/>
          <a:chOff x="0" y="0"/>
          <a:chExt cx="0" cy="0"/>
        </a:xfrm>
      </p:grpSpPr>
      <p:sp>
        <p:nvSpPr>
          <p:cNvPr id="516" name="Google Shape;516;g5b494d2df6_0_457"/>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SEISM</a:t>
            </a:r>
            <a:endParaRPr sz="2400" b="0" i="0" u="none" strike="noStrike" cap="none" dirty="0">
              <a:solidFill>
                <a:schemeClr val="dk1"/>
              </a:solidFill>
              <a:highlight>
                <a:srgbClr val="00FF00"/>
              </a:highlight>
              <a:latin typeface="Arial"/>
              <a:ea typeface="Arial"/>
              <a:cs typeface="Arial"/>
              <a:sym typeface="Arial"/>
            </a:endParaRPr>
          </a:p>
        </p:txBody>
      </p:sp>
      <p:sp>
        <p:nvSpPr>
          <p:cNvPr id="517" name="Google Shape;517;g5b494d2df6_0_457"/>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Acquisition de données</a:t>
            </a:r>
            <a:endParaRPr sz="1200" b="1"/>
          </a:p>
          <a:p>
            <a:pPr marL="0" marR="0" lvl="0" indent="0" algn="l" rtl="0">
              <a:lnSpc>
                <a:spcPct val="100000"/>
              </a:lnSpc>
              <a:spcBef>
                <a:spcPts val="0"/>
              </a:spcBef>
              <a:spcAft>
                <a:spcPts val="0"/>
              </a:spcAft>
              <a:buNone/>
            </a:pPr>
            <a:endParaRPr sz="1200" b="1"/>
          </a:p>
        </p:txBody>
      </p:sp>
      <p:sp>
        <p:nvSpPr>
          <p:cNvPr id="518" name="Google Shape;518;g5b494d2df6_0_457"/>
          <p:cNvSpPr txBox="1"/>
          <p:nvPr/>
        </p:nvSpPr>
        <p:spPr>
          <a:xfrm>
            <a:off x="0" y="1056677"/>
            <a:ext cx="5211000" cy="1554271"/>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520" name="Google Shape;520;g5b494d2df6_0_457"/>
          <p:cNvSpPr txBox="1"/>
          <p:nvPr/>
        </p:nvSpPr>
        <p:spPr>
          <a:xfrm>
            <a:off x="7740725" y="91325"/>
            <a:ext cx="7938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CLS</a:t>
            </a:r>
            <a:endParaRPr/>
          </a:p>
        </p:txBody>
      </p:sp>
      <p:sp>
        <p:nvSpPr>
          <p:cNvPr id="521" name="Google Shape;521;g5b494d2df6_0_457"/>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522" name="Google Shape;522;g5b494d2df6_0_457"/>
          <p:cNvSpPr/>
          <p:nvPr/>
        </p:nvSpPr>
        <p:spPr>
          <a:xfrm>
            <a:off x="5211000" y="594998"/>
            <a:ext cx="3933000" cy="201595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 / Sous systèmes</a:t>
            </a:r>
          </a:p>
          <a:p>
            <a:pPr marL="0" marR="0" lvl="0" indent="0" algn="l" rtl="0">
              <a:lnSpc>
                <a:spcPct val="100000"/>
              </a:lnSpc>
              <a:spcBef>
                <a:spcPts val="0"/>
              </a:spcBef>
              <a:spcAft>
                <a:spcPts val="0"/>
              </a:spcAft>
              <a:buNone/>
            </a:pPr>
            <a:endParaRPr lang="fr-FR" sz="1200" b="1" dirty="0">
              <a:solidFill>
                <a:schemeClr val="dk1"/>
              </a:solidFill>
            </a:endParaRPr>
          </a:p>
          <a:p>
            <a:pPr marL="0" marR="0" lvl="0" indent="0" algn="l" rtl="0">
              <a:lnSpc>
                <a:spcPct val="100000"/>
              </a:lnSpc>
              <a:spcBef>
                <a:spcPts val="0"/>
              </a:spcBef>
              <a:spcAft>
                <a:spcPts val="0"/>
              </a:spcAft>
              <a:buNone/>
            </a:pPr>
            <a:r>
              <a:rPr lang="fr-FR" sz="1200" dirty="0" err="1">
                <a:solidFill>
                  <a:schemeClr val="dk1"/>
                </a:solidFill>
                <a:highlight>
                  <a:srgbClr val="FF0000"/>
                </a:highlight>
              </a:rPr>
              <a:t>RaceCapture</a:t>
            </a:r>
            <a:r>
              <a:rPr lang="fr-FR" sz="1200" dirty="0">
                <a:solidFill>
                  <a:schemeClr val="dk1"/>
                </a:solidFill>
                <a:highlight>
                  <a:srgbClr val="FF0000"/>
                </a:highlight>
              </a:rPr>
              <a:t> je suppose ?</a:t>
            </a:r>
          </a:p>
          <a:p>
            <a:pPr marL="0" marR="0" lvl="0" indent="0" algn="l" rtl="0">
              <a:lnSpc>
                <a:spcPct val="100000"/>
              </a:lnSpc>
              <a:spcBef>
                <a:spcPts val="0"/>
              </a:spcBef>
              <a:spcAft>
                <a:spcPts val="0"/>
              </a:spcAft>
              <a:buNone/>
            </a:pPr>
            <a:r>
              <a:rPr lang="fr-FR" sz="1200" dirty="0">
                <a:solidFill>
                  <a:schemeClr val="dk1"/>
                </a:solidFill>
                <a:highlight>
                  <a:srgbClr val="FF0000"/>
                </a:highlight>
              </a:rPr>
              <a:t>Quels capteurs ? Quels objectifs ?</a:t>
            </a:r>
          </a:p>
          <a:p>
            <a:pPr marL="0" marR="0" lvl="0" indent="0" algn="l" rtl="0">
              <a:lnSpc>
                <a:spcPct val="100000"/>
              </a:lnSpc>
              <a:spcBef>
                <a:spcPts val="0"/>
              </a:spcBef>
              <a:spcAft>
                <a:spcPts val="0"/>
              </a:spcAft>
              <a:buNone/>
            </a:pPr>
            <a:r>
              <a:rPr lang="fr-FR" sz="1200" dirty="0">
                <a:solidFill>
                  <a:schemeClr val="dk1"/>
                </a:solidFill>
                <a:highlight>
                  <a:srgbClr val="FF0000"/>
                </a:highlight>
              </a:rPr>
              <a:t>Multiplexage CAN ?</a:t>
            </a:r>
            <a:endParaRPr sz="1100" dirty="0">
              <a:highlight>
                <a:srgbClr val="FF0000"/>
              </a:highlight>
            </a:endParaRPr>
          </a:p>
          <a:p>
            <a:pPr marL="0" marR="0" lvl="0" indent="0" algn="l" rtl="0">
              <a:lnSpc>
                <a:spcPct val="100000"/>
              </a:lnSpc>
              <a:spcBef>
                <a:spcPts val="0"/>
              </a:spcBef>
              <a:spcAft>
                <a:spcPts val="0"/>
              </a:spcAft>
              <a:buNone/>
            </a:pPr>
            <a:endParaRPr dirty="0"/>
          </a:p>
        </p:txBody>
      </p:sp>
      <p:graphicFrame>
        <p:nvGraphicFramePr>
          <p:cNvPr id="523" name="Google Shape;523;g5b494d2df6_0_457"/>
          <p:cNvGraphicFramePr/>
          <p:nvPr>
            <p:extLst>
              <p:ext uri="{D42A27DB-BD31-4B8C-83A1-F6EECF244321}">
                <p14:modId xmlns:p14="http://schemas.microsoft.com/office/powerpoint/2010/main" val="1755100713"/>
              </p:ext>
            </p:extLst>
          </p:nvPr>
        </p:nvGraphicFramePr>
        <p:xfrm>
          <a:off x="0" y="2610948"/>
          <a:ext cx="9143999" cy="3903394"/>
        </p:xfrm>
        <a:graphic>
          <a:graphicData uri="http://schemas.openxmlformats.org/drawingml/2006/table">
            <a:tbl>
              <a:tblPr firstRow="1" bandRow="1">
                <a:noFill/>
                <a:tableStyleId>{323666D1-7C8F-4C18-830F-A4CB738B071C}</a:tableStyleId>
              </a:tblPr>
              <a:tblGrid>
                <a:gridCol w="2421432">
                  <a:extLst>
                    <a:ext uri="{9D8B030D-6E8A-4147-A177-3AD203B41FA5}">
                      <a16:colId xmlns:a16="http://schemas.microsoft.com/office/drawing/2014/main" val="20000"/>
                    </a:ext>
                  </a:extLst>
                </a:gridCol>
                <a:gridCol w="2758133">
                  <a:extLst>
                    <a:ext uri="{9D8B030D-6E8A-4147-A177-3AD203B41FA5}">
                      <a16:colId xmlns:a16="http://schemas.microsoft.com/office/drawing/2014/main" val="20001"/>
                    </a:ext>
                  </a:extLst>
                </a:gridCol>
                <a:gridCol w="1483095">
                  <a:extLst>
                    <a:ext uri="{9D8B030D-6E8A-4147-A177-3AD203B41FA5}">
                      <a16:colId xmlns:a16="http://schemas.microsoft.com/office/drawing/2014/main" val="20002"/>
                    </a:ext>
                  </a:extLst>
                </a:gridCol>
                <a:gridCol w="1243108">
                  <a:extLst>
                    <a:ext uri="{9D8B030D-6E8A-4147-A177-3AD203B41FA5}">
                      <a16:colId xmlns:a16="http://schemas.microsoft.com/office/drawing/2014/main" val="20003"/>
                    </a:ext>
                  </a:extLst>
                </a:gridCol>
                <a:gridCol w="1238231">
                  <a:extLst>
                    <a:ext uri="{9D8B030D-6E8A-4147-A177-3AD203B41FA5}">
                      <a16:colId xmlns:a16="http://schemas.microsoft.com/office/drawing/2014/main" val="20004"/>
                    </a:ext>
                  </a:extLst>
                </a:gridCol>
              </a:tblGrid>
              <a:tr h="456850">
                <a:tc>
                  <a:txBody>
                    <a:bodyPr/>
                    <a:lstStyle/>
                    <a:p>
                      <a:pPr marL="0" marR="0" lvl="0" indent="0" algn="l" rtl="0">
                        <a:lnSpc>
                          <a:spcPct val="100000"/>
                        </a:lnSpc>
                        <a:spcBef>
                          <a:spcPts val="0"/>
                        </a:spcBef>
                        <a:spcAft>
                          <a:spcPts val="0"/>
                        </a:spcAft>
                        <a:buNone/>
                      </a:pPr>
                      <a:r>
                        <a:rPr lang="fr-FR" sz="1000" b="1" u="none" strike="noStrike" cap="none" dirty="0">
                          <a:latin typeface="+mn-lt"/>
                        </a:rPr>
                        <a:t>Fonction primaire</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Fonction secondaire</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Critère</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Niveau</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Flexibilité</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70725">
                <a:tc>
                  <a:txBody>
                    <a:bodyPr/>
                    <a:lstStyle/>
                    <a:p>
                      <a:pPr marL="0" lvl="0" indent="0" algn="l" rtl="0">
                        <a:lnSpc>
                          <a:spcPct val="115000"/>
                        </a:lnSpc>
                        <a:spcBef>
                          <a:spcPts val="0"/>
                        </a:spcBef>
                        <a:spcAft>
                          <a:spcPts val="0"/>
                        </a:spcAft>
                        <a:buNone/>
                      </a:pPr>
                      <a:r>
                        <a:rPr lang="fr-FR" sz="1000" b="1" dirty="0">
                          <a:latin typeface="+mn-lt"/>
                          <a:ea typeface="Calibri"/>
                          <a:cs typeface="Calibri"/>
                          <a:sym typeface="Calibri"/>
                        </a:rPr>
                        <a:t>FC1: Respecter le CDCF du SEISM</a:t>
                      </a:r>
                      <a:endParaRPr sz="1000" b="1"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FS1.1: Avoir une masse la plus légère possible</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Budget massique</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1kg</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70725">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FS1.2: Avoir un prix le plus bas possible</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Budget</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1 500 €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270725">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FS1.3: Avoir un encombrement minimal</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volume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à définir</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10%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70725">
                <a:tc>
                  <a:txBody>
                    <a:bodyPr/>
                    <a:lstStyle/>
                    <a:p>
                      <a:pPr marL="0" lvl="0" indent="0" algn="l" rtl="0">
                        <a:lnSpc>
                          <a:spcPct val="115000"/>
                        </a:lnSpc>
                        <a:spcBef>
                          <a:spcPts val="0"/>
                        </a:spcBef>
                        <a:spcAft>
                          <a:spcPts val="0"/>
                        </a:spcAft>
                        <a:buNone/>
                      </a:pPr>
                      <a:r>
                        <a:rPr lang="fr-FR" sz="1000" b="1">
                          <a:latin typeface="+mn-lt"/>
                          <a:ea typeface="Calibri"/>
                          <a:cs typeface="Calibri"/>
                          <a:sym typeface="Calibri"/>
                        </a:rPr>
                        <a:t>FP2: Enregistrer les données importantes</a:t>
                      </a:r>
                      <a:endParaRPr sz="1000" b="1"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FS2.1: Prendre des mesures</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Capteurs bien choisis</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4"/>
                  </a:ext>
                </a:extLst>
              </a:tr>
              <a:tr h="270725">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FS2.2: Sauvegarder les données</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espace de stockage</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100Go</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70725">
                <a:tc>
                  <a:txBody>
                    <a:bodyPr/>
                    <a:lstStyle/>
                    <a:p>
                      <a:pPr marL="0" lvl="0" indent="0" algn="l" rtl="0">
                        <a:lnSpc>
                          <a:spcPct val="115000"/>
                        </a:lnSpc>
                        <a:spcBef>
                          <a:spcPts val="0"/>
                        </a:spcBef>
                        <a:spcAft>
                          <a:spcPts val="0"/>
                        </a:spcAft>
                        <a:buNone/>
                      </a:pPr>
                      <a:r>
                        <a:rPr lang="fr-FR" sz="1000" b="1">
                          <a:latin typeface="+mn-lt"/>
                          <a:ea typeface="Calibri"/>
                          <a:cs typeface="Calibri"/>
                          <a:sym typeface="Calibri"/>
                        </a:rPr>
                        <a:t> </a:t>
                      </a:r>
                      <a:endParaRPr sz="1000" b="1">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FS2.3: Transmettre les données rapidement</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Temps de récupération</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&lt;5min</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6"/>
                  </a:ext>
                </a:extLst>
              </a:tr>
              <a:tr h="270725">
                <a:tc>
                  <a:txBody>
                    <a:bodyPr/>
                    <a:lstStyle/>
                    <a:p>
                      <a:pPr marL="0" lvl="0" indent="0" algn="l" rtl="0">
                        <a:lnSpc>
                          <a:spcPct val="115000"/>
                        </a:lnSpc>
                        <a:spcBef>
                          <a:spcPts val="0"/>
                        </a:spcBef>
                        <a:spcAft>
                          <a:spcPts val="0"/>
                        </a:spcAft>
                        <a:buNone/>
                      </a:pPr>
                      <a:r>
                        <a:rPr lang="fr-FR" sz="1000" b="1">
                          <a:latin typeface="+mn-lt"/>
                          <a:ea typeface="Calibri"/>
                          <a:cs typeface="Calibri"/>
                          <a:sym typeface="Calibri"/>
                        </a:rPr>
                        <a:t>FP3: Traiter les données</a:t>
                      </a:r>
                      <a:endParaRPr sz="1000" b="1">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FS3.1: Traitement rapide</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Temps d'obtention des données voulues</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&lt;5 min</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70725">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FS3.2: Traitement facile</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Interface logiciel facilement installable</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&lt;5 min</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dirty="0">
                          <a:latin typeface="+mn-lt"/>
                          <a:ea typeface="Calibri"/>
                          <a:cs typeface="Calibri"/>
                          <a:sym typeface="Calibri"/>
                        </a:rPr>
                        <a:t>20%</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7"/>
        <p:cNvGrpSpPr/>
        <p:nvPr/>
      </p:nvGrpSpPr>
      <p:grpSpPr>
        <a:xfrm>
          <a:off x="0" y="0"/>
          <a:ext cx="0" cy="0"/>
          <a:chOff x="0" y="0"/>
          <a:chExt cx="0" cy="0"/>
        </a:xfrm>
      </p:grpSpPr>
      <p:sp>
        <p:nvSpPr>
          <p:cNvPr id="528" name="Google Shape;528;g5b494d2df6_0_424"/>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FF0000"/>
                </a:highlight>
                <a:latin typeface="Calibri"/>
                <a:ea typeface="Calibri"/>
                <a:cs typeface="Calibri"/>
                <a:sym typeface="Calibri"/>
              </a:rPr>
              <a:t>SEISM</a:t>
            </a:r>
            <a:endParaRPr sz="2400" b="0" i="0" u="none" strike="noStrike" cap="none" dirty="0">
              <a:solidFill>
                <a:schemeClr val="dk1"/>
              </a:solidFill>
              <a:highlight>
                <a:srgbClr val="FF0000"/>
              </a:highlight>
              <a:latin typeface="Arial"/>
              <a:ea typeface="Arial"/>
              <a:cs typeface="Arial"/>
              <a:sym typeface="Arial"/>
            </a:endParaRPr>
          </a:p>
        </p:txBody>
      </p:sp>
      <p:sp>
        <p:nvSpPr>
          <p:cNvPr id="529" name="Google Shape;529;g5b494d2df6_0_424"/>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Tableau de bord</a:t>
            </a:r>
            <a:endParaRPr sz="1200" b="1"/>
          </a:p>
          <a:p>
            <a:pPr marL="0" marR="0" lvl="0" indent="0" algn="l" rtl="0">
              <a:lnSpc>
                <a:spcPct val="100000"/>
              </a:lnSpc>
              <a:spcBef>
                <a:spcPts val="0"/>
              </a:spcBef>
              <a:spcAft>
                <a:spcPts val="0"/>
              </a:spcAft>
              <a:buNone/>
            </a:pPr>
            <a:endParaRPr sz="1200" b="1"/>
          </a:p>
        </p:txBody>
      </p:sp>
      <p:sp>
        <p:nvSpPr>
          <p:cNvPr id="530" name="Google Shape;530;g5b494d2df6_0_424"/>
          <p:cNvSpPr txBox="1"/>
          <p:nvPr/>
        </p:nvSpPr>
        <p:spPr>
          <a:xfrm>
            <a:off x="0" y="1056677"/>
            <a:ext cx="5211000" cy="1738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531" name="Google Shape;531;g5b494d2df6_0_424"/>
          <p:cNvSpPr/>
          <p:nvPr/>
        </p:nvSpPr>
        <p:spPr>
          <a:xfrm>
            <a:off x="5211028" y="590548"/>
            <a:ext cx="3933000" cy="28386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532" name="Google Shape;532;g5b494d2df6_0_424"/>
          <p:cNvSpPr txBox="1"/>
          <p:nvPr/>
        </p:nvSpPr>
        <p:spPr>
          <a:xfrm>
            <a:off x="7686400" y="91325"/>
            <a:ext cx="8481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RMN</a:t>
            </a:r>
            <a:endParaRPr/>
          </a:p>
        </p:txBody>
      </p:sp>
      <p:sp>
        <p:nvSpPr>
          <p:cNvPr id="533" name="Google Shape;533;g5b494d2df6_0_424"/>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534" name="Google Shape;534;g5b494d2df6_0_424"/>
          <p:cNvSpPr/>
          <p:nvPr/>
        </p:nvSpPr>
        <p:spPr>
          <a:xfrm>
            <a:off x="5211028" y="3429000"/>
            <a:ext cx="3933000" cy="3429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Architecture / Sous systèmes</a:t>
            </a:r>
            <a:endParaRPr/>
          </a:p>
          <a:p>
            <a:pPr marL="0" marR="0" lvl="0" indent="0" algn="l" rtl="0">
              <a:lnSpc>
                <a:spcPct val="100000"/>
              </a:lnSpc>
              <a:spcBef>
                <a:spcPts val="0"/>
              </a:spcBef>
              <a:spcAft>
                <a:spcPts val="0"/>
              </a:spcAft>
              <a:buNone/>
            </a:pPr>
            <a:endParaRPr/>
          </a:p>
        </p:txBody>
      </p:sp>
      <p:graphicFrame>
        <p:nvGraphicFramePr>
          <p:cNvPr id="535" name="Google Shape;535;g5b494d2df6_0_424"/>
          <p:cNvGraphicFramePr/>
          <p:nvPr/>
        </p:nvGraphicFramePr>
        <p:xfrm>
          <a:off x="0" y="2610948"/>
          <a:ext cx="5211025" cy="3800595"/>
        </p:xfrm>
        <a:graphic>
          <a:graphicData uri="http://schemas.openxmlformats.org/drawingml/2006/table">
            <a:tbl>
              <a:tblPr firstRow="1" bandRow="1">
                <a:noFill/>
                <a:tableStyleId>{323666D1-7C8F-4C18-830F-A4CB738B071C}</a:tableStyleId>
              </a:tblPr>
              <a:tblGrid>
                <a:gridCol w="1179250">
                  <a:extLst>
                    <a:ext uri="{9D8B030D-6E8A-4147-A177-3AD203B41FA5}">
                      <a16:colId xmlns:a16="http://schemas.microsoft.com/office/drawing/2014/main" val="20000"/>
                    </a:ext>
                  </a:extLst>
                </a:gridCol>
                <a:gridCol w="1343225">
                  <a:extLst>
                    <a:ext uri="{9D8B030D-6E8A-4147-A177-3AD203B41FA5}">
                      <a16:colId xmlns:a16="http://schemas.microsoft.com/office/drawing/2014/main" val="20001"/>
                    </a:ext>
                  </a:extLst>
                </a:gridCol>
                <a:gridCol w="586475">
                  <a:extLst>
                    <a:ext uri="{9D8B030D-6E8A-4147-A177-3AD203B41FA5}">
                      <a16:colId xmlns:a16="http://schemas.microsoft.com/office/drawing/2014/main" val="20002"/>
                    </a:ext>
                  </a:extLst>
                </a:gridCol>
                <a:gridCol w="605400">
                  <a:extLst>
                    <a:ext uri="{9D8B030D-6E8A-4147-A177-3AD203B41FA5}">
                      <a16:colId xmlns:a16="http://schemas.microsoft.com/office/drawing/2014/main" val="20003"/>
                    </a:ext>
                  </a:extLst>
                </a:gridCol>
                <a:gridCol w="725225">
                  <a:extLst>
                    <a:ext uri="{9D8B030D-6E8A-4147-A177-3AD203B41FA5}">
                      <a16:colId xmlns:a16="http://schemas.microsoft.com/office/drawing/2014/main" val="20004"/>
                    </a:ext>
                  </a:extLst>
                </a:gridCol>
                <a:gridCol w="771450">
                  <a:extLst>
                    <a:ext uri="{9D8B030D-6E8A-4147-A177-3AD203B41FA5}">
                      <a16:colId xmlns:a16="http://schemas.microsoft.com/office/drawing/2014/main" val="20005"/>
                    </a:ext>
                  </a:extLst>
                </a:gridCol>
              </a:tblGrid>
              <a:tr h="456850">
                <a:tc>
                  <a:txBody>
                    <a:bodyPr/>
                    <a:lstStyle/>
                    <a:p>
                      <a:pPr marL="0" marR="0" lvl="0" indent="0" algn="l" rtl="0">
                        <a:lnSpc>
                          <a:spcPct val="100000"/>
                        </a:lnSpc>
                        <a:spcBef>
                          <a:spcPts val="0"/>
                        </a:spcBef>
                        <a:spcAft>
                          <a:spcPts val="0"/>
                        </a:spcAft>
                        <a:buNone/>
                      </a:pPr>
                      <a:r>
                        <a:rPr lang="fr-FR" sz="1000" b="0" u="none" strike="noStrike" cap="none"/>
                        <a:t>Fonction primaire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Fonction secondaire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Critère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Niveau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Flexibilité</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Article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0725">
                <a:tc>
                  <a:txBody>
                    <a:bodyPr/>
                    <a:lstStyle/>
                    <a:p>
                      <a:pPr marL="0" marR="0" lvl="0" indent="0" algn="l" rtl="0">
                        <a:lnSpc>
                          <a:spcPct val="100000"/>
                        </a:lnSpc>
                        <a:spcBef>
                          <a:spcPts val="0"/>
                        </a:spcBef>
                        <a:spcAft>
                          <a:spcPts val="0"/>
                        </a:spcAft>
                        <a:buNone/>
                      </a:pPr>
                      <a:r>
                        <a:rPr lang="fr-FR" sz="900" u="none" strike="noStrike" cap="none"/>
                        <a:t>FP1 : Respect du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0725">
                <a:tc>
                  <a:txBody>
                    <a:bodyPr/>
                    <a:lstStyle/>
                    <a:p>
                      <a:pPr marL="0" marR="0" lvl="0" indent="0" algn="l" rtl="0">
                        <a:lnSpc>
                          <a:spcPct val="100000"/>
                        </a:lnSpc>
                        <a:spcBef>
                          <a:spcPts val="0"/>
                        </a:spcBef>
                        <a:spcAft>
                          <a:spcPts val="0"/>
                        </a:spcAft>
                        <a:buNone/>
                      </a:pPr>
                      <a:r>
                        <a:rPr lang="fr-FR" sz="900" u="none" strike="noStrike" cap="none"/>
                        <a:t>FP2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0725">
                <a:tc>
                  <a:txBody>
                    <a:bodyPr/>
                    <a:lstStyle/>
                    <a:p>
                      <a:pPr marL="0" marR="0" lvl="0" indent="0" algn="l" rtl="0">
                        <a:lnSpc>
                          <a:spcPct val="100000"/>
                        </a:lnSpc>
                        <a:spcBef>
                          <a:spcPts val="0"/>
                        </a:spcBef>
                        <a:spcAft>
                          <a:spcPts val="0"/>
                        </a:spcAft>
                        <a:buNone/>
                      </a:pPr>
                      <a:r>
                        <a:rPr lang="fr-FR" sz="900" u="none" strike="noStrike" cap="none"/>
                        <a:t>FP3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0725">
                <a:tc>
                  <a:txBody>
                    <a:bodyPr/>
                    <a:lstStyle/>
                    <a:p>
                      <a:pPr marL="0" marR="0" lvl="0" indent="0" algn="l" rtl="0">
                        <a:lnSpc>
                          <a:spcPct val="100000"/>
                        </a:lnSpc>
                        <a:spcBef>
                          <a:spcPts val="0"/>
                        </a:spcBef>
                        <a:spcAft>
                          <a:spcPts val="0"/>
                        </a:spcAft>
                        <a:buNone/>
                      </a:pPr>
                      <a:r>
                        <a:rPr lang="fr-FR" sz="900" u="none" strike="noStrike" cap="none"/>
                        <a:t>FP4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0725">
                <a:tc>
                  <a:txBody>
                    <a:bodyPr/>
                    <a:lstStyle/>
                    <a:p>
                      <a:pPr marL="0" marR="0" lvl="0" indent="0" algn="l" rtl="0">
                        <a:lnSpc>
                          <a:spcPct val="100000"/>
                        </a:lnSpc>
                        <a:spcBef>
                          <a:spcPts val="0"/>
                        </a:spcBef>
                        <a:spcAft>
                          <a:spcPts val="0"/>
                        </a:spcAft>
                        <a:buNone/>
                      </a:pPr>
                      <a:r>
                        <a:rPr lang="fr-FR" sz="900" u="none" strike="noStrike" cap="none"/>
                        <a:t>FP5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70725">
                <a:tc>
                  <a:txBody>
                    <a:bodyPr/>
                    <a:lstStyle/>
                    <a:p>
                      <a:pPr marL="0" marR="0" lvl="0" indent="0" algn="l" rtl="0">
                        <a:lnSpc>
                          <a:spcPct val="100000"/>
                        </a:lnSpc>
                        <a:spcBef>
                          <a:spcPts val="0"/>
                        </a:spcBef>
                        <a:spcAft>
                          <a:spcPts val="0"/>
                        </a:spcAft>
                        <a:buNone/>
                      </a:pPr>
                      <a:r>
                        <a:rPr lang="fr-FR" sz="900" u="none" strike="noStrike" cap="none"/>
                        <a:t>FPN : KPI</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FSN.1 : Masse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FSN.3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FSN.4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9"/>
        <p:cNvGrpSpPr/>
        <p:nvPr/>
      </p:nvGrpSpPr>
      <p:grpSpPr>
        <a:xfrm>
          <a:off x="0" y="0"/>
          <a:ext cx="0" cy="0"/>
          <a:chOff x="0" y="0"/>
          <a:chExt cx="0" cy="0"/>
        </a:xfrm>
      </p:grpSpPr>
      <p:sp>
        <p:nvSpPr>
          <p:cNvPr id="540" name="Google Shape;540;g5b494d2df6_0_435"/>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FF0000"/>
                </a:highlight>
                <a:latin typeface="Calibri"/>
                <a:ea typeface="Calibri"/>
                <a:cs typeface="Calibri"/>
                <a:sym typeface="Calibri"/>
              </a:rPr>
              <a:t>SEISM</a:t>
            </a:r>
            <a:endParaRPr sz="2400" b="0" i="0" u="none" strike="noStrike" cap="none" dirty="0">
              <a:solidFill>
                <a:schemeClr val="dk1"/>
              </a:solidFill>
              <a:highlight>
                <a:srgbClr val="FF0000"/>
              </a:highlight>
              <a:latin typeface="Arial"/>
              <a:ea typeface="Arial"/>
              <a:cs typeface="Arial"/>
              <a:sym typeface="Arial"/>
            </a:endParaRPr>
          </a:p>
        </p:txBody>
      </p:sp>
      <p:sp>
        <p:nvSpPr>
          <p:cNvPr id="541" name="Google Shape;541;g5b494d2df6_0_435"/>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Carte avant</a:t>
            </a:r>
            <a:endParaRPr sz="1200" b="1"/>
          </a:p>
          <a:p>
            <a:pPr marL="0" marR="0" lvl="0" indent="0" algn="l" rtl="0">
              <a:lnSpc>
                <a:spcPct val="100000"/>
              </a:lnSpc>
              <a:spcBef>
                <a:spcPts val="0"/>
              </a:spcBef>
              <a:spcAft>
                <a:spcPts val="0"/>
              </a:spcAft>
              <a:buNone/>
            </a:pPr>
            <a:endParaRPr sz="1200" b="1"/>
          </a:p>
        </p:txBody>
      </p:sp>
      <p:sp>
        <p:nvSpPr>
          <p:cNvPr id="542" name="Google Shape;542;g5b494d2df6_0_435"/>
          <p:cNvSpPr txBox="1"/>
          <p:nvPr/>
        </p:nvSpPr>
        <p:spPr>
          <a:xfrm>
            <a:off x="0" y="1056677"/>
            <a:ext cx="5211000" cy="1738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543" name="Google Shape;543;g5b494d2df6_0_435"/>
          <p:cNvSpPr/>
          <p:nvPr/>
        </p:nvSpPr>
        <p:spPr>
          <a:xfrm>
            <a:off x="5211028" y="590548"/>
            <a:ext cx="3933000" cy="28386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544" name="Google Shape;544;g5b494d2df6_0_435"/>
          <p:cNvSpPr txBox="1"/>
          <p:nvPr/>
        </p:nvSpPr>
        <p:spPr>
          <a:xfrm>
            <a:off x="7632075" y="91325"/>
            <a:ext cx="9021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MGZ</a:t>
            </a:r>
            <a:endParaRPr/>
          </a:p>
        </p:txBody>
      </p:sp>
      <p:sp>
        <p:nvSpPr>
          <p:cNvPr id="545" name="Google Shape;545;g5b494d2df6_0_435"/>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546" name="Google Shape;546;g5b494d2df6_0_435"/>
          <p:cNvSpPr/>
          <p:nvPr/>
        </p:nvSpPr>
        <p:spPr>
          <a:xfrm>
            <a:off x="5211028" y="3429000"/>
            <a:ext cx="3933000" cy="3429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 / Sous systèmes</a:t>
            </a:r>
          </a:p>
          <a:p>
            <a:pPr marL="0" marR="0" lvl="0" indent="0" algn="l" rtl="0">
              <a:lnSpc>
                <a:spcPct val="100000"/>
              </a:lnSpc>
              <a:spcBef>
                <a:spcPts val="0"/>
              </a:spcBef>
              <a:spcAft>
                <a:spcPts val="0"/>
              </a:spcAft>
              <a:buNone/>
            </a:pPr>
            <a:endParaRPr lang="fr-FR" sz="1200" b="1" dirty="0">
              <a:solidFill>
                <a:schemeClr val="dk1"/>
              </a:solidFill>
            </a:endParaRPr>
          </a:p>
          <a:p>
            <a:pPr marL="0" marR="0" lvl="0" indent="0" algn="l" rtl="0">
              <a:lnSpc>
                <a:spcPct val="100000"/>
              </a:lnSpc>
              <a:spcBef>
                <a:spcPts val="0"/>
              </a:spcBef>
              <a:spcAft>
                <a:spcPts val="0"/>
              </a:spcAft>
              <a:buNone/>
            </a:pPr>
            <a:r>
              <a:rPr lang="fr-FR" sz="1200" dirty="0">
                <a:solidFill>
                  <a:schemeClr val="dk1"/>
                </a:solidFill>
                <a:highlight>
                  <a:srgbClr val="FF0000"/>
                </a:highlight>
              </a:rPr>
              <a:t>Volant équipé et carte dans le volant ?</a:t>
            </a:r>
          </a:p>
          <a:p>
            <a:pPr marL="0" marR="0" lvl="0" indent="0" algn="l" rtl="0">
              <a:lnSpc>
                <a:spcPct val="100000"/>
              </a:lnSpc>
              <a:spcBef>
                <a:spcPts val="0"/>
              </a:spcBef>
              <a:spcAft>
                <a:spcPts val="0"/>
              </a:spcAft>
              <a:buNone/>
            </a:pPr>
            <a:r>
              <a:rPr lang="fr-FR" sz="1200" dirty="0">
                <a:solidFill>
                  <a:schemeClr val="dk1"/>
                </a:solidFill>
                <a:highlight>
                  <a:srgbClr val="FF0000"/>
                </a:highlight>
              </a:rPr>
              <a:t>Boite quelque part et affichage sur le </a:t>
            </a:r>
            <a:r>
              <a:rPr lang="fr-FR" sz="1200" dirty="0" err="1">
                <a:solidFill>
                  <a:schemeClr val="dk1"/>
                </a:solidFill>
                <a:highlight>
                  <a:srgbClr val="FF0000"/>
                </a:highlight>
              </a:rPr>
              <a:t>TdB</a:t>
            </a:r>
            <a:r>
              <a:rPr lang="fr-FR" sz="1200" dirty="0">
                <a:solidFill>
                  <a:schemeClr val="dk1"/>
                </a:solidFill>
                <a:highlight>
                  <a:srgbClr val="FF0000"/>
                </a:highlight>
              </a:rPr>
              <a:t> ?</a:t>
            </a:r>
            <a:endParaRPr sz="1100" dirty="0">
              <a:highlight>
                <a:srgbClr val="FF0000"/>
              </a:highlight>
            </a:endParaRPr>
          </a:p>
          <a:p>
            <a:pPr marL="0" marR="0" lvl="0" indent="0" algn="l" rtl="0">
              <a:lnSpc>
                <a:spcPct val="100000"/>
              </a:lnSpc>
              <a:spcBef>
                <a:spcPts val="0"/>
              </a:spcBef>
              <a:spcAft>
                <a:spcPts val="0"/>
              </a:spcAft>
              <a:buNone/>
            </a:pPr>
            <a:endParaRPr dirty="0"/>
          </a:p>
        </p:txBody>
      </p:sp>
      <p:graphicFrame>
        <p:nvGraphicFramePr>
          <p:cNvPr id="547" name="Google Shape;547;g5b494d2df6_0_435"/>
          <p:cNvGraphicFramePr/>
          <p:nvPr/>
        </p:nvGraphicFramePr>
        <p:xfrm>
          <a:off x="0" y="2610948"/>
          <a:ext cx="5211025" cy="3800595"/>
        </p:xfrm>
        <a:graphic>
          <a:graphicData uri="http://schemas.openxmlformats.org/drawingml/2006/table">
            <a:tbl>
              <a:tblPr firstRow="1" bandRow="1">
                <a:noFill/>
                <a:tableStyleId>{323666D1-7C8F-4C18-830F-A4CB738B071C}</a:tableStyleId>
              </a:tblPr>
              <a:tblGrid>
                <a:gridCol w="1179250">
                  <a:extLst>
                    <a:ext uri="{9D8B030D-6E8A-4147-A177-3AD203B41FA5}">
                      <a16:colId xmlns:a16="http://schemas.microsoft.com/office/drawing/2014/main" val="20000"/>
                    </a:ext>
                  </a:extLst>
                </a:gridCol>
                <a:gridCol w="1343225">
                  <a:extLst>
                    <a:ext uri="{9D8B030D-6E8A-4147-A177-3AD203B41FA5}">
                      <a16:colId xmlns:a16="http://schemas.microsoft.com/office/drawing/2014/main" val="20001"/>
                    </a:ext>
                  </a:extLst>
                </a:gridCol>
                <a:gridCol w="586475">
                  <a:extLst>
                    <a:ext uri="{9D8B030D-6E8A-4147-A177-3AD203B41FA5}">
                      <a16:colId xmlns:a16="http://schemas.microsoft.com/office/drawing/2014/main" val="20002"/>
                    </a:ext>
                  </a:extLst>
                </a:gridCol>
                <a:gridCol w="605400">
                  <a:extLst>
                    <a:ext uri="{9D8B030D-6E8A-4147-A177-3AD203B41FA5}">
                      <a16:colId xmlns:a16="http://schemas.microsoft.com/office/drawing/2014/main" val="20003"/>
                    </a:ext>
                  </a:extLst>
                </a:gridCol>
                <a:gridCol w="725225">
                  <a:extLst>
                    <a:ext uri="{9D8B030D-6E8A-4147-A177-3AD203B41FA5}">
                      <a16:colId xmlns:a16="http://schemas.microsoft.com/office/drawing/2014/main" val="20004"/>
                    </a:ext>
                  </a:extLst>
                </a:gridCol>
                <a:gridCol w="771450">
                  <a:extLst>
                    <a:ext uri="{9D8B030D-6E8A-4147-A177-3AD203B41FA5}">
                      <a16:colId xmlns:a16="http://schemas.microsoft.com/office/drawing/2014/main" val="20005"/>
                    </a:ext>
                  </a:extLst>
                </a:gridCol>
              </a:tblGrid>
              <a:tr h="456850">
                <a:tc>
                  <a:txBody>
                    <a:bodyPr/>
                    <a:lstStyle/>
                    <a:p>
                      <a:pPr marL="0" marR="0" lvl="0" indent="0" algn="l" rtl="0">
                        <a:lnSpc>
                          <a:spcPct val="100000"/>
                        </a:lnSpc>
                        <a:spcBef>
                          <a:spcPts val="0"/>
                        </a:spcBef>
                        <a:spcAft>
                          <a:spcPts val="0"/>
                        </a:spcAft>
                        <a:buNone/>
                      </a:pPr>
                      <a:r>
                        <a:rPr lang="fr-FR" sz="1000" b="0" u="none" strike="noStrike" cap="none"/>
                        <a:t>Fonction primaire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Fonction secondaire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Critère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Niveau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Flexibilité</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Article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0725">
                <a:tc>
                  <a:txBody>
                    <a:bodyPr/>
                    <a:lstStyle/>
                    <a:p>
                      <a:pPr marL="0" marR="0" lvl="0" indent="0" algn="l" rtl="0">
                        <a:lnSpc>
                          <a:spcPct val="100000"/>
                        </a:lnSpc>
                        <a:spcBef>
                          <a:spcPts val="0"/>
                        </a:spcBef>
                        <a:spcAft>
                          <a:spcPts val="0"/>
                        </a:spcAft>
                        <a:buNone/>
                      </a:pPr>
                      <a:r>
                        <a:rPr lang="fr-FR" sz="900" u="none" strike="noStrike" cap="none"/>
                        <a:t>FP1 : Respect du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0725">
                <a:tc>
                  <a:txBody>
                    <a:bodyPr/>
                    <a:lstStyle/>
                    <a:p>
                      <a:pPr marL="0" marR="0" lvl="0" indent="0" algn="l" rtl="0">
                        <a:lnSpc>
                          <a:spcPct val="100000"/>
                        </a:lnSpc>
                        <a:spcBef>
                          <a:spcPts val="0"/>
                        </a:spcBef>
                        <a:spcAft>
                          <a:spcPts val="0"/>
                        </a:spcAft>
                        <a:buNone/>
                      </a:pPr>
                      <a:r>
                        <a:rPr lang="fr-FR" sz="900" u="none" strike="noStrike" cap="none"/>
                        <a:t>FP2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0725">
                <a:tc>
                  <a:txBody>
                    <a:bodyPr/>
                    <a:lstStyle/>
                    <a:p>
                      <a:pPr marL="0" marR="0" lvl="0" indent="0" algn="l" rtl="0">
                        <a:lnSpc>
                          <a:spcPct val="100000"/>
                        </a:lnSpc>
                        <a:spcBef>
                          <a:spcPts val="0"/>
                        </a:spcBef>
                        <a:spcAft>
                          <a:spcPts val="0"/>
                        </a:spcAft>
                        <a:buNone/>
                      </a:pPr>
                      <a:r>
                        <a:rPr lang="fr-FR" sz="900" u="none" strike="noStrike" cap="none"/>
                        <a:t>FP3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0725">
                <a:tc>
                  <a:txBody>
                    <a:bodyPr/>
                    <a:lstStyle/>
                    <a:p>
                      <a:pPr marL="0" marR="0" lvl="0" indent="0" algn="l" rtl="0">
                        <a:lnSpc>
                          <a:spcPct val="100000"/>
                        </a:lnSpc>
                        <a:spcBef>
                          <a:spcPts val="0"/>
                        </a:spcBef>
                        <a:spcAft>
                          <a:spcPts val="0"/>
                        </a:spcAft>
                        <a:buNone/>
                      </a:pPr>
                      <a:r>
                        <a:rPr lang="fr-FR" sz="900" u="none" strike="noStrike" cap="none"/>
                        <a:t>FP4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0725">
                <a:tc>
                  <a:txBody>
                    <a:bodyPr/>
                    <a:lstStyle/>
                    <a:p>
                      <a:pPr marL="0" marR="0" lvl="0" indent="0" algn="l" rtl="0">
                        <a:lnSpc>
                          <a:spcPct val="100000"/>
                        </a:lnSpc>
                        <a:spcBef>
                          <a:spcPts val="0"/>
                        </a:spcBef>
                        <a:spcAft>
                          <a:spcPts val="0"/>
                        </a:spcAft>
                        <a:buNone/>
                      </a:pPr>
                      <a:r>
                        <a:rPr lang="fr-FR" sz="900" u="none" strike="noStrike" cap="none"/>
                        <a:t>FP5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70725">
                <a:tc>
                  <a:txBody>
                    <a:bodyPr/>
                    <a:lstStyle/>
                    <a:p>
                      <a:pPr marL="0" marR="0" lvl="0" indent="0" algn="l" rtl="0">
                        <a:lnSpc>
                          <a:spcPct val="100000"/>
                        </a:lnSpc>
                        <a:spcBef>
                          <a:spcPts val="0"/>
                        </a:spcBef>
                        <a:spcAft>
                          <a:spcPts val="0"/>
                        </a:spcAft>
                        <a:buNone/>
                      </a:pPr>
                      <a:r>
                        <a:rPr lang="fr-FR" sz="900" u="none" strike="noStrike" cap="none"/>
                        <a:t>FPN : KPI</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FSN.1 : Masse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FSN.3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FSN.4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1"/>
        <p:cNvGrpSpPr/>
        <p:nvPr/>
      </p:nvGrpSpPr>
      <p:grpSpPr>
        <a:xfrm>
          <a:off x="0" y="0"/>
          <a:ext cx="0" cy="0"/>
          <a:chOff x="0" y="0"/>
          <a:chExt cx="0" cy="0"/>
        </a:xfrm>
      </p:grpSpPr>
      <p:sp>
        <p:nvSpPr>
          <p:cNvPr id="552" name="Google Shape;552;g5b494d2df6_0_446"/>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SEISM</a:t>
            </a:r>
            <a:endParaRPr sz="2400" b="0" i="0" u="none" strike="noStrike" cap="none" dirty="0">
              <a:solidFill>
                <a:schemeClr val="dk1"/>
              </a:solidFill>
              <a:highlight>
                <a:srgbClr val="00FF00"/>
              </a:highlight>
              <a:latin typeface="Arial"/>
              <a:ea typeface="Arial"/>
              <a:cs typeface="Arial"/>
              <a:sym typeface="Arial"/>
            </a:endParaRPr>
          </a:p>
        </p:txBody>
      </p:sp>
      <p:sp>
        <p:nvSpPr>
          <p:cNvPr id="553" name="Google Shape;553;g5b494d2df6_0_446"/>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Commande de boîte</a:t>
            </a:r>
            <a:endParaRPr sz="1200" b="1"/>
          </a:p>
          <a:p>
            <a:pPr marL="0" marR="0" lvl="0" indent="0" algn="l" rtl="0">
              <a:lnSpc>
                <a:spcPct val="100000"/>
              </a:lnSpc>
              <a:spcBef>
                <a:spcPts val="0"/>
              </a:spcBef>
              <a:spcAft>
                <a:spcPts val="0"/>
              </a:spcAft>
              <a:buNone/>
            </a:pPr>
            <a:endParaRPr sz="1200" b="1"/>
          </a:p>
        </p:txBody>
      </p:sp>
      <p:sp>
        <p:nvSpPr>
          <p:cNvPr id="554" name="Google Shape;554;g5b494d2df6_0_446"/>
          <p:cNvSpPr txBox="1"/>
          <p:nvPr/>
        </p:nvSpPr>
        <p:spPr>
          <a:xfrm>
            <a:off x="0" y="1056677"/>
            <a:ext cx="5211000" cy="4002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556" name="Google Shape;556;g5b494d2df6_0_446"/>
          <p:cNvSpPr txBox="1"/>
          <p:nvPr/>
        </p:nvSpPr>
        <p:spPr>
          <a:xfrm>
            <a:off x="7659225" y="91325"/>
            <a:ext cx="8751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BMN</a:t>
            </a:r>
            <a:endParaRPr/>
          </a:p>
        </p:txBody>
      </p:sp>
      <p:sp>
        <p:nvSpPr>
          <p:cNvPr id="557" name="Google Shape;557;g5b494d2df6_0_446"/>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558" name="Google Shape;558;g5b494d2df6_0_446"/>
          <p:cNvSpPr/>
          <p:nvPr/>
        </p:nvSpPr>
        <p:spPr>
          <a:xfrm>
            <a:off x="5211000" y="594998"/>
            <a:ext cx="3933000" cy="861879"/>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 / Sous systèmes</a:t>
            </a:r>
            <a:endParaRPr lang="fr-FR" dirty="0"/>
          </a:p>
          <a:p>
            <a:pPr marL="0" marR="0" lvl="0" indent="0" algn="l" rtl="0">
              <a:lnSpc>
                <a:spcPct val="100000"/>
              </a:lnSpc>
              <a:spcBef>
                <a:spcPts val="0"/>
              </a:spcBef>
              <a:spcAft>
                <a:spcPts val="0"/>
              </a:spcAft>
              <a:buNone/>
            </a:pPr>
            <a:r>
              <a:rPr lang="fr-FR" sz="1000" dirty="0">
                <a:highlight>
                  <a:srgbClr val="FF0000"/>
                </a:highlight>
              </a:rPr>
              <a:t>Bruno a fait un bon travail, pk ne pas en parler ??</a:t>
            </a:r>
          </a:p>
          <a:p>
            <a:pPr marL="0" marR="0" lvl="0" indent="0" algn="l" rtl="0">
              <a:lnSpc>
                <a:spcPct val="100000"/>
              </a:lnSpc>
              <a:spcBef>
                <a:spcPts val="0"/>
              </a:spcBef>
              <a:spcAft>
                <a:spcPts val="0"/>
              </a:spcAft>
              <a:buNone/>
            </a:pPr>
            <a:r>
              <a:rPr lang="fr-FR" sz="1000" dirty="0">
                <a:highlight>
                  <a:srgbClr val="FF0000"/>
                </a:highlight>
              </a:rPr>
              <a:t>Palettes custom ?</a:t>
            </a:r>
            <a:endParaRPr sz="1000" dirty="0">
              <a:highlight>
                <a:srgbClr val="FF0000"/>
              </a:highlight>
            </a:endParaRPr>
          </a:p>
        </p:txBody>
      </p:sp>
      <p:graphicFrame>
        <p:nvGraphicFramePr>
          <p:cNvPr id="559" name="Google Shape;559;g5b494d2df6_0_446"/>
          <p:cNvGraphicFramePr/>
          <p:nvPr>
            <p:extLst>
              <p:ext uri="{D42A27DB-BD31-4B8C-83A1-F6EECF244321}">
                <p14:modId xmlns:p14="http://schemas.microsoft.com/office/powerpoint/2010/main" val="3632806086"/>
              </p:ext>
            </p:extLst>
          </p:nvPr>
        </p:nvGraphicFramePr>
        <p:xfrm>
          <a:off x="0" y="1456923"/>
          <a:ext cx="9144000" cy="5364100"/>
        </p:xfrm>
        <a:graphic>
          <a:graphicData uri="http://schemas.openxmlformats.org/drawingml/2006/table">
            <a:tbl>
              <a:tblPr firstRow="1" bandRow="1">
                <a:noFill/>
                <a:tableStyleId>{323666D1-7C8F-4C18-830F-A4CB738B071C}</a:tableStyleId>
              </a:tblPr>
              <a:tblGrid>
                <a:gridCol w="1444487">
                  <a:extLst>
                    <a:ext uri="{9D8B030D-6E8A-4147-A177-3AD203B41FA5}">
                      <a16:colId xmlns:a16="http://schemas.microsoft.com/office/drawing/2014/main" val="20000"/>
                    </a:ext>
                  </a:extLst>
                </a:gridCol>
                <a:gridCol w="3127513">
                  <a:extLst>
                    <a:ext uri="{9D8B030D-6E8A-4147-A177-3AD203B41FA5}">
                      <a16:colId xmlns:a16="http://schemas.microsoft.com/office/drawing/2014/main" val="20001"/>
                    </a:ext>
                  </a:extLst>
                </a:gridCol>
                <a:gridCol w="3087757">
                  <a:extLst>
                    <a:ext uri="{9D8B030D-6E8A-4147-A177-3AD203B41FA5}">
                      <a16:colId xmlns:a16="http://schemas.microsoft.com/office/drawing/2014/main" val="20002"/>
                    </a:ext>
                  </a:extLst>
                </a:gridCol>
                <a:gridCol w="674015">
                  <a:extLst>
                    <a:ext uri="{9D8B030D-6E8A-4147-A177-3AD203B41FA5}">
                      <a16:colId xmlns:a16="http://schemas.microsoft.com/office/drawing/2014/main" val="20003"/>
                    </a:ext>
                  </a:extLst>
                </a:gridCol>
                <a:gridCol w="810228">
                  <a:extLst>
                    <a:ext uri="{9D8B030D-6E8A-4147-A177-3AD203B41FA5}">
                      <a16:colId xmlns:a16="http://schemas.microsoft.com/office/drawing/2014/main" val="20004"/>
                    </a:ext>
                  </a:extLst>
                </a:gridCol>
              </a:tblGrid>
              <a:tr h="0">
                <a:tc>
                  <a:txBody>
                    <a:bodyPr/>
                    <a:lstStyle/>
                    <a:p>
                      <a:pPr marL="0" marR="0" lvl="0" indent="0" algn="l" rtl="0">
                        <a:lnSpc>
                          <a:spcPct val="100000"/>
                        </a:lnSpc>
                        <a:spcBef>
                          <a:spcPts val="0"/>
                        </a:spcBef>
                        <a:spcAft>
                          <a:spcPts val="0"/>
                        </a:spcAft>
                        <a:buNone/>
                      </a:pPr>
                      <a:r>
                        <a:rPr lang="fr-FR" sz="1000" b="1" u="none" strike="noStrike" cap="none" dirty="0">
                          <a:latin typeface="+mn-lt"/>
                        </a:rPr>
                        <a:t>Fonction </a:t>
                      </a:r>
                      <a:r>
                        <a:rPr lang="fr-FR" sz="1000" b="1" dirty="0">
                          <a:latin typeface="+mn-lt"/>
                        </a:rPr>
                        <a:t>principale</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Fonction secondaire</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Critère</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Niveau</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Flexibilité</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rowSpan="3">
                  <a:txBody>
                    <a:bodyPr/>
                    <a:lstStyle/>
                    <a:p>
                      <a:pPr marL="0" lvl="0" indent="0" algn="l" rtl="0">
                        <a:lnSpc>
                          <a:spcPct val="100000"/>
                        </a:lnSpc>
                        <a:spcBef>
                          <a:spcPts val="0"/>
                        </a:spcBef>
                        <a:spcAft>
                          <a:spcPts val="0"/>
                        </a:spcAft>
                        <a:buNone/>
                      </a:pPr>
                      <a:r>
                        <a:rPr lang="fr-FR" sz="1000" dirty="0">
                          <a:latin typeface="+mn-lt"/>
                          <a:ea typeface="Calibri"/>
                          <a:cs typeface="Calibri"/>
                          <a:sym typeface="Calibri"/>
                        </a:rPr>
                        <a:t> </a:t>
                      </a:r>
                      <a:r>
                        <a:rPr lang="fr-FR" sz="1000" b="1" dirty="0">
                          <a:latin typeface="+mn-lt"/>
                          <a:ea typeface="Calibri"/>
                          <a:cs typeface="Calibri"/>
                          <a:sym typeface="Calibri"/>
                        </a:rPr>
                        <a:t>FC1: Respecter le CDCF du SEISM</a:t>
                      </a:r>
                      <a:endParaRPr sz="1000" u="none" strike="noStrike" cap="none" dirty="0">
                        <a:latin typeface="+mn-lt"/>
                        <a:ea typeface="Calibri"/>
                        <a:cs typeface="Calibri"/>
                        <a:sym typeface="Calibri"/>
                      </a:endParaRPr>
                    </a:p>
                    <a:p>
                      <a:pPr marL="0" lvl="0" indent="0" algn="l" rtl="0">
                        <a:lnSpc>
                          <a:spcPct val="100000"/>
                        </a:lnSpc>
                        <a:spcBef>
                          <a:spcPts val="0"/>
                        </a:spcBef>
                        <a:spcAft>
                          <a:spcPts val="0"/>
                        </a:spcAft>
                        <a:buNone/>
                      </a:pPr>
                      <a:r>
                        <a:rPr lang="fr-FR" sz="1000" dirty="0">
                          <a:latin typeface="+mn-lt"/>
                          <a:ea typeface="Calibri"/>
                          <a:cs typeface="Calibri"/>
                          <a:sym typeface="Calibri"/>
                        </a:rPr>
                        <a:t> </a:t>
                      </a:r>
                      <a:endParaRPr sz="1000" dirty="0">
                        <a:latin typeface="+mn-lt"/>
                        <a:ea typeface="Calibri"/>
                        <a:cs typeface="Calibri"/>
                        <a:sym typeface="Calibri"/>
                      </a:endParaRPr>
                    </a:p>
                    <a:p>
                      <a:pPr marL="0" lvl="0" indent="0" algn="l" rtl="0">
                        <a:lnSpc>
                          <a:spcPct val="100000"/>
                        </a:lnSpc>
                        <a:spcBef>
                          <a:spcPts val="0"/>
                        </a:spcBef>
                        <a:spcAft>
                          <a:spcPts val="0"/>
                        </a:spcAft>
                        <a:buNone/>
                      </a:pPr>
                      <a:r>
                        <a:rPr lang="fr-FR" sz="1000" dirty="0">
                          <a:latin typeface="+mn-lt"/>
                          <a:ea typeface="Calibri"/>
                          <a:cs typeface="Calibri"/>
                          <a:sym typeface="Calibri"/>
                        </a:rPr>
                        <a:t> </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lgn="ctr">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lgn="ctr">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dirty="0">
                          <a:latin typeface="+mn-lt"/>
                          <a:ea typeface="Calibri"/>
                          <a:cs typeface="Calibri"/>
                          <a:sym typeface="Calibri"/>
                        </a:rPr>
                        <a:t>FS1.1: Avoir une masse la plus légère possible</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Budget massique</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1kg</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vMerge="1">
                  <a:txBody>
                    <a:bodyPr/>
                    <a:lstStyle/>
                    <a:p>
                      <a:pPr marL="0" lvl="0" indent="0" algn="l" rtl="0">
                        <a:lnSpc>
                          <a:spcPct val="115000"/>
                        </a:lnSpc>
                        <a:spcBef>
                          <a:spcPts val="0"/>
                        </a:spcBef>
                        <a:spcAft>
                          <a:spcPts val="0"/>
                        </a:spcAft>
                        <a:buNone/>
                      </a:pP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FS1.2: Avoir un prix le plus bas possible</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Budget</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1 000 €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0">
                <a:tc vMerge="1">
                  <a:txBody>
                    <a:bodyPr/>
                    <a:lstStyle/>
                    <a:p>
                      <a:pPr marL="0" lvl="0" indent="0" algn="l" rtl="0">
                        <a:lnSpc>
                          <a:spcPct val="115000"/>
                        </a:lnSpc>
                        <a:spcBef>
                          <a:spcPts val="0"/>
                        </a:spcBef>
                        <a:spcAft>
                          <a:spcPts val="0"/>
                        </a:spcAft>
                        <a:buNone/>
                      </a:pP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FS1.3: Avoir un encombrement minimal</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volume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rowSpan="2">
                  <a:txBody>
                    <a:bodyPr/>
                    <a:lstStyle/>
                    <a:p>
                      <a:pPr marL="0" lvl="0" indent="0" algn="l" rtl="0">
                        <a:lnSpc>
                          <a:spcPct val="100000"/>
                        </a:lnSpc>
                        <a:spcBef>
                          <a:spcPts val="0"/>
                        </a:spcBef>
                        <a:spcAft>
                          <a:spcPts val="0"/>
                        </a:spcAft>
                        <a:buNone/>
                      </a:pPr>
                      <a:r>
                        <a:rPr lang="fr-FR" sz="1000" b="1" dirty="0">
                          <a:latin typeface="+mn-lt"/>
                          <a:ea typeface="Calibri"/>
                          <a:cs typeface="Calibri"/>
                          <a:sym typeface="Calibri"/>
                        </a:rPr>
                        <a:t>FP2: Permettre de changer de vitesse </a:t>
                      </a:r>
                      <a:endParaRPr sz="1000" b="1" dirty="0">
                        <a:latin typeface="+mn-lt"/>
                        <a:ea typeface="Calibri"/>
                        <a:cs typeface="Calibri"/>
                        <a:sym typeface="Calibri"/>
                      </a:endParaRPr>
                    </a:p>
                    <a:p>
                      <a:pPr marL="0" lvl="0" indent="0" algn="l" rtl="0">
                        <a:lnSpc>
                          <a:spcPct val="100000"/>
                        </a:lnSpc>
                        <a:spcBef>
                          <a:spcPts val="0"/>
                        </a:spcBef>
                        <a:spcAft>
                          <a:spcPts val="0"/>
                        </a:spcAft>
                        <a:buNone/>
                      </a:pPr>
                      <a:r>
                        <a:rPr lang="fr-FR" sz="1000" b="1" dirty="0">
                          <a:latin typeface="+mn-lt"/>
                          <a:ea typeface="Calibri"/>
                          <a:cs typeface="Calibri"/>
                          <a:sym typeface="Calibri"/>
                        </a:rPr>
                        <a:t> </a:t>
                      </a:r>
                      <a:endParaRPr sz="1000" b="1"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lgn="ctr">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lgn="ctr">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FS2.1: Changer de vitesse rapidement</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Temps de réponse</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&lt;150ms</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10%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vMerge="1">
                  <a:txBody>
                    <a:bodyPr/>
                    <a:lstStyle/>
                    <a:p>
                      <a:pPr marL="0" lvl="0" indent="0" algn="l" rtl="0">
                        <a:lnSpc>
                          <a:spcPct val="115000"/>
                        </a:lnSpc>
                        <a:spcBef>
                          <a:spcPts val="0"/>
                        </a:spcBef>
                        <a:spcAft>
                          <a:spcPts val="0"/>
                        </a:spcAft>
                        <a:buNone/>
                      </a:pPr>
                      <a:endParaRPr sz="1000" b="1"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FS2.2: Permettre au pilote de choisir sa vitesse</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Facilité de changement (à la main ou avec un outil)</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5"/>
                  </a:ext>
                </a:extLst>
              </a:tr>
              <a:tr h="0">
                <a:tc rowSpan="3">
                  <a:txBody>
                    <a:bodyPr/>
                    <a:lstStyle/>
                    <a:p>
                      <a:pPr marL="0" lvl="0" indent="0" algn="l" rtl="0">
                        <a:lnSpc>
                          <a:spcPct val="100000"/>
                        </a:lnSpc>
                        <a:spcBef>
                          <a:spcPts val="0"/>
                        </a:spcBef>
                        <a:spcAft>
                          <a:spcPts val="0"/>
                        </a:spcAft>
                        <a:buNone/>
                      </a:pPr>
                      <a:r>
                        <a:rPr lang="fr-FR" sz="1000" b="1" dirty="0">
                          <a:latin typeface="+mn-lt"/>
                          <a:ea typeface="Calibri"/>
                          <a:cs typeface="Calibri"/>
                          <a:sym typeface="Calibri"/>
                        </a:rPr>
                        <a:t>FP3: Résoudre les problèmes</a:t>
                      </a:r>
                      <a:endParaRPr sz="1000" b="1" u="none" strike="noStrike" cap="none" dirty="0">
                        <a:latin typeface="+mn-lt"/>
                        <a:ea typeface="Calibri"/>
                        <a:cs typeface="Calibri"/>
                        <a:sym typeface="Calibri"/>
                      </a:endParaRPr>
                    </a:p>
                    <a:p>
                      <a:pPr marL="0" lvl="0" indent="0" algn="l" rtl="0">
                        <a:lnSpc>
                          <a:spcPct val="100000"/>
                        </a:lnSpc>
                        <a:spcBef>
                          <a:spcPts val="0"/>
                        </a:spcBef>
                        <a:spcAft>
                          <a:spcPts val="0"/>
                        </a:spcAft>
                        <a:buNone/>
                      </a:pPr>
                      <a:r>
                        <a:rPr lang="fr-FR" sz="1000" dirty="0">
                          <a:latin typeface="+mn-lt"/>
                          <a:ea typeface="Calibri"/>
                          <a:cs typeface="Calibri"/>
                          <a:sym typeface="Calibri"/>
                        </a:rPr>
                        <a:t> </a:t>
                      </a:r>
                      <a:endParaRPr sz="1000" u="none" strike="noStrike" cap="none" dirty="0">
                        <a:latin typeface="+mn-lt"/>
                        <a:ea typeface="Calibri"/>
                        <a:cs typeface="Calibri"/>
                        <a:sym typeface="Calibri"/>
                      </a:endParaRPr>
                    </a:p>
                    <a:p>
                      <a:pPr marL="0" lvl="0" indent="0" algn="l" rtl="0">
                        <a:lnSpc>
                          <a:spcPct val="100000"/>
                        </a:lnSpc>
                        <a:spcBef>
                          <a:spcPts val="0"/>
                        </a:spcBef>
                        <a:spcAft>
                          <a:spcPts val="0"/>
                        </a:spcAft>
                        <a:buNone/>
                      </a:pPr>
                      <a:r>
                        <a:rPr lang="fr-FR" sz="1000" dirty="0">
                          <a:latin typeface="+mn-lt"/>
                          <a:ea typeface="Calibri"/>
                          <a:cs typeface="Calibri"/>
                          <a:sym typeface="Calibri"/>
                        </a:rPr>
                        <a:t> </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lgn="ctr">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lgn="ctr">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FS3.1: Informer le pilote des problèmes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rapidité de compréhension</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&lt;1s</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6"/>
                  </a:ext>
                </a:extLst>
              </a:tr>
              <a:tr h="0">
                <a:tc vMerge="1">
                  <a:txBody>
                    <a:bodyPr/>
                    <a:lstStyle/>
                    <a:p>
                      <a:pPr marL="0" lvl="0" indent="0" algn="l" rtl="0">
                        <a:lnSpc>
                          <a:spcPct val="115000"/>
                        </a:lnSpc>
                        <a:spcBef>
                          <a:spcPts val="0"/>
                        </a:spcBef>
                        <a:spcAft>
                          <a:spcPts val="0"/>
                        </a:spcAft>
                        <a:buNone/>
                      </a:pP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FS3.2: Accéder facilement au programme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Ne pas avoir à démonter les boites , temps d’accès</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10 min</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0">
                <a:tc vMerge="1">
                  <a:txBody>
                    <a:bodyPr/>
                    <a:lstStyle/>
                    <a:p>
                      <a:pPr marL="0" lvl="0" indent="0" algn="l" rtl="0">
                        <a:lnSpc>
                          <a:spcPct val="115000"/>
                        </a:lnSpc>
                        <a:spcBef>
                          <a:spcPts val="0"/>
                        </a:spcBef>
                        <a:spcAft>
                          <a:spcPts val="0"/>
                        </a:spcAft>
                        <a:buNone/>
                      </a:pP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FS3.3: Détecter la position d'une erreur dans le programme</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Communication avec l'ordinateur</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n/a</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8"/>
                  </a:ext>
                </a:extLst>
              </a:tr>
              <a:tr h="0">
                <a:tc rowSpan="3">
                  <a:txBody>
                    <a:bodyPr/>
                    <a:lstStyle/>
                    <a:p>
                      <a:pPr marL="0" lvl="0" indent="0" algn="l" rtl="0">
                        <a:lnSpc>
                          <a:spcPct val="100000"/>
                        </a:lnSpc>
                        <a:spcBef>
                          <a:spcPts val="0"/>
                        </a:spcBef>
                        <a:spcAft>
                          <a:spcPts val="0"/>
                        </a:spcAft>
                        <a:buNone/>
                      </a:pPr>
                      <a:r>
                        <a:rPr lang="fr-FR" sz="1000" b="1" dirty="0">
                          <a:latin typeface="+mn-lt"/>
                          <a:ea typeface="Calibri"/>
                          <a:cs typeface="Calibri"/>
                          <a:sym typeface="Calibri"/>
                        </a:rPr>
                        <a:t>FP4: Protéger le système de l'environnement</a:t>
                      </a:r>
                      <a:endParaRPr sz="1000" b="1" dirty="0">
                        <a:latin typeface="+mn-lt"/>
                        <a:ea typeface="Calibri"/>
                        <a:cs typeface="Calibri"/>
                        <a:sym typeface="Calibri"/>
                      </a:endParaRPr>
                    </a:p>
                    <a:p>
                      <a:pPr marL="0" lvl="0" indent="0" algn="l" rtl="0">
                        <a:lnSpc>
                          <a:spcPct val="100000"/>
                        </a:lnSpc>
                        <a:spcBef>
                          <a:spcPts val="0"/>
                        </a:spcBef>
                        <a:spcAft>
                          <a:spcPts val="0"/>
                        </a:spcAft>
                        <a:buNone/>
                      </a:pPr>
                      <a:r>
                        <a:rPr lang="fr-FR" sz="1000" dirty="0">
                          <a:latin typeface="+mn-lt"/>
                          <a:ea typeface="Calibri"/>
                          <a:cs typeface="Calibri"/>
                          <a:sym typeface="Calibri"/>
                        </a:rPr>
                        <a:t> </a:t>
                      </a:r>
                      <a:endParaRPr sz="1000" dirty="0">
                        <a:latin typeface="+mn-lt"/>
                        <a:ea typeface="Calibri"/>
                        <a:cs typeface="Calibri"/>
                        <a:sym typeface="Calibri"/>
                      </a:endParaRPr>
                    </a:p>
                    <a:p>
                      <a:pPr marL="0" lvl="0" indent="0" algn="l" rtl="0">
                        <a:lnSpc>
                          <a:spcPct val="100000"/>
                        </a:lnSpc>
                        <a:spcBef>
                          <a:spcPts val="0"/>
                        </a:spcBef>
                        <a:spcAft>
                          <a:spcPts val="0"/>
                        </a:spcAft>
                        <a:buNone/>
                      </a:pPr>
                      <a:r>
                        <a:rPr lang="fr-FR" sz="1000" dirty="0">
                          <a:latin typeface="+mn-lt"/>
                          <a:ea typeface="Calibri"/>
                          <a:cs typeface="Calibri"/>
                          <a:sym typeface="Calibri"/>
                        </a:rPr>
                        <a:t> </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lgn="ctr">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lgn="ctr">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FS4.1: être étanche</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Niveau d'humidité</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0</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0%</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9"/>
                  </a:ext>
                </a:extLst>
              </a:tr>
              <a:tr h="0">
                <a:tc vMerge="1">
                  <a:txBody>
                    <a:bodyPr/>
                    <a:lstStyle/>
                    <a:p>
                      <a:pPr marL="0" lvl="0" indent="0" algn="l" rtl="0">
                        <a:lnSpc>
                          <a:spcPct val="115000"/>
                        </a:lnSpc>
                        <a:spcBef>
                          <a:spcPts val="0"/>
                        </a:spcBef>
                        <a:spcAft>
                          <a:spcPts val="0"/>
                        </a:spcAft>
                        <a:buNone/>
                      </a:pP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FS4.2: Protéger les élements sensibles des chocs et projectiles</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Résistance mécanique</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0">
                <a:tc vMerge="1">
                  <a:txBody>
                    <a:bodyPr/>
                    <a:lstStyle/>
                    <a:p>
                      <a:pPr marL="0" lvl="0" indent="0" algn="l" rtl="0">
                        <a:lnSpc>
                          <a:spcPct val="115000"/>
                        </a:lnSpc>
                        <a:spcBef>
                          <a:spcPts val="0"/>
                        </a:spcBef>
                        <a:spcAft>
                          <a:spcPts val="0"/>
                        </a:spcAft>
                        <a:buNone/>
                      </a:pP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FS4.3: Protéger des perturbations électro-magnétiques</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Epaisseur de la couche protectrice</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&gt;1mm</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0%</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11"/>
                  </a:ext>
                </a:extLst>
              </a:tr>
              <a:tr h="0">
                <a:tc>
                  <a:txBody>
                    <a:bodyPr/>
                    <a:lstStyle/>
                    <a:p>
                      <a:pPr marL="0" lvl="0" indent="0" algn="l" rtl="0">
                        <a:lnSpc>
                          <a:spcPct val="100000"/>
                        </a:lnSpc>
                        <a:spcBef>
                          <a:spcPts val="0"/>
                        </a:spcBef>
                        <a:spcAft>
                          <a:spcPts val="0"/>
                        </a:spcAft>
                        <a:buNone/>
                      </a:pPr>
                      <a:r>
                        <a:rPr lang="fr-FR" sz="1000" b="1">
                          <a:latin typeface="+mn-lt"/>
                          <a:ea typeface="Calibri"/>
                          <a:cs typeface="Calibri"/>
                          <a:sym typeface="Calibri"/>
                        </a:rPr>
                        <a:t>FP5: Se raccorder au faisceau</a:t>
                      </a:r>
                      <a:endParaRPr sz="1000" b="1">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compatibilité</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n/a</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0%</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12"/>
                  </a:ext>
                </a:extLst>
              </a:tr>
              <a:tr h="0">
                <a:tc>
                  <a:txBody>
                    <a:bodyPr/>
                    <a:lstStyle/>
                    <a:p>
                      <a:pPr marL="0" lvl="0" indent="0" algn="l" rtl="0">
                        <a:lnSpc>
                          <a:spcPct val="100000"/>
                        </a:lnSpc>
                        <a:spcBef>
                          <a:spcPts val="0"/>
                        </a:spcBef>
                        <a:spcAft>
                          <a:spcPts val="0"/>
                        </a:spcAft>
                        <a:buNone/>
                      </a:pPr>
                      <a:r>
                        <a:rPr lang="fr-FR" sz="1000" b="1">
                          <a:latin typeface="+mn-lt"/>
                          <a:ea typeface="Calibri"/>
                          <a:cs typeface="Calibri"/>
                          <a:sym typeface="Calibri"/>
                        </a:rPr>
                        <a:t>FC2: Respecter le règlement</a:t>
                      </a:r>
                      <a:endParaRPr sz="1000" b="1">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
        <p:cNvGrpSpPr/>
        <p:nvPr/>
      </p:nvGrpSpPr>
      <p:grpSpPr>
        <a:xfrm>
          <a:off x="0" y="0"/>
          <a:ext cx="0" cy="0"/>
          <a:chOff x="0" y="0"/>
          <a:chExt cx="0" cy="0"/>
        </a:xfrm>
      </p:grpSpPr>
      <p:sp>
        <p:nvSpPr>
          <p:cNvPr id="123" name="Google Shape;123;g5b494d2df6_1_0"/>
          <p:cNvSpPr txBox="1"/>
          <p:nvPr/>
        </p:nvSpPr>
        <p:spPr>
          <a:xfrm>
            <a:off x="0" y="0"/>
            <a:ext cx="52110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2381E"/>
                </a:solidFill>
                <a:latin typeface="Calibri"/>
                <a:ea typeface="Calibri"/>
                <a:cs typeface="Calibri"/>
                <a:sym typeface="Calibri"/>
              </a:rPr>
              <a:t>TOP Pré-Dim </a:t>
            </a:r>
            <a:endParaRPr sz="2400" b="1" i="0" u="sng" strike="noStrike" cap="none" dirty="0">
              <a:solidFill>
                <a:srgbClr val="C2381E"/>
              </a:solidFill>
              <a:latin typeface="Calibri"/>
              <a:ea typeface="Calibri"/>
              <a:cs typeface="Calibri"/>
              <a:sym typeface="Calibri"/>
            </a:endParaRPr>
          </a:p>
          <a:p>
            <a:pPr marL="0" marR="0" lvl="0" indent="0" algn="ctr" rtl="0">
              <a:lnSpc>
                <a:spcPct val="100000"/>
              </a:lnSpc>
              <a:spcBef>
                <a:spcPts val="0"/>
              </a:spcBef>
              <a:spcAft>
                <a:spcPts val="0"/>
              </a:spcAft>
              <a:buNone/>
            </a:pPr>
            <a:r>
              <a:rPr lang="fr-FR" sz="2400" b="1" u="sng" dirty="0">
                <a:highlight>
                  <a:srgbClr val="00FF00"/>
                </a:highlight>
                <a:latin typeface="Calibri"/>
                <a:ea typeface="Calibri"/>
                <a:cs typeface="Calibri"/>
                <a:sym typeface="Calibri"/>
              </a:rPr>
              <a:t>Châssis équipé</a:t>
            </a:r>
            <a:endParaRPr sz="2400" b="1" u="sng" dirty="0">
              <a:highlight>
                <a:srgbClr val="00FF00"/>
              </a:highlight>
              <a:latin typeface="Calibri"/>
              <a:ea typeface="Calibri"/>
              <a:cs typeface="Calibri"/>
              <a:sym typeface="Calibri"/>
            </a:endParaRPr>
          </a:p>
        </p:txBody>
      </p:sp>
      <p:graphicFrame>
        <p:nvGraphicFramePr>
          <p:cNvPr id="124" name="Google Shape;124;g5b494d2df6_1_0"/>
          <p:cNvGraphicFramePr/>
          <p:nvPr>
            <p:extLst>
              <p:ext uri="{D42A27DB-BD31-4B8C-83A1-F6EECF244321}">
                <p14:modId xmlns:p14="http://schemas.microsoft.com/office/powerpoint/2010/main" val="200444923"/>
              </p:ext>
            </p:extLst>
          </p:nvPr>
        </p:nvGraphicFramePr>
        <p:xfrm>
          <a:off x="0" y="849922"/>
          <a:ext cx="9143999" cy="3570479"/>
        </p:xfrm>
        <a:graphic>
          <a:graphicData uri="http://schemas.openxmlformats.org/drawingml/2006/table">
            <a:tbl>
              <a:tblPr firstRow="1" bandRow="1">
                <a:noFill/>
                <a:tableStyleId>{323666D1-7C8F-4C18-830F-A4CB738B071C}</a:tableStyleId>
              </a:tblPr>
              <a:tblGrid>
                <a:gridCol w="1938528">
                  <a:extLst>
                    <a:ext uri="{9D8B030D-6E8A-4147-A177-3AD203B41FA5}">
                      <a16:colId xmlns:a16="http://schemas.microsoft.com/office/drawing/2014/main" val="20000"/>
                    </a:ext>
                  </a:extLst>
                </a:gridCol>
                <a:gridCol w="1741398">
                  <a:extLst>
                    <a:ext uri="{9D8B030D-6E8A-4147-A177-3AD203B41FA5}">
                      <a16:colId xmlns:a16="http://schemas.microsoft.com/office/drawing/2014/main" val="20001"/>
                    </a:ext>
                  </a:extLst>
                </a:gridCol>
                <a:gridCol w="1583482">
                  <a:extLst>
                    <a:ext uri="{9D8B030D-6E8A-4147-A177-3AD203B41FA5}">
                      <a16:colId xmlns:a16="http://schemas.microsoft.com/office/drawing/2014/main" val="20002"/>
                    </a:ext>
                  </a:extLst>
                </a:gridCol>
                <a:gridCol w="1761904">
                  <a:extLst>
                    <a:ext uri="{9D8B030D-6E8A-4147-A177-3AD203B41FA5}">
                      <a16:colId xmlns:a16="http://schemas.microsoft.com/office/drawing/2014/main" val="20003"/>
                    </a:ext>
                  </a:extLst>
                </a:gridCol>
                <a:gridCol w="1092826">
                  <a:extLst>
                    <a:ext uri="{9D8B030D-6E8A-4147-A177-3AD203B41FA5}">
                      <a16:colId xmlns:a16="http://schemas.microsoft.com/office/drawing/2014/main" val="20004"/>
                    </a:ext>
                  </a:extLst>
                </a:gridCol>
                <a:gridCol w="1025861">
                  <a:extLst>
                    <a:ext uri="{9D8B030D-6E8A-4147-A177-3AD203B41FA5}">
                      <a16:colId xmlns:a16="http://schemas.microsoft.com/office/drawing/2014/main" val="20005"/>
                    </a:ext>
                  </a:extLst>
                </a:gridCol>
              </a:tblGrid>
              <a:tr h="494271">
                <a:tc>
                  <a:txBody>
                    <a:bodyPr/>
                    <a:lstStyle/>
                    <a:p>
                      <a:pPr marL="0" marR="0" lvl="0" indent="0" algn="l" rtl="0">
                        <a:lnSpc>
                          <a:spcPct val="100000"/>
                        </a:lnSpc>
                        <a:spcBef>
                          <a:spcPts val="0"/>
                        </a:spcBef>
                        <a:spcAft>
                          <a:spcPts val="0"/>
                        </a:spcAft>
                        <a:buNone/>
                      </a:pPr>
                      <a:r>
                        <a:rPr lang="fr-FR" sz="1000" u="none" strike="noStrike" cap="none" dirty="0"/>
                        <a:t>Fonction primaire</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Article règlement</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2873">
                <a:tc rowSpan="3">
                  <a:txBody>
                    <a:bodyPr/>
                    <a:lstStyle/>
                    <a:p>
                      <a:pPr marL="0" lvl="0" indent="0" algn="l" rtl="0">
                        <a:spcBef>
                          <a:spcPts val="0"/>
                        </a:spcBef>
                        <a:spcAft>
                          <a:spcPts val="0"/>
                        </a:spcAft>
                        <a:buNone/>
                      </a:pPr>
                      <a:r>
                        <a:rPr lang="fr-FR" sz="900" b="1" dirty="0">
                          <a:solidFill>
                            <a:schemeClr val="dk1"/>
                          </a:solidFill>
                        </a:rPr>
                        <a:t>FP1 :Supporter l’ensemble des sous-systèmes</a:t>
                      </a:r>
                      <a:endParaRPr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FP1-1 : fournir les points de fixation</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Enveloppe Volume cellule arrière , </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12696">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u="none" strike="noStrike" cap="none" dirty="0"/>
                        <a:t>FP1-2 :</a:t>
                      </a:r>
                      <a:r>
                        <a:rPr lang="fr-FR" sz="900" dirty="0"/>
                        <a:t> assurer la position de ces points</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Avoir un cockpit sécurisé et accessible</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Ouverture, Présence de Pare-feu, Fond plat, Impact Structure, IA,...</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T.4</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2873">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dirty="0"/>
                        <a:t>FP1-3 : Habiller le véhicule</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Carrosserie (Nez)</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Supporter les stickers pour la compétition</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IN 1.31.</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2873">
                <a:tc>
                  <a:txBody>
                    <a:bodyPr/>
                    <a:lstStyle/>
                    <a:p>
                      <a:pPr marL="0" lvl="0" indent="0" algn="l" rtl="0">
                        <a:spcBef>
                          <a:spcPts val="0"/>
                        </a:spcBef>
                        <a:spcAft>
                          <a:spcPts val="0"/>
                        </a:spcAft>
                        <a:buNone/>
                      </a:pPr>
                      <a:r>
                        <a:rPr lang="fr-FR" sz="900" b="1" dirty="0">
                          <a:solidFill>
                            <a:schemeClr val="dk1"/>
                          </a:solidFill>
                        </a:rPr>
                        <a:t>FP2 : Supporter et protéger le pilote</a:t>
                      </a:r>
                      <a:endParaRPr sz="900"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FP2-1 : Permettre au pilote de se mouvoir sans gène</a:t>
                      </a: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2386417"/>
                  </a:ext>
                </a:extLst>
              </a:tr>
              <a:tr h="233049">
                <a:tc>
                  <a:txBody>
                    <a:bodyPr/>
                    <a:lstStyle/>
                    <a:p>
                      <a:pPr marL="0" lvl="0" indent="0" algn="l" rtl="0">
                        <a:spcBef>
                          <a:spcPts val="0"/>
                        </a:spcBef>
                        <a:spcAft>
                          <a:spcPts val="0"/>
                        </a:spcAft>
                        <a:buNone/>
                      </a:pPr>
                      <a:r>
                        <a:rPr lang="fr-FR" sz="900" b="1" dirty="0">
                          <a:solidFill>
                            <a:schemeClr val="dk1"/>
                          </a:solidFill>
                        </a:rPr>
                        <a:t>FP3 : Habiller le véhicule</a:t>
                      </a:r>
                      <a:endParaRPr sz="900"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2774468479"/>
                  </a:ext>
                </a:extLst>
              </a:tr>
              <a:tr h="3728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900" b="1" dirty="0">
                          <a:solidFill>
                            <a:schemeClr val="dk1"/>
                          </a:solidFill>
                        </a:rPr>
                        <a:t>FC1 : Respecter le règlement</a:t>
                      </a:r>
                    </a:p>
                    <a:p>
                      <a:pPr marL="0" lvl="0" indent="0" algn="l" rtl="0">
                        <a:spcBef>
                          <a:spcPts val="0"/>
                        </a:spcBef>
                        <a:spcAft>
                          <a:spcPts val="0"/>
                        </a:spcAft>
                        <a:buNone/>
                      </a:pPr>
                      <a:endParaRPr sz="900"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930759504"/>
                  </a:ext>
                </a:extLst>
              </a:tr>
              <a:tr h="233049">
                <a:tc rowSpan="3">
                  <a:txBody>
                    <a:bodyPr/>
                    <a:lstStyle/>
                    <a:p>
                      <a:pPr marL="0" lvl="0" indent="0" algn="l" rtl="0">
                        <a:spcBef>
                          <a:spcPts val="0"/>
                        </a:spcBef>
                        <a:spcAft>
                          <a:spcPts val="0"/>
                        </a:spcAft>
                        <a:buNone/>
                      </a:pPr>
                      <a:r>
                        <a:rPr lang="fr-FR" sz="900" b="1" dirty="0">
                          <a:solidFill>
                            <a:schemeClr val="dk1"/>
                          </a:solidFill>
                        </a:rPr>
                        <a:t>FC2 : Respecter les attentes de Direction de Projet</a:t>
                      </a:r>
                      <a:endParaRPr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FC2-1 :  Budget Massique</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kg</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55kg</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10%</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2873">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u="none" strike="noStrike" cap="none" dirty="0"/>
                        <a:t>FC2-2 : Budget Financier</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900" dirty="0"/>
                        <a:t>20000-25000€</a:t>
                      </a:r>
                      <a:endParaRPr lang="fr-FR" sz="900" u="none" strike="noStrike" cap="none" dirty="0"/>
                    </a:p>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10%</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33049">
                <a:tc vMerge="1">
                  <a:txBody>
                    <a:bodyPr/>
                    <a:lstStyle/>
                    <a:p>
                      <a:pPr marL="0" lvl="0" indent="0" algn="l" rtl="0">
                        <a:spcBef>
                          <a:spcPts val="0"/>
                        </a:spcBef>
                        <a:spcAft>
                          <a:spcPts val="0"/>
                        </a:spcAft>
                        <a:buNone/>
                      </a:pPr>
                      <a:endParaRPr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FC2-3 : Budget horaire</a:t>
                      </a:r>
                      <a:endParaRPr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err="1"/>
                        <a:t>h.h</a:t>
                      </a: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10%</a:t>
                      </a: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2624492535"/>
                  </a:ext>
                </a:extLst>
              </a:tr>
            </a:tbl>
          </a:graphicData>
        </a:graphic>
      </p:graphicFrame>
      <p:sp>
        <p:nvSpPr>
          <p:cNvPr id="125" name="Google Shape;125;g5b494d2df6_1_0"/>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126" name="Google Shape;126;g5b494d2df6_1_0"/>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127" name="Google Shape;127;g5b494d2df6_1_0"/>
          <p:cNvGraphicFramePr/>
          <p:nvPr>
            <p:extLst>
              <p:ext uri="{D42A27DB-BD31-4B8C-83A1-F6EECF244321}">
                <p14:modId xmlns:p14="http://schemas.microsoft.com/office/powerpoint/2010/main" val="326771177"/>
              </p:ext>
            </p:extLst>
          </p:nvPr>
        </p:nvGraphicFramePr>
        <p:xfrm>
          <a:off x="3675888" y="4420400"/>
          <a:ext cx="5468112" cy="2437600"/>
        </p:xfrm>
        <a:graphic>
          <a:graphicData uri="http://schemas.openxmlformats.org/drawingml/2006/table">
            <a:tbl>
              <a:tblPr>
                <a:noFill/>
                <a:tableStyleId>{048DF172-F4ED-4757-A621-7D67328AAD1C}</a:tableStyleId>
              </a:tblPr>
              <a:tblGrid>
                <a:gridCol w="3346704">
                  <a:extLst>
                    <a:ext uri="{9D8B030D-6E8A-4147-A177-3AD203B41FA5}">
                      <a16:colId xmlns:a16="http://schemas.microsoft.com/office/drawing/2014/main" val="20000"/>
                    </a:ext>
                  </a:extLst>
                </a:gridCol>
                <a:gridCol w="2121408">
                  <a:extLst>
                    <a:ext uri="{9D8B030D-6E8A-4147-A177-3AD203B41FA5}">
                      <a16:colId xmlns:a16="http://schemas.microsoft.com/office/drawing/2014/main" val="20001"/>
                    </a:ext>
                  </a:extLst>
                </a:gridCol>
              </a:tblGrid>
              <a:tr h="561125">
                <a:tc>
                  <a:txBody>
                    <a:bodyPr/>
                    <a:lstStyle/>
                    <a:p>
                      <a:pPr marL="0" lvl="0" indent="0" algn="ctr" rtl="0">
                        <a:spcBef>
                          <a:spcPts val="0"/>
                        </a:spcBef>
                        <a:spcAft>
                          <a:spcPts val="0"/>
                        </a:spcAft>
                        <a:buNone/>
                      </a:pPr>
                      <a:r>
                        <a:rPr lang="fr-FR" sz="1000" b="1" dirty="0"/>
                        <a:t>Cas de charges</a:t>
                      </a:r>
                      <a:endParaRPr sz="1000" b="1"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dirty="0"/>
                        <a:t>Accélération en Virage Freinage/Accélération</a:t>
                      </a:r>
                      <a:endParaRPr sz="1000" b="1"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57675">
                <a:tc>
                  <a:txBody>
                    <a:bodyPr/>
                    <a:lstStyle/>
                    <a:p>
                      <a:pPr marL="0" lvl="0" indent="0" algn="ctr" rtl="0">
                        <a:spcBef>
                          <a:spcPts val="0"/>
                        </a:spcBef>
                        <a:spcAft>
                          <a:spcPts val="0"/>
                        </a:spcAft>
                        <a:buNone/>
                      </a:pPr>
                      <a:r>
                        <a:rPr lang="fr-FR" sz="1000" b="1" i="1" dirty="0"/>
                        <a:t>Nominal:</a:t>
                      </a:r>
                      <a:endParaRPr sz="1000" b="1" i="1" dirty="0"/>
                    </a:p>
                    <a:p>
                      <a:pPr marL="0" lvl="0" indent="0" algn="ctr" rtl="0">
                        <a:spcBef>
                          <a:spcPts val="0"/>
                        </a:spcBef>
                        <a:spcAft>
                          <a:spcPts val="0"/>
                        </a:spcAft>
                        <a:buNone/>
                      </a:pPr>
                      <a:r>
                        <a:rPr lang="fr-FR" sz="1000" dirty="0"/>
                        <a:t>virage en </a:t>
                      </a:r>
                      <a:r>
                        <a:rPr lang="fr-FR" sz="1000" dirty="0" err="1"/>
                        <a:t>skid</a:t>
                      </a:r>
                      <a:r>
                        <a:rPr lang="fr-FR" sz="1000" dirty="0"/>
                        <a:t> pad ou accélération en endurance</a:t>
                      </a:r>
                      <a:endParaRPr sz="1000" dirty="0"/>
                    </a:p>
                    <a:p>
                      <a:pPr marL="0" lvl="0" indent="0" algn="ctr" rtl="0">
                        <a:spcBef>
                          <a:spcPts val="0"/>
                        </a:spcBef>
                        <a:spcAft>
                          <a:spcPts val="0"/>
                        </a:spcAft>
                        <a:buNone/>
                      </a:pPr>
                      <a:r>
                        <a:rPr lang="fr-FR" sz="1000" dirty="0"/>
                        <a:t>à 30°C</a:t>
                      </a:r>
                      <a:endParaRPr sz="10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57675">
                <a:tc>
                  <a:txBody>
                    <a:bodyPr/>
                    <a:lstStyle/>
                    <a:p>
                      <a:pPr marL="0" lvl="0" indent="0" algn="ctr" rtl="0">
                        <a:spcBef>
                          <a:spcPts val="0"/>
                        </a:spcBef>
                        <a:spcAft>
                          <a:spcPts val="0"/>
                        </a:spcAft>
                        <a:buNone/>
                      </a:pPr>
                      <a:r>
                        <a:rPr lang="fr-FR" sz="1000" b="1" i="1"/>
                        <a:t>Limite:</a:t>
                      </a:r>
                      <a:r>
                        <a:rPr lang="fr-FR" sz="1000" b="1"/>
                        <a:t> </a:t>
                      </a:r>
                      <a:endParaRPr sz="1000" b="1"/>
                    </a:p>
                    <a:p>
                      <a:pPr marL="0" lvl="0" indent="0" algn="ctr" rtl="0">
                        <a:spcBef>
                          <a:spcPts val="0"/>
                        </a:spcBef>
                        <a:spcAft>
                          <a:spcPts val="0"/>
                        </a:spcAft>
                        <a:buNone/>
                      </a:pPr>
                      <a:r>
                        <a:rPr lang="fr-FR" sz="1000"/>
                        <a:t>virage en skid pad +50 % plus accélération</a:t>
                      </a:r>
                      <a:endParaRPr sz="1000"/>
                    </a:p>
                    <a:p>
                      <a:pPr marL="0" lvl="0" indent="0" algn="ctr" rtl="0">
                        <a:spcBef>
                          <a:spcPts val="0"/>
                        </a:spcBef>
                        <a:spcAft>
                          <a:spcPts val="0"/>
                        </a:spcAft>
                        <a:buNone/>
                      </a:pPr>
                      <a:r>
                        <a:rPr lang="fr-FR" sz="1000"/>
                        <a:t>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61125">
                <a:tc>
                  <a:txBody>
                    <a:bodyPr/>
                    <a:lstStyle/>
                    <a:p>
                      <a:pPr marL="0" lvl="0" indent="0" algn="ctr" rtl="0">
                        <a:spcBef>
                          <a:spcPts val="0"/>
                        </a:spcBef>
                        <a:spcAft>
                          <a:spcPts val="0"/>
                        </a:spcAft>
                        <a:buNone/>
                      </a:pPr>
                      <a:r>
                        <a:rPr lang="fr-FR" sz="1000" b="1" i="1"/>
                        <a:t>Ultime</a:t>
                      </a:r>
                      <a:r>
                        <a:rPr lang="fr-FR" sz="1000" b="1"/>
                        <a:t>:</a:t>
                      </a:r>
                      <a:endParaRPr sz="1000" b="1"/>
                    </a:p>
                    <a:p>
                      <a:pPr marL="0" lvl="0" indent="0" algn="ctr" rtl="0">
                        <a:spcBef>
                          <a:spcPts val="0"/>
                        </a:spcBef>
                        <a:spcAft>
                          <a:spcPts val="0"/>
                        </a:spcAft>
                        <a:buNone/>
                      </a:pPr>
                      <a:r>
                        <a:rPr lang="fr-FR" sz="1000"/>
                        <a:t>dérapage + freinage brutal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dirty="0"/>
                        <a:t>2.5 g</a:t>
                      </a:r>
                      <a:endParaRPr sz="10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
        <p:cNvGrpSpPr/>
        <p:nvPr/>
      </p:nvGrpSpPr>
      <p:grpSpPr>
        <a:xfrm>
          <a:off x="0" y="0"/>
          <a:ext cx="0" cy="0"/>
          <a:chOff x="0" y="0"/>
          <a:chExt cx="0" cy="0"/>
        </a:xfrm>
      </p:grpSpPr>
      <p:sp>
        <p:nvSpPr>
          <p:cNvPr id="132" name="Google Shape;132;g5b494d2df6_0_254"/>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Châssis équipé</a:t>
            </a:r>
            <a:endParaRPr sz="2400" b="0" i="0" u="none" strike="noStrike" cap="none" dirty="0">
              <a:solidFill>
                <a:schemeClr val="dk1"/>
              </a:solidFill>
              <a:highlight>
                <a:srgbClr val="00FF00"/>
              </a:highlight>
              <a:latin typeface="Arial"/>
              <a:ea typeface="Arial"/>
              <a:cs typeface="Arial"/>
              <a:sym typeface="Arial"/>
            </a:endParaRPr>
          </a:p>
        </p:txBody>
      </p:sp>
      <p:sp>
        <p:nvSpPr>
          <p:cNvPr id="133" name="Google Shape;133;g5b494d2df6_0_254"/>
          <p:cNvSpPr txBox="1"/>
          <p:nvPr/>
        </p:nvSpPr>
        <p:spPr>
          <a:xfrm>
            <a:off x="0" y="594998"/>
            <a:ext cx="59436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Le Châssis Équipé</a:t>
            </a:r>
            <a:endParaRPr/>
          </a:p>
        </p:txBody>
      </p:sp>
      <p:sp>
        <p:nvSpPr>
          <p:cNvPr id="134" name="Google Shape;134;g5b494d2df6_0_254"/>
          <p:cNvSpPr txBox="1"/>
          <p:nvPr/>
        </p:nvSpPr>
        <p:spPr>
          <a:xfrm>
            <a:off x="0" y="1056675"/>
            <a:ext cx="5943600" cy="1116300"/>
          </a:xfrm>
          <a:prstGeom prst="rect">
            <a:avLst/>
          </a:prstGeom>
          <a:solidFill>
            <a:srgbClr val="000000">
              <a:alpha val="0"/>
            </a:srgbClr>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sz="1200" b="1"/>
          </a:p>
          <a:p>
            <a:pPr marL="0" marR="0" lvl="0" indent="0" algn="l" rtl="0">
              <a:lnSpc>
                <a:spcPct val="100000"/>
              </a:lnSpc>
              <a:spcBef>
                <a:spcPts val="0"/>
              </a:spcBef>
              <a:spcAft>
                <a:spcPts val="0"/>
              </a:spcAft>
              <a:buNone/>
            </a:pPr>
            <a:r>
              <a:rPr lang="fr-FR" sz="1100" b="1"/>
              <a:t>Utilité d’après le règlement : </a:t>
            </a:r>
            <a:r>
              <a:rPr lang="fr-FR" sz="1100"/>
              <a:t>Supporter l’ensemble des sous-systèmes tout en étant un ensemble de structures soudés ou composites</a:t>
            </a:r>
            <a:endParaRPr sz="1100"/>
          </a:p>
          <a:p>
            <a:pPr marL="0" marR="0" lvl="0" indent="0" algn="l" rtl="0">
              <a:lnSpc>
                <a:spcPct val="100000"/>
              </a:lnSpc>
              <a:spcBef>
                <a:spcPts val="0"/>
              </a:spcBef>
              <a:spcAft>
                <a:spcPts val="0"/>
              </a:spcAft>
              <a:buNone/>
            </a:pPr>
            <a:r>
              <a:rPr lang="fr-FR" sz="1100" b="1"/>
              <a:t>Sollicitations </a:t>
            </a:r>
            <a:r>
              <a:rPr lang="fr-FR" sz="1100"/>
              <a:t>: Poids moteur, Poids Pilote, Poids autre Sous-Systèmes, Transfert de Charges, Torsion en virage, Accélération, Décélération</a:t>
            </a:r>
            <a:endParaRPr sz="1100"/>
          </a:p>
        </p:txBody>
      </p:sp>
      <p:sp>
        <p:nvSpPr>
          <p:cNvPr id="135" name="Google Shape;135;g5b494d2df6_0_254"/>
          <p:cNvSpPr txBox="1"/>
          <p:nvPr/>
        </p:nvSpPr>
        <p:spPr>
          <a:xfrm>
            <a:off x="5143087" y="30762"/>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136" name="Google Shape;136;g5b494d2df6_0_254"/>
          <p:cNvSpPr/>
          <p:nvPr/>
        </p:nvSpPr>
        <p:spPr>
          <a:xfrm>
            <a:off x="5752675" y="-6"/>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137" name="Google Shape;137;g5b494d2df6_0_254"/>
          <p:cNvGraphicFramePr/>
          <p:nvPr>
            <p:extLst>
              <p:ext uri="{D42A27DB-BD31-4B8C-83A1-F6EECF244321}">
                <p14:modId xmlns:p14="http://schemas.microsoft.com/office/powerpoint/2010/main" val="234411352"/>
              </p:ext>
            </p:extLst>
          </p:nvPr>
        </p:nvGraphicFramePr>
        <p:xfrm>
          <a:off x="-12" y="2172948"/>
          <a:ext cx="9144025" cy="4685050"/>
        </p:xfrm>
        <a:graphic>
          <a:graphicData uri="http://schemas.openxmlformats.org/drawingml/2006/table">
            <a:tbl>
              <a:tblPr firstRow="1" bandRow="1">
                <a:noFill/>
                <a:tableStyleId>{323666D1-7C8F-4C18-830F-A4CB738B071C}</a:tableStyleId>
              </a:tblPr>
              <a:tblGrid>
                <a:gridCol w="1046934">
                  <a:extLst>
                    <a:ext uri="{9D8B030D-6E8A-4147-A177-3AD203B41FA5}">
                      <a16:colId xmlns:a16="http://schemas.microsoft.com/office/drawing/2014/main" val="20000"/>
                    </a:ext>
                  </a:extLst>
                </a:gridCol>
                <a:gridCol w="2650435">
                  <a:extLst>
                    <a:ext uri="{9D8B030D-6E8A-4147-A177-3AD203B41FA5}">
                      <a16:colId xmlns:a16="http://schemas.microsoft.com/office/drawing/2014/main" val="20001"/>
                    </a:ext>
                  </a:extLst>
                </a:gridCol>
                <a:gridCol w="2239617">
                  <a:extLst>
                    <a:ext uri="{9D8B030D-6E8A-4147-A177-3AD203B41FA5}">
                      <a16:colId xmlns:a16="http://schemas.microsoft.com/office/drawing/2014/main" val="20002"/>
                    </a:ext>
                  </a:extLst>
                </a:gridCol>
                <a:gridCol w="1487954">
                  <a:extLst>
                    <a:ext uri="{9D8B030D-6E8A-4147-A177-3AD203B41FA5}">
                      <a16:colId xmlns:a16="http://schemas.microsoft.com/office/drawing/2014/main" val="20003"/>
                    </a:ext>
                  </a:extLst>
                </a:gridCol>
                <a:gridCol w="847344">
                  <a:extLst>
                    <a:ext uri="{9D8B030D-6E8A-4147-A177-3AD203B41FA5}">
                      <a16:colId xmlns:a16="http://schemas.microsoft.com/office/drawing/2014/main" val="20004"/>
                    </a:ext>
                  </a:extLst>
                </a:gridCol>
                <a:gridCol w="871741">
                  <a:extLst>
                    <a:ext uri="{9D8B030D-6E8A-4147-A177-3AD203B41FA5}">
                      <a16:colId xmlns:a16="http://schemas.microsoft.com/office/drawing/2014/main" val="20005"/>
                    </a:ext>
                  </a:extLst>
                </a:gridCol>
              </a:tblGrid>
              <a:tr h="402178">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56859">
                <a:tc rowSpan="4">
                  <a:txBody>
                    <a:bodyPr/>
                    <a:lstStyle/>
                    <a:p>
                      <a:pPr marL="0" lvl="0" indent="0" algn="l" rtl="0">
                        <a:spcBef>
                          <a:spcPts val="0"/>
                        </a:spcBef>
                        <a:spcAft>
                          <a:spcPts val="0"/>
                        </a:spcAft>
                        <a:buNone/>
                      </a:pPr>
                      <a:r>
                        <a:rPr lang="fr-FR" sz="1000" b="1" dirty="0">
                          <a:solidFill>
                            <a:schemeClr val="dk1"/>
                          </a:solidFill>
                        </a:rPr>
                        <a:t>FP1 : Respect du règlement</a:t>
                      </a:r>
                      <a:endParaRPr sz="1000"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FS1.1 : Doit disposer d</a:t>
                      </a:r>
                      <a:r>
                        <a:rPr lang="fr-FR" sz="1000"/>
                        <a:t>’un Main Hoop, Front Hoop, Front Bulkhead et Side Impact Structure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Sécurité</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x</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T3.1.1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02178">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dirty="0"/>
                        <a:t>FS1.2 : Pouvoir dép</a:t>
                      </a:r>
                      <a:r>
                        <a:rPr lang="fr-FR" sz="1000" dirty="0"/>
                        <a:t>lacer le véhicule lors de la compétition : </a:t>
                      </a:r>
                      <a:r>
                        <a:rPr lang="fr-FR" sz="1000" dirty="0" err="1"/>
                        <a:t>pushbar</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Sécurité</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x</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T.13.1.1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02178">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FS1.3 : Permettre au pilote de sortir en moins de 5 sec</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Sécurité/Compétition</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Volume du cockpit dédié au pilote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T.4.11.1</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56859">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dirty="0"/>
                        <a:t>FS1.4 : Protéger le Pilote en cas de retournement de la voiture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Sécurité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Droite entre Front et Main Hoop : &gt;5cm au dessus du casque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T.4.3.4</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56050">
                <a:tc rowSpan="2">
                  <a:txBody>
                    <a:bodyPr/>
                    <a:lstStyle/>
                    <a:p>
                      <a:pPr marL="0" lvl="0" indent="0" algn="l" rtl="0">
                        <a:spcBef>
                          <a:spcPts val="0"/>
                        </a:spcBef>
                        <a:spcAft>
                          <a:spcPts val="0"/>
                        </a:spcAft>
                        <a:buNone/>
                      </a:pPr>
                      <a:r>
                        <a:rPr lang="fr-FR" sz="1000" b="1" dirty="0">
                          <a:solidFill>
                            <a:schemeClr val="dk1"/>
                          </a:solidFill>
                        </a:rPr>
                        <a:t>FP2 : Respecter les Cas de Charges </a:t>
                      </a:r>
                      <a:endParaRPr sz="1000"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FS2.1 : LAS</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Rigidité en torsion</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Nm/deg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20%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55488">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a:t>FS2.1 : Mot</a:t>
                      </a:r>
                      <a:r>
                        <a:rPr lang="fr-FR" sz="1000"/>
                        <a:t>orisation</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Rigidité en flexion (surtout la transmission secondaire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40000 N</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10%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446725">
                <a:tc rowSpan="3">
                  <a:txBody>
                    <a:bodyPr/>
                    <a:lstStyle/>
                    <a:p>
                      <a:pPr marL="0" lvl="0" indent="0" algn="l" rtl="0">
                        <a:spcBef>
                          <a:spcPts val="0"/>
                        </a:spcBef>
                        <a:spcAft>
                          <a:spcPts val="0"/>
                        </a:spcAft>
                        <a:buNone/>
                      </a:pPr>
                      <a:r>
                        <a:rPr lang="fr-FR" sz="1000" b="1" dirty="0">
                          <a:solidFill>
                            <a:schemeClr val="dk1"/>
                          </a:solidFill>
                        </a:rPr>
                        <a:t>FP4 : Attentes de la Direction de Projet</a:t>
                      </a:r>
                      <a:endParaRPr sz="1000"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Budget Financier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Ne pas dépasser le budget</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environ 10000€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20 %</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x</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47498">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Budget Massique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Peint et équipée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35kg</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20%</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x</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556859">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Délais</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Pas de retard</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3 mois de production, de décémbre à mi février</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10%</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x</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402178">
                <a:tc>
                  <a:txBody>
                    <a:bodyPr/>
                    <a:lstStyle/>
                    <a:p>
                      <a:pPr marL="0" marR="0" lvl="0" indent="0" algn="l" rtl="0">
                        <a:lnSpc>
                          <a:spcPct val="100000"/>
                        </a:lnSpc>
                        <a:spcBef>
                          <a:spcPts val="0"/>
                        </a:spcBef>
                        <a:spcAft>
                          <a:spcPts val="0"/>
                        </a:spcAft>
                        <a:buNone/>
                      </a:pPr>
                      <a:r>
                        <a:rPr lang="fr-FR" sz="1000" b="1" u="none" strike="noStrike" cap="none"/>
                        <a:t>FP5 : Déplacement</a:t>
                      </a:r>
                      <a:endParaRPr sz="10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Invictus doit pouvoir rentrer dans la remorque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Largeur véhicule </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&lt;1.2 m</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x</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pic>
        <p:nvPicPr>
          <p:cNvPr id="138" name="Google Shape;138;g5b494d2df6_0_254"/>
          <p:cNvPicPr preferRelativeResize="0"/>
          <p:nvPr/>
        </p:nvPicPr>
        <p:blipFill rotWithShape="1">
          <a:blip r:embed="rId4">
            <a:clrChange>
              <a:clrFrom>
                <a:srgbClr val="FFFFFF"/>
              </a:clrFrom>
              <a:clrTo>
                <a:srgbClr val="FFFFFF">
                  <a:alpha val="0"/>
                </a:srgbClr>
              </a:clrTo>
            </a:clrChange>
            <a:alphaModFix amt="71000"/>
          </a:blip>
          <a:srcRect t="-1850" b="1849"/>
          <a:stretch/>
        </p:blipFill>
        <p:spPr>
          <a:xfrm>
            <a:off x="6362287" y="-12"/>
            <a:ext cx="2781725" cy="2085225"/>
          </a:xfrm>
          <a:prstGeom prst="rect">
            <a:avLst/>
          </a:prstGeom>
          <a:noFill/>
          <a:ln>
            <a:noFill/>
          </a:ln>
          <a:effectLst>
            <a:outerShdw dist="9525" algn="bl" rotWithShape="0">
              <a:srgbClr val="CCCCCC"/>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2"/>
        <p:cNvGrpSpPr/>
        <p:nvPr/>
      </p:nvGrpSpPr>
      <p:grpSpPr>
        <a:xfrm>
          <a:off x="0" y="0"/>
          <a:ext cx="0" cy="0"/>
          <a:chOff x="0" y="0"/>
          <a:chExt cx="0" cy="0"/>
        </a:xfrm>
      </p:grpSpPr>
      <p:sp>
        <p:nvSpPr>
          <p:cNvPr id="143" name="Google Shape;143;g59581ef599_4_17"/>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Châssis équipé</a:t>
            </a:r>
            <a:endParaRPr sz="2400" b="0" i="0" u="none" strike="noStrike" cap="none" dirty="0">
              <a:solidFill>
                <a:schemeClr val="dk1"/>
              </a:solidFill>
              <a:highlight>
                <a:srgbClr val="00FF00"/>
              </a:highlight>
              <a:latin typeface="Arial"/>
              <a:ea typeface="Arial"/>
              <a:cs typeface="Arial"/>
              <a:sym typeface="Arial"/>
            </a:endParaRPr>
          </a:p>
        </p:txBody>
      </p:sp>
      <p:sp>
        <p:nvSpPr>
          <p:cNvPr id="144" name="Google Shape;144;g59581ef599_4_17"/>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Le Châssis Équipé</a:t>
            </a:r>
            <a:endParaRPr/>
          </a:p>
        </p:txBody>
      </p:sp>
      <p:sp>
        <p:nvSpPr>
          <p:cNvPr id="145" name="Google Shape;145;g59581ef599_4_17"/>
          <p:cNvSpPr txBox="1"/>
          <p:nvPr/>
        </p:nvSpPr>
        <p:spPr>
          <a:xfrm>
            <a:off x="0" y="1056675"/>
            <a:ext cx="5211000" cy="400200"/>
          </a:xfrm>
          <a:prstGeom prst="rect">
            <a:avLst/>
          </a:prstGeom>
          <a:solidFill>
            <a:srgbClr val="000000">
              <a:alpha val="0"/>
            </a:srgbClr>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Etat de l’Art chez l’EPSA</a:t>
            </a:r>
            <a:endParaRPr sz="1100"/>
          </a:p>
        </p:txBody>
      </p:sp>
      <p:sp>
        <p:nvSpPr>
          <p:cNvPr id="146" name="Google Shape;146;g59581ef599_4_17"/>
          <p:cNvSpPr txBox="1"/>
          <p:nvPr/>
        </p:nvSpPr>
        <p:spPr>
          <a:xfrm>
            <a:off x="5143087" y="30762"/>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147" name="Google Shape;147;g59581ef599_4_17"/>
          <p:cNvSpPr/>
          <p:nvPr/>
        </p:nvSpPr>
        <p:spPr>
          <a:xfrm>
            <a:off x="5752675" y="-6"/>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pic>
        <p:nvPicPr>
          <p:cNvPr id="149" name="Google Shape;149;g59581ef599_4_17"/>
          <p:cNvPicPr preferRelativeResize="0"/>
          <p:nvPr/>
        </p:nvPicPr>
        <p:blipFill>
          <a:blip r:embed="rId4">
            <a:alphaModFix amt="85000"/>
          </a:blip>
          <a:stretch>
            <a:fillRect/>
          </a:stretch>
        </p:blipFill>
        <p:spPr>
          <a:xfrm>
            <a:off x="-1" y="1829568"/>
            <a:ext cx="3100963" cy="1829568"/>
          </a:xfrm>
          <a:prstGeom prst="rect">
            <a:avLst/>
          </a:prstGeom>
          <a:noFill/>
          <a:ln>
            <a:noFill/>
          </a:ln>
          <a:effectLst>
            <a:outerShdw blurRad="57150" dist="19050" dir="5400000" algn="bl" rotWithShape="0">
              <a:srgbClr val="000000">
                <a:alpha val="49000"/>
              </a:srgbClr>
            </a:outerShdw>
          </a:effectLst>
        </p:spPr>
      </p:pic>
      <p:pic>
        <p:nvPicPr>
          <p:cNvPr id="150" name="Google Shape;150;g59581ef599_4_17"/>
          <p:cNvPicPr preferRelativeResize="0"/>
          <p:nvPr/>
        </p:nvPicPr>
        <p:blipFill>
          <a:blip r:embed="rId5">
            <a:alphaModFix/>
          </a:blip>
          <a:stretch>
            <a:fillRect/>
          </a:stretch>
        </p:blipFill>
        <p:spPr>
          <a:xfrm>
            <a:off x="6043037" y="2642038"/>
            <a:ext cx="3100963" cy="1829568"/>
          </a:xfrm>
          <a:prstGeom prst="rect">
            <a:avLst/>
          </a:prstGeom>
          <a:noFill/>
          <a:ln>
            <a:noFill/>
          </a:ln>
          <a:effectLst>
            <a:outerShdw blurRad="57150" dist="19050" dir="5400000" algn="bl" rotWithShape="0">
              <a:srgbClr val="000000">
                <a:alpha val="49000"/>
              </a:srgbClr>
            </a:outerShdw>
          </a:effectLst>
        </p:spPr>
      </p:pic>
      <p:sp>
        <p:nvSpPr>
          <p:cNvPr id="151" name="Google Shape;151;g59581ef599_4_17"/>
          <p:cNvSpPr txBox="1"/>
          <p:nvPr/>
        </p:nvSpPr>
        <p:spPr>
          <a:xfrm>
            <a:off x="3100962" y="1824726"/>
            <a:ext cx="2110038"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STUF 2016 - Kinétix</a:t>
            </a:r>
            <a:endParaRPr/>
          </a:p>
        </p:txBody>
      </p:sp>
      <p:sp>
        <p:nvSpPr>
          <p:cNvPr id="152" name="Google Shape;152;g59581ef599_4_17"/>
          <p:cNvSpPr txBox="1"/>
          <p:nvPr/>
        </p:nvSpPr>
        <p:spPr>
          <a:xfrm>
            <a:off x="3948737" y="2647651"/>
            <a:ext cx="20943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dirty="0"/>
              <a:t>STUF 2018- </a:t>
            </a:r>
            <a:r>
              <a:rPr lang="fr-FR" sz="1200" b="1" dirty="0" err="1"/>
              <a:t>Vulcanix</a:t>
            </a:r>
            <a:endParaRPr dirty="0"/>
          </a:p>
        </p:txBody>
      </p:sp>
      <p:pic>
        <p:nvPicPr>
          <p:cNvPr id="153" name="Google Shape;153;g59581ef599_4_17"/>
          <p:cNvPicPr preferRelativeResize="0"/>
          <p:nvPr/>
        </p:nvPicPr>
        <p:blipFill>
          <a:blip r:embed="rId6">
            <a:alphaModFix/>
          </a:blip>
          <a:stretch>
            <a:fillRect/>
          </a:stretch>
        </p:blipFill>
        <p:spPr>
          <a:xfrm>
            <a:off x="6043037" y="5028432"/>
            <a:ext cx="3100963" cy="1829568"/>
          </a:xfrm>
          <a:prstGeom prst="rect">
            <a:avLst/>
          </a:prstGeom>
          <a:noFill/>
          <a:ln>
            <a:noFill/>
          </a:ln>
          <a:effectLst>
            <a:outerShdw blurRad="57150" dist="19050" dir="5400000" algn="bl" rotWithShape="0">
              <a:srgbClr val="000000">
                <a:alpha val="50000"/>
              </a:srgbClr>
            </a:outerShdw>
          </a:effectLst>
        </p:spPr>
      </p:pic>
      <p:sp>
        <p:nvSpPr>
          <p:cNvPr id="154" name="Google Shape;154;g59581ef599_4_17"/>
          <p:cNvSpPr txBox="1"/>
          <p:nvPr/>
        </p:nvSpPr>
        <p:spPr>
          <a:xfrm>
            <a:off x="3963175" y="5034778"/>
            <a:ext cx="20943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STUF 2019- Optimus</a:t>
            </a:r>
            <a:endParaRPr/>
          </a:p>
        </p:txBody>
      </p:sp>
      <p:pic>
        <p:nvPicPr>
          <p:cNvPr id="14" name="Google Shape;138;g5b494d2df6_0_254">
            <a:extLst>
              <a:ext uri="{FF2B5EF4-FFF2-40B4-BE49-F238E27FC236}">
                <a16:creationId xmlns:a16="http://schemas.microsoft.com/office/drawing/2014/main" id="{820D1070-F07D-4FC7-BC01-D3F11D608FF5}"/>
              </a:ext>
            </a:extLst>
          </p:cNvPr>
          <p:cNvPicPr preferRelativeResize="0"/>
          <p:nvPr/>
        </p:nvPicPr>
        <p:blipFill rotWithShape="1">
          <a:blip r:embed="rId7">
            <a:clrChange>
              <a:clrFrom>
                <a:srgbClr val="FFFFFF"/>
              </a:clrFrom>
              <a:clrTo>
                <a:srgbClr val="FFFFFF">
                  <a:alpha val="0"/>
                </a:srgbClr>
              </a:clrTo>
            </a:clrChange>
            <a:alphaModFix amt="71000"/>
          </a:blip>
          <a:srcRect t="-1850" b="1849"/>
          <a:stretch/>
        </p:blipFill>
        <p:spPr>
          <a:xfrm>
            <a:off x="6362287" y="-12"/>
            <a:ext cx="2781725" cy="2085225"/>
          </a:xfrm>
          <a:prstGeom prst="rect">
            <a:avLst/>
          </a:prstGeom>
          <a:noFill/>
          <a:ln>
            <a:noFill/>
          </a:ln>
          <a:effectLst>
            <a:outerShdw dist="9525" algn="bl" rotWithShape="0">
              <a:srgbClr val="CCCCCC"/>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8"/>
        <p:cNvGrpSpPr/>
        <p:nvPr/>
      </p:nvGrpSpPr>
      <p:grpSpPr>
        <a:xfrm>
          <a:off x="0" y="0"/>
          <a:ext cx="0" cy="0"/>
          <a:chOff x="0" y="0"/>
          <a:chExt cx="0" cy="0"/>
        </a:xfrm>
      </p:grpSpPr>
      <p:sp>
        <p:nvSpPr>
          <p:cNvPr id="169" name="Google Shape;169;g5b494d2df6_0_45"/>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Châssis équipé</a:t>
            </a:r>
            <a:endParaRPr sz="2400" b="0" i="0" u="none" strike="noStrike" cap="none" dirty="0">
              <a:solidFill>
                <a:schemeClr val="dk1"/>
              </a:solidFill>
              <a:highlight>
                <a:srgbClr val="00FF00"/>
              </a:highlight>
              <a:latin typeface="Arial"/>
              <a:ea typeface="Arial"/>
              <a:cs typeface="Arial"/>
              <a:sym typeface="Arial"/>
            </a:endParaRPr>
          </a:p>
        </p:txBody>
      </p:sp>
      <p:sp>
        <p:nvSpPr>
          <p:cNvPr id="170" name="Google Shape;170;g5b494d2df6_0_45"/>
          <p:cNvSpPr txBox="1"/>
          <p:nvPr/>
        </p:nvSpPr>
        <p:spPr>
          <a:xfrm>
            <a:off x="0" y="595000"/>
            <a:ext cx="9144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Paroi Pare-feu</a:t>
            </a:r>
            <a:endParaRPr/>
          </a:p>
        </p:txBody>
      </p:sp>
      <p:sp>
        <p:nvSpPr>
          <p:cNvPr id="171" name="Google Shape;171;g5b494d2df6_0_45"/>
          <p:cNvSpPr txBox="1"/>
          <p:nvPr/>
        </p:nvSpPr>
        <p:spPr>
          <a:xfrm>
            <a:off x="0" y="1056675"/>
            <a:ext cx="9144000" cy="1738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172" name="Google Shape;172;g5b494d2df6_0_45"/>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173" name="Google Shape;173;g5b494d2df6_0_45"/>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174" name="Google Shape;174;g5b494d2df6_0_45"/>
          <p:cNvGraphicFramePr/>
          <p:nvPr>
            <p:extLst>
              <p:ext uri="{D42A27DB-BD31-4B8C-83A1-F6EECF244321}">
                <p14:modId xmlns:p14="http://schemas.microsoft.com/office/powerpoint/2010/main" val="3376389209"/>
              </p:ext>
            </p:extLst>
          </p:nvPr>
        </p:nvGraphicFramePr>
        <p:xfrm>
          <a:off x="-12" y="2795473"/>
          <a:ext cx="9144025" cy="2684275"/>
        </p:xfrm>
        <a:graphic>
          <a:graphicData uri="http://schemas.openxmlformats.org/drawingml/2006/table">
            <a:tbl>
              <a:tblPr firstRow="1" bandRow="1">
                <a:noFill/>
                <a:tableStyleId>{323666D1-7C8F-4C18-830F-A4CB738B071C}</a:tableStyleId>
              </a:tblPr>
              <a:tblGrid>
                <a:gridCol w="1034100">
                  <a:extLst>
                    <a:ext uri="{9D8B030D-6E8A-4147-A177-3AD203B41FA5}">
                      <a16:colId xmlns:a16="http://schemas.microsoft.com/office/drawing/2014/main" val="20000"/>
                    </a:ext>
                  </a:extLst>
                </a:gridCol>
                <a:gridCol w="2170125">
                  <a:extLst>
                    <a:ext uri="{9D8B030D-6E8A-4147-A177-3AD203B41FA5}">
                      <a16:colId xmlns:a16="http://schemas.microsoft.com/office/drawing/2014/main" val="20001"/>
                    </a:ext>
                  </a:extLst>
                </a:gridCol>
                <a:gridCol w="1123725">
                  <a:extLst>
                    <a:ext uri="{9D8B030D-6E8A-4147-A177-3AD203B41FA5}">
                      <a16:colId xmlns:a16="http://schemas.microsoft.com/office/drawing/2014/main" val="20002"/>
                    </a:ext>
                  </a:extLst>
                </a:gridCol>
                <a:gridCol w="3106800">
                  <a:extLst>
                    <a:ext uri="{9D8B030D-6E8A-4147-A177-3AD203B41FA5}">
                      <a16:colId xmlns:a16="http://schemas.microsoft.com/office/drawing/2014/main" val="20003"/>
                    </a:ext>
                  </a:extLst>
                </a:gridCol>
                <a:gridCol w="873175">
                  <a:extLst>
                    <a:ext uri="{9D8B030D-6E8A-4147-A177-3AD203B41FA5}">
                      <a16:colId xmlns:a16="http://schemas.microsoft.com/office/drawing/2014/main" val="20004"/>
                    </a:ext>
                  </a:extLst>
                </a:gridCol>
                <a:gridCol w="836100">
                  <a:extLst>
                    <a:ext uri="{9D8B030D-6E8A-4147-A177-3AD203B41FA5}">
                      <a16:colId xmlns:a16="http://schemas.microsoft.com/office/drawing/2014/main" val="20005"/>
                    </a:ext>
                  </a:extLst>
                </a:gridCol>
              </a:tblGrid>
              <a:tr h="339100">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65675">
                <a:tc rowSpan="2">
                  <a:txBody>
                    <a:bodyPr/>
                    <a:lstStyle/>
                    <a:p>
                      <a:pPr marL="0" lvl="0" indent="0" algn="l" rtl="0">
                        <a:spcBef>
                          <a:spcPts val="0"/>
                        </a:spcBef>
                        <a:spcAft>
                          <a:spcPts val="0"/>
                        </a:spcAft>
                        <a:buNone/>
                      </a:pPr>
                      <a:r>
                        <a:rPr lang="fr-FR" sz="1000" b="1">
                          <a:solidFill>
                            <a:schemeClr val="dk1"/>
                          </a:solidFill>
                        </a:rPr>
                        <a:t>FP1 : Respect du règlement</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FS1.1 : Séparer le pilote de tous les composants alimentés en carburant, huile mo</a:t>
                      </a:r>
                      <a:r>
                        <a:rPr lang="fr-FR" sz="1000"/>
                        <a:t>teur, systèmes de refroidissement liquide et batterie.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Surface recouverte </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fr-FR" sz="1000"/>
                        <a:t>La pare feu  doit couvrir n’importe quelle ligne de vue entre ces composants et le conducteur jusqu’à un plan allant 10cm au dessus du casque du plus grand pilote conduisant le véhicule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T.4.8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42235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dirty="0"/>
                        <a:t>FS1.2 : Résister </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Choix des matériaux</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Une couche d'aluminium de 0.5mm faisant face à la traction et la deuxième couche, faisant face au conducteur, doit être faite d’un matériau isolant électrique et ignifuge (L’épaisseur de la deuxième couche doit être suffisante pour empêcher la pénétration de cette couche avec un tournevis de 4 mm de largeur et 250 N de force)</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T.4.8</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 name="ZoneTexte 1">
            <a:extLst>
              <a:ext uri="{FF2B5EF4-FFF2-40B4-BE49-F238E27FC236}">
                <a16:creationId xmlns:a16="http://schemas.microsoft.com/office/drawing/2014/main" id="{06473A9B-205C-4B3D-8BBD-C795129EEB69}"/>
              </a:ext>
            </a:extLst>
          </p:cNvPr>
          <p:cNvSpPr txBox="1"/>
          <p:nvPr/>
        </p:nvSpPr>
        <p:spPr>
          <a:xfrm>
            <a:off x="4343400" y="5801396"/>
            <a:ext cx="3091070" cy="400110"/>
          </a:xfrm>
          <a:prstGeom prst="rect">
            <a:avLst/>
          </a:prstGeom>
          <a:noFill/>
        </p:spPr>
        <p:txBody>
          <a:bodyPr wrap="square" rtlCol="0">
            <a:spAutoFit/>
          </a:bodyPr>
          <a:lstStyle/>
          <a:p>
            <a:r>
              <a:rPr lang="fr-FR" sz="1000" dirty="0">
                <a:highlight>
                  <a:srgbClr val="FF0000"/>
                </a:highlight>
              </a:rPr>
              <a:t>Pas de pb d’étanchéité de la pare feu dans le règlement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8"/>
        <p:cNvGrpSpPr/>
        <p:nvPr/>
      </p:nvGrpSpPr>
      <p:grpSpPr>
        <a:xfrm>
          <a:off x="0" y="0"/>
          <a:ext cx="0" cy="0"/>
          <a:chOff x="0" y="0"/>
          <a:chExt cx="0" cy="0"/>
        </a:xfrm>
      </p:grpSpPr>
      <p:sp>
        <p:nvSpPr>
          <p:cNvPr id="179" name="Google Shape;179;g5b494d2df6_0_56"/>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Châssis équipé</a:t>
            </a:r>
            <a:endParaRPr sz="2400" b="0" i="0" u="none" strike="noStrike" cap="none" dirty="0">
              <a:solidFill>
                <a:schemeClr val="dk1"/>
              </a:solidFill>
              <a:highlight>
                <a:srgbClr val="00FF00"/>
              </a:highlight>
              <a:latin typeface="Arial"/>
              <a:ea typeface="Arial"/>
              <a:cs typeface="Arial"/>
              <a:sym typeface="Arial"/>
            </a:endParaRPr>
          </a:p>
        </p:txBody>
      </p:sp>
      <p:sp>
        <p:nvSpPr>
          <p:cNvPr id="180" name="Google Shape;180;g5b494d2df6_0_56"/>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Fond-plat</a:t>
            </a:r>
            <a:endParaRPr/>
          </a:p>
        </p:txBody>
      </p:sp>
      <p:sp>
        <p:nvSpPr>
          <p:cNvPr id="181" name="Google Shape;181;g5b494d2df6_0_56"/>
          <p:cNvSpPr txBox="1"/>
          <p:nvPr/>
        </p:nvSpPr>
        <p:spPr>
          <a:xfrm>
            <a:off x="0" y="1056677"/>
            <a:ext cx="5211000" cy="1738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182" name="Google Shape;182;g5b494d2df6_0_56"/>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dirty="0">
                <a:solidFill>
                  <a:srgbClr val="C00000"/>
                </a:solidFill>
                <a:latin typeface="Arial"/>
                <a:ea typeface="Arial"/>
                <a:cs typeface="Arial"/>
                <a:sym typeface="Arial"/>
              </a:rPr>
              <a:t>TRI</a:t>
            </a:r>
            <a:endParaRPr dirty="0"/>
          </a:p>
        </p:txBody>
      </p:sp>
      <p:sp>
        <p:nvSpPr>
          <p:cNvPr id="183" name="Google Shape;183;g5b494d2df6_0_56"/>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dirty="0">
                <a:solidFill>
                  <a:srgbClr val="C00000"/>
                </a:solidFill>
                <a:latin typeface="Arial"/>
                <a:ea typeface="Arial"/>
                <a:cs typeface="Arial"/>
                <a:sym typeface="Arial"/>
              </a:rPr>
              <a:t>&lt;&lt;&lt;&lt;&lt;&lt;</a:t>
            </a:r>
            <a:endParaRPr dirty="0"/>
          </a:p>
        </p:txBody>
      </p:sp>
      <p:graphicFrame>
        <p:nvGraphicFramePr>
          <p:cNvPr id="184" name="Google Shape;184;g5b494d2df6_0_56"/>
          <p:cNvGraphicFramePr/>
          <p:nvPr>
            <p:extLst>
              <p:ext uri="{D42A27DB-BD31-4B8C-83A1-F6EECF244321}">
                <p14:modId xmlns:p14="http://schemas.microsoft.com/office/powerpoint/2010/main" val="2791590142"/>
              </p:ext>
            </p:extLst>
          </p:nvPr>
        </p:nvGraphicFramePr>
        <p:xfrm>
          <a:off x="0" y="2795477"/>
          <a:ext cx="9144000" cy="3671300"/>
        </p:xfrm>
        <a:graphic>
          <a:graphicData uri="http://schemas.openxmlformats.org/drawingml/2006/table">
            <a:tbl>
              <a:tblPr firstRow="1" bandRow="1">
                <a:noFill/>
                <a:tableStyleId>{323666D1-7C8F-4C18-830F-A4CB738B071C}</a:tableStyleId>
              </a:tblPr>
              <a:tblGrid>
                <a:gridCol w="2069275">
                  <a:extLst>
                    <a:ext uri="{9D8B030D-6E8A-4147-A177-3AD203B41FA5}">
                      <a16:colId xmlns:a16="http://schemas.microsoft.com/office/drawing/2014/main" val="20000"/>
                    </a:ext>
                  </a:extLst>
                </a:gridCol>
                <a:gridCol w="1765450">
                  <a:extLst>
                    <a:ext uri="{9D8B030D-6E8A-4147-A177-3AD203B41FA5}">
                      <a16:colId xmlns:a16="http://schemas.microsoft.com/office/drawing/2014/main" val="20001"/>
                    </a:ext>
                  </a:extLst>
                </a:gridCol>
                <a:gridCol w="1376275">
                  <a:extLst>
                    <a:ext uri="{9D8B030D-6E8A-4147-A177-3AD203B41FA5}">
                      <a16:colId xmlns:a16="http://schemas.microsoft.com/office/drawing/2014/main" val="20002"/>
                    </a:ext>
                  </a:extLst>
                </a:gridCol>
                <a:gridCol w="2213475">
                  <a:extLst>
                    <a:ext uri="{9D8B030D-6E8A-4147-A177-3AD203B41FA5}">
                      <a16:colId xmlns:a16="http://schemas.microsoft.com/office/drawing/2014/main" val="20003"/>
                    </a:ext>
                  </a:extLst>
                </a:gridCol>
                <a:gridCol w="858800">
                  <a:extLst>
                    <a:ext uri="{9D8B030D-6E8A-4147-A177-3AD203B41FA5}">
                      <a16:colId xmlns:a16="http://schemas.microsoft.com/office/drawing/2014/main" val="20004"/>
                    </a:ext>
                  </a:extLst>
                </a:gridCol>
                <a:gridCol w="860725">
                  <a:extLst>
                    <a:ext uri="{9D8B030D-6E8A-4147-A177-3AD203B41FA5}">
                      <a16:colId xmlns:a16="http://schemas.microsoft.com/office/drawing/2014/main" val="20005"/>
                    </a:ext>
                  </a:extLst>
                </a:gridCol>
              </a:tblGrid>
              <a:tr h="1053850">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Critère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38850">
                <a:tc rowSpan="3">
                  <a:txBody>
                    <a:bodyPr/>
                    <a:lstStyle/>
                    <a:p>
                      <a:pPr marL="0" lvl="0" indent="0" algn="l" rtl="0">
                        <a:spcBef>
                          <a:spcPts val="0"/>
                        </a:spcBef>
                        <a:spcAft>
                          <a:spcPts val="0"/>
                        </a:spcAft>
                        <a:buNone/>
                      </a:pPr>
                      <a:r>
                        <a:rPr lang="fr-FR" sz="1000" b="1">
                          <a:solidFill>
                            <a:schemeClr val="dk1"/>
                          </a:solidFill>
                        </a:rPr>
                        <a:t>FP1 : Respect du règlement</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FS1.1 :Séparer le pilote du sol</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Surface recouverte </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Le fond plat doit aller du bulkhead jusqu'à la pare feu</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139750">
                <a:tc vMerge="1">
                  <a:txBody>
                    <a:bodyPr/>
                    <a:lstStyle/>
                    <a:p>
                      <a:endParaRPr lang="fr-FR"/>
                    </a:p>
                  </a:txBody>
                  <a:tcPr/>
                </a:tc>
                <a:tc>
                  <a:txBody>
                    <a:bodyPr/>
                    <a:lstStyle/>
                    <a:p>
                      <a:pPr marL="0" lvl="0" indent="0" algn="l" rtl="0">
                        <a:spcBef>
                          <a:spcPts val="0"/>
                        </a:spcBef>
                        <a:spcAft>
                          <a:spcPts val="0"/>
                        </a:spcAft>
                        <a:buNone/>
                      </a:pPr>
                      <a:r>
                        <a:rPr lang="fr-FR" sz="1000" dirty="0"/>
                        <a:t>FS1.2 : Ne pas laisser d’espace libre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dirty="0"/>
                        <a:t>Espace libre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dirty="0"/>
                        <a:t>Si le fond plat est constitué de plusieurs plaques, il ne doit pas y avoir plus de 3mm entre chaque plaque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a:t>0%</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a:t>T1</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3885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dirty="0"/>
                        <a:t>FS1.</a:t>
                      </a:r>
                      <a:r>
                        <a:rPr lang="fr-FR" sz="1000" dirty="0"/>
                        <a:t>3</a:t>
                      </a:r>
                      <a:r>
                        <a:rPr lang="fr-FR" sz="1000" u="none" strike="noStrike" cap="none" dirty="0"/>
                        <a:t> : Résister </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Solidité des matériaux utilisé</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Pas de matériaux cassants </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T1</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 name="Google Shape;367;g5b494d2df6_0_243">
            <a:extLst>
              <a:ext uri="{FF2B5EF4-FFF2-40B4-BE49-F238E27FC236}">
                <a16:creationId xmlns:a16="http://schemas.microsoft.com/office/drawing/2014/main" id="{7FDEC6C1-5E33-4210-A59D-11479066C92B}"/>
              </a:ext>
            </a:extLst>
          </p:cNvPr>
          <p:cNvSpPr/>
          <p:nvPr/>
        </p:nvSpPr>
        <p:spPr>
          <a:xfrm>
            <a:off x="5211025" y="594998"/>
            <a:ext cx="3933000" cy="2200479"/>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a:t>
            </a:r>
          </a:p>
          <a:p>
            <a:pPr marL="0" marR="0" lvl="0" indent="0" algn="l" rtl="0">
              <a:lnSpc>
                <a:spcPct val="100000"/>
              </a:lnSpc>
              <a:spcBef>
                <a:spcPts val="0"/>
              </a:spcBef>
              <a:spcAft>
                <a:spcPts val="0"/>
              </a:spcAft>
              <a:buNone/>
            </a:pPr>
            <a:endParaRPr sz="1000" b="0" i="0" u="none" strike="noStrike" cap="none" dirty="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8"/>
        <p:cNvGrpSpPr/>
        <p:nvPr/>
      </p:nvGrpSpPr>
      <p:grpSpPr>
        <a:xfrm>
          <a:off x="0" y="0"/>
          <a:ext cx="0" cy="0"/>
          <a:chOff x="0" y="0"/>
          <a:chExt cx="0" cy="0"/>
        </a:xfrm>
      </p:grpSpPr>
      <p:sp>
        <p:nvSpPr>
          <p:cNvPr id="189" name="Google Shape;189;g5b494d2df6_0_122"/>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Châssis équipé</a:t>
            </a:r>
            <a:endParaRPr sz="2400" b="0" i="0" u="none" strike="noStrike" cap="none" dirty="0">
              <a:solidFill>
                <a:schemeClr val="dk1"/>
              </a:solidFill>
              <a:highlight>
                <a:srgbClr val="00FF00"/>
              </a:highlight>
              <a:latin typeface="Arial"/>
              <a:ea typeface="Arial"/>
              <a:cs typeface="Arial"/>
              <a:sym typeface="Arial"/>
            </a:endParaRPr>
          </a:p>
        </p:txBody>
      </p:sp>
      <p:sp>
        <p:nvSpPr>
          <p:cNvPr id="190" name="Google Shape;190;g5b494d2df6_0_122"/>
          <p:cNvSpPr txBox="1"/>
          <p:nvPr/>
        </p:nvSpPr>
        <p:spPr>
          <a:xfrm>
            <a:off x="0" y="595000"/>
            <a:ext cx="9144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Impact Attenuator (Crashbox)</a:t>
            </a:r>
            <a:endParaRPr/>
          </a:p>
        </p:txBody>
      </p:sp>
      <p:sp>
        <p:nvSpPr>
          <p:cNvPr id="191" name="Google Shape;191;g5b494d2df6_0_122"/>
          <p:cNvSpPr txBox="1"/>
          <p:nvPr/>
        </p:nvSpPr>
        <p:spPr>
          <a:xfrm>
            <a:off x="0" y="1056675"/>
            <a:ext cx="9144000" cy="1306524"/>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192" name="Google Shape;192;g5b494d2df6_0_122"/>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193" name="Google Shape;193;g5b494d2df6_0_122"/>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194" name="Google Shape;194;g5b494d2df6_0_122"/>
          <p:cNvGraphicFramePr/>
          <p:nvPr>
            <p:extLst>
              <p:ext uri="{D42A27DB-BD31-4B8C-83A1-F6EECF244321}">
                <p14:modId xmlns:p14="http://schemas.microsoft.com/office/powerpoint/2010/main" val="1322076166"/>
              </p:ext>
            </p:extLst>
          </p:nvPr>
        </p:nvGraphicFramePr>
        <p:xfrm>
          <a:off x="0" y="2363199"/>
          <a:ext cx="9144000" cy="4494800"/>
        </p:xfrm>
        <a:graphic>
          <a:graphicData uri="http://schemas.openxmlformats.org/drawingml/2006/table">
            <a:tbl>
              <a:tblPr firstRow="1" bandRow="1">
                <a:noFill/>
                <a:tableStyleId>{323666D1-7C8F-4C18-830F-A4CB738B071C}</a:tableStyleId>
              </a:tblPr>
              <a:tblGrid>
                <a:gridCol w="1411600">
                  <a:extLst>
                    <a:ext uri="{9D8B030D-6E8A-4147-A177-3AD203B41FA5}">
                      <a16:colId xmlns:a16="http://schemas.microsoft.com/office/drawing/2014/main" val="20000"/>
                    </a:ext>
                  </a:extLst>
                </a:gridCol>
                <a:gridCol w="1867625">
                  <a:extLst>
                    <a:ext uri="{9D8B030D-6E8A-4147-A177-3AD203B41FA5}">
                      <a16:colId xmlns:a16="http://schemas.microsoft.com/office/drawing/2014/main" val="20001"/>
                    </a:ext>
                  </a:extLst>
                </a:gridCol>
                <a:gridCol w="1931775">
                  <a:extLst>
                    <a:ext uri="{9D8B030D-6E8A-4147-A177-3AD203B41FA5}">
                      <a16:colId xmlns:a16="http://schemas.microsoft.com/office/drawing/2014/main" val="20002"/>
                    </a:ext>
                  </a:extLst>
                </a:gridCol>
                <a:gridCol w="2317050">
                  <a:extLst>
                    <a:ext uri="{9D8B030D-6E8A-4147-A177-3AD203B41FA5}">
                      <a16:colId xmlns:a16="http://schemas.microsoft.com/office/drawing/2014/main" val="20003"/>
                    </a:ext>
                  </a:extLst>
                </a:gridCol>
                <a:gridCol w="762725">
                  <a:extLst>
                    <a:ext uri="{9D8B030D-6E8A-4147-A177-3AD203B41FA5}">
                      <a16:colId xmlns:a16="http://schemas.microsoft.com/office/drawing/2014/main" val="20004"/>
                    </a:ext>
                  </a:extLst>
                </a:gridCol>
                <a:gridCol w="853225">
                  <a:extLst>
                    <a:ext uri="{9D8B030D-6E8A-4147-A177-3AD203B41FA5}">
                      <a16:colId xmlns:a16="http://schemas.microsoft.com/office/drawing/2014/main" val="20005"/>
                    </a:ext>
                  </a:extLst>
                </a:gridCol>
              </a:tblGrid>
              <a:tr h="660112">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Fonction secondaire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1348">
                <a:tc rowSpan="3">
                  <a:txBody>
                    <a:bodyPr/>
                    <a:lstStyle/>
                    <a:p>
                      <a:pPr marL="0" lvl="0" indent="0" algn="l" rtl="0">
                        <a:spcBef>
                          <a:spcPts val="0"/>
                        </a:spcBef>
                        <a:spcAft>
                          <a:spcPts val="0"/>
                        </a:spcAft>
                        <a:buNone/>
                      </a:pPr>
                      <a:r>
                        <a:rPr lang="fr-FR" sz="1000" b="1">
                          <a:solidFill>
                            <a:schemeClr val="dk1"/>
                          </a:solidFill>
                        </a:rPr>
                        <a:t>FP1 : Respect du règlement</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FS1.1: Résister aux efforts</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Energie dissipée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 Arrêter une masse de 300kg allant à une vitesse de 7 m/s (Prévoir une marge)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T.3.19</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1348">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a:t>FS</a:t>
                      </a:r>
                      <a:r>
                        <a:rPr lang="fr-FR" sz="1000"/>
                        <a:t>1</a:t>
                      </a:r>
                      <a:r>
                        <a:rPr lang="fr-FR" sz="1000" u="none" strike="noStrike" cap="none"/>
                        <a:t>.</a:t>
                      </a:r>
                      <a:r>
                        <a:rPr lang="fr-FR" sz="1000"/>
                        <a:t>2</a:t>
                      </a:r>
                      <a:r>
                        <a:rPr lang="fr-FR" sz="1000" u="none" strike="noStrike" cap="none"/>
                        <a:t>: Être suffisamment petit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Respecter les dimensions maximales imposées par le règlement</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Longueur*Largeur*Hauteur en mm = 200*200*100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T.3.19</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5179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a:t>FS</a:t>
                      </a:r>
                      <a:r>
                        <a:rPr lang="fr-FR" sz="1000"/>
                        <a:t>1</a:t>
                      </a:r>
                      <a:r>
                        <a:rPr lang="fr-FR" sz="1000" u="none" strike="noStrike" cap="none"/>
                        <a:t>.</a:t>
                      </a:r>
                      <a:r>
                        <a:rPr lang="fr-FR" sz="1000"/>
                        <a:t>3</a:t>
                      </a:r>
                      <a:r>
                        <a:rPr lang="fr-FR" sz="1000" u="none" strike="noStrike" cap="none"/>
                        <a:t>: Limiter la variation de vitesse ressentie en cas d'accident du pilote </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Décélération moyenne et pic  maximum </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Le véhicule doit avoir une décélération moyenne de plus de 20g et un pic max à 40 g dans le test de FC1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T.3.19</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30907">
                <a:tc>
                  <a:txBody>
                    <a:bodyPr/>
                    <a:lstStyle/>
                    <a:p>
                      <a:pPr marL="0" marR="0" lvl="0" indent="0" algn="l" rtl="0">
                        <a:lnSpc>
                          <a:spcPct val="100000"/>
                        </a:lnSpc>
                        <a:spcBef>
                          <a:spcPts val="0"/>
                        </a:spcBef>
                        <a:spcAft>
                          <a:spcPts val="0"/>
                        </a:spcAft>
                        <a:buNone/>
                      </a:pPr>
                      <a:r>
                        <a:rPr lang="fr-FR" sz="1000" b="1" u="none" strike="noStrike" cap="none"/>
                        <a:t>FP</a:t>
                      </a:r>
                      <a:r>
                        <a:rPr lang="fr-FR" sz="1000" b="1"/>
                        <a:t>2</a:t>
                      </a:r>
                      <a:r>
                        <a:rPr lang="fr-FR" sz="1000" b="1" u="none" strike="noStrike" cap="none"/>
                        <a:t> : </a:t>
                      </a:r>
                      <a:r>
                        <a:rPr lang="fr-FR" sz="1000" b="1"/>
                        <a:t>Être adapté au châssis</a:t>
                      </a:r>
                      <a:endParaRPr sz="10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FS2.1: </a:t>
                      </a:r>
                      <a:endParaRPr sz="1000"/>
                    </a:p>
                    <a:p>
                      <a:pPr marL="0" marR="0" lvl="0" indent="0" algn="l" rtl="0">
                        <a:lnSpc>
                          <a:spcPct val="100000"/>
                        </a:lnSpc>
                        <a:spcBef>
                          <a:spcPts val="0"/>
                        </a:spcBef>
                        <a:spcAft>
                          <a:spcPts val="0"/>
                        </a:spcAft>
                        <a:buNone/>
                      </a:pPr>
                      <a:r>
                        <a:rPr lang="fr-FR" sz="1000"/>
                        <a:t>Respecter une forme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fr-FR" sz="1000"/>
                        <a:t>Entrer dans la carrosserie d'Invictus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57063">
                <a:tc>
                  <a:txBody>
                    <a:bodyPr/>
                    <a:lstStyle/>
                    <a:p>
                      <a:pPr marL="0" marR="0" lvl="0" indent="0" algn="l" rtl="0">
                        <a:lnSpc>
                          <a:spcPct val="100000"/>
                        </a:lnSpc>
                        <a:spcBef>
                          <a:spcPts val="0"/>
                        </a:spcBef>
                        <a:spcAft>
                          <a:spcPts val="0"/>
                        </a:spcAft>
                        <a:buNone/>
                      </a:pPr>
                      <a:r>
                        <a:rPr lang="fr-FR" sz="1000" b="1" u="none" strike="noStrike" cap="none" dirty="0"/>
                        <a:t>FP</a:t>
                      </a:r>
                      <a:r>
                        <a:rPr lang="fr-FR" sz="1000" b="1" dirty="0"/>
                        <a:t>3: </a:t>
                      </a:r>
                      <a:r>
                        <a:rPr lang="fr-FR" sz="1000" b="1" dirty="0" err="1"/>
                        <a:t>Etre</a:t>
                      </a:r>
                      <a:r>
                        <a:rPr lang="fr-FR" sz="1000" b="1" dirty="0"/>
                        <a:t> léger</a:t>
                      </a:r>
                      <a:endParaRPr sz="1000"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FS3.1:  Être moins lourd que la version fournie par le règlement</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Masse</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450g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912232">
                <a:tc>
                  <a:txBody>
                    <a:bodyPr/>
                    <a:lstStyle/>
                    <a:p>
                      <a:pPr marL="0" marR="0" lvl="0" indent="0" algn="l" rtl="0">
                        <a:lnSpc>
                          <a:spcPct val="100000"/>
                        </a:lnSpc>
                        <a:spcBef>
                          <a:spcPts val="0"/>
                        </a:spcBef>
                        <a:spcAft>
                          <a:spcPts val="0"/>
                        </a:spcAft>
                        <a:buNone/>
                      </a:pPr>
                      <a:r>
                        <a:rPr lang="fr-FR" sz="1000" b="1" u="none" strike="noStrike" cap="none"/>
                        <a:t>FP</a:t>
                      </a:r>
                      <a:r>
                        <a:rPr lang="fr-FR" sz="1000" b="1"/>
                        <a:t>4</a:t>
                      </a:r>
                      <a:r>
                        <a:rPr lang="fr-FR" sz="1000" b="1" u="none" strike="noStrike" cap="none"/>
                        <a:t> :</a:t>
                      </a:r>
                      <a:r>
                        <a:rPr lang="fr-FR" sz="1000" b="1"/>
                        <a:t> Limiter le budget</a:t>
                      </a:r>
                      <a:endParaRPr sz="10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FS4.1: Ne pas coûter trop cher par rapport au prix de la boîte </a:t>
                      </a:r>
                      <a:r>
                        <a:rPr lang="fr-FR" sz="1000" dirty="0" err="1"/>
                        <a:t>anti-choc</a:t>
                      </a:r>
                      <a:r>
                        <a:rPr lang="fr-FR" sz="1000" dirty="0"/>
                        <a:t> fournie par la compétition</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Prix</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500 €</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763</TotalTime>
  <Words>4693</Words>
  <Application>Microsoft Office PowerPoint</Application>
  <PresentationFormat>Affichage à l'écran (4:3)</PresentationFormat>
  <Paragraphs>1378</Paragraphs>
  <Slides>38</Slides>
  <Notes>38</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38</vt:i4>
      </vt:variant>
    </vt:vector>
  </HeadingPairs>
  <TitlesOfParts>
    <vt:vector size="41" baseType="lpstr">
      <vt:lpstr>Arial</vt:lpstr>
      <vt:lpstr>Calibri</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Arthur Rodriguez</dc:creator>
  <cp:lastModifiedBy>Arthur Rodriguez</cp:lastModifiedBy>
  <cp:revision>30</cp:revision>
  <dcterms:modified xsi:type="dcterms:W3CDTF">2019-06-08T08:33:24Z</dcterms:modified>
</cp:coreProperties>
</file>