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388" r:id="rId4"/>
    <p:sldId id="389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391" r:id="rId16"/>
    <p:sldId id="393" r:id="rId17"/>
    <p:sldId id="413" r:id="rId18"/>
    <p:sldId id="414" r:id="rId19"/>
    <p:sldId id="415" r:id="rId20"/>
    <p:sldId id="416" r:id="rId21"/>
    <p:sldId id="394" r:id="rId22"/>
    <p:sldId id="396" r:id="rId23"/>
    <p:sldId id="417" r:id="rId24"/>
    <p:sldId id="418" r:id="rId25"/>
    <p:sldId id="419" r:id="rId26"/>
    <p:sldId id="420" r:id="rId27"/>
    <p:sldId id="397" r:id="rId28"/>
    <p:sldId id="399" r:id="rId29"/>
    <p:sldId id="421" r:id="rId30"/>
    <p:sldId id="422" r:id="rId31"/>
    <p:sldId id="423" r:id="rId32"/>
    <p:sldId id="424" r:id="rId33"/>
    <p:sldId id="425" r:id="rId34"/>
    <p:sldId id="434" r:id="rId35"/>
    <p:sldId id="431" r:id="rId36"/>
    <p:sldId id="430" r:id="rId37"/>
    <p:sldId id="433" r:id="rId38"/>
    <p:sldId id="432" r:id="rId39"/>
    <p:sldId id="400" r:id="rId40"/>
    <p:sldId id="435" r:id="rId41"/>
    <p:sldId id="436" r:id="rId42"/>
    <p:sldId id="437" r:id="rId43"/>
    <p:sldId id="387" r:id="rId4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libri Light" panose="020F0302020204030204" pitchFamily="34" charset="0"/>
      <p:regular r:id="rId52"/>
      <p:italic r:id="rId53"/>
    </p:embeddedFont>
    <p:embeddedFont>
      <p:font typeface="Corbel" panose="020B0503020204020204" pitchFamily="34" charset="0"/>
      <p:regular r:id="rId54"/>
      <p:bold r:id="rId55"/>
      <p:italic r:id="rId56"/>
      <p:boldItalic r:id="rId57"/>
    </p:embeddedFont>
    <p:embeddedFont>
      <p:font typeface="Open Sans" panose="020B0606030504020204" pitchFamily="34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E4C927FF-9AA7-4989-8BD6-83E04711D340}">
          <p14:sldIdLst>
            <p14:sldId id="256"/>
            <p14:sldId id="257"/>
          </p14:sldIdLst>
        </p14:section>
        <p14:section name="Suspension" id="{0C4F9668-881C-44B8-BF36-FD7233A320E9}">
          <p14:sldIdLst>
            <p14:sldId id="388"/>
            <p14:sldId id="389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</p14:sldIdLst>
        </p14:section>
        <p14:section name="Chassis" id="{178BA139-B58D-41BB-B090-63DF5120B31C}">
          <p14:sldIdLst>
            <p14:sldId id="391"/>
            <p14:sldId id="393"/>
            <p14:sldId id="413"/>
            <p14:sldId id="414"/>
            <p14:sldId id="415"/>
            <p14:sldId id="416"/>
          </p14:sldIdLst>
        </p14:section>
        <p14:section name="Aéro" id="{8F366631-DC75-4418-A594-A22E2AE71DD3}">
          <p14:sldIdLst>
            <p14:sldId id="394"/>
            <p14:sldId id="396"/>
            <p14:sldId id="417"/>
            <p14:sldId id="418"/>
            <p14:sldId id="419"/>
            <p14:sldId id="420"/>
          </p14:sldIdLst>
        </p14:section>
        <p14:section name="Engine" id="{A42697CC-4D06-408A-8BCF-998E372904CE}">
          <p14:sldIdLst>
            <p14:sldId id="397"/>
            <p14:sldId id="399"/>
            <p14:sldId id="421"/>
            <p14:sldId id="422"/>
            <p14:sldId id="423"/>
            <p14:sldId id="424"/>
            <p14:sldId id="425"/>
            <p14:sldId id="434"/>
            <p14:sldId id="431"/>
            <p14:sldId id="430"/>
            <p14:sldId id="433"/>
            <p14:sldId id="432"/>
          </p14:sldIdLst>
        </p14:section>
        <p14:section name="SEISM" id="{7EB8B7EE-04E2-4462-8224-0941AB8CDD5C}">
          <p14:sldIdLst>
            <p14:sldId id="400"/>
            <p14:sldId id="435"/>
            <p14:sldId id="436"/>
            <p14:sldId id="437"/>
          </p14:sldIdLst>
        </p14:section>
        <p14:section name="Ending" id="{C8C1FFBB-F216-433D-BD00-A4EA88CEE999}">
          <p14:sldIdLst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00B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AE84F-5076-453B-8061-31B2A411B29C}">
  <a:tblStyle styleId="{930AE84F-5076-453B-8061-31B2A411B2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FDBAF7-3599-4B11-9179-2869128F246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9802B-0661-4D8F-9B7C-1BF18A38B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462E4-F5B8-45D6-8CC6-96AA9CB65E7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FE1F-22FD-4117-A76E-EC5475E849A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735-C725-45E5-A371-9607D7E748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21" name="Google Shape;2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9" name="Google Shape;175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760" name="Google Shape;1760;p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43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866" y="884396"/>
            <a:ext cx="5350269" cy="11508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1413" y="3433864"/>
            <a:ext cx="1916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75244" y="3725863"/>
            <a:ext cx="6993512" cy="631825"/>
          </a:xfrm>
        </p:spPr>
        <p:txBody>
          <a:bodyPr/>
          <a:lstStyle>
            <a:lvl1pPr marL="0" indent="0" algn="ctr">
              <a:buNone/>
              <a:defRPr/>
            </a:lvl1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425467D5-9D7F-4069-8C53-5CCBB0096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3796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19AD571F-D5C5-445A-B990-138C97F0B2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243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838C3C52-160C-4FB7-9ABE-1A3579A1EC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312136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5D5378ED-B33D-405F-B6F6-A61D1E13B6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6013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6010AD78-2B22-40FE-9D30-3411D9163A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63409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73989639-EECB-40AC-8C73-6EE5BB8BDA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53698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9B3BFC2D-789D-43F8-8432-53843906B3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18943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D0193398-80FE-4100-9692-FA2CD61E59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180141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33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3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Powert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Elec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Chas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5798131-93AF-4724-97AC-A86BF1BE77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555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CE576D83-35FD-4851-A7EB-0208C162D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4779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698" r:id="rId8"/>
    <p:sldLayoutId id="2147483728" r:id="rId9"/>
    <p:sldLayoutId id="2147483716" r:id="rId10"/>
    <p:sldLayoutId id="2147483727" r:id="rId11"/>
    <p:sldLayoutId id="2147483710" r:id="rId12"/>
    <p:sldLayoutId id="2147483726" r:id="rId13"/>
    <p:sldLayoutId id="2147483713" r:id="rId14"/>
    <p:sldLayoutId id="2147483722" r:id="rId15"/>
    <p:sldLayoutId id="2147483719" r:id="rId16"/>
    <p:sldLayoutId id="2147483723" r:id="rId17"/>
    <p:sldLayoutId id="2147483691" r:id="rId18"/>
    <p:sldLayoutId id="2147483692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"/>
              <a:buFont typeface="Corbel"/>
              <a:buNone/>
            </a:pPr>
            <a:r>
              <a:rPr lang="fr-FR" b="1" dirty="0">
                <a:solidFill>
                  <a:srgbClr val="FF0000"/>
                </a:solidFill>
              </a:rPr>
              <a:t>10/10</a:t>
            </a:r>
            <a:r>
              <a:rPr lang="fr-FR" sz="1000" b="1" i="0" u="none" strike="noStrike" cap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/201</a:t>
            </a:r>
            <a:r>
              <a:rPr lang="fr-FR" b="1" dirty="0">
                <a:solidFill>
                  <a:srgbClr val="FF0000"/>
                </a:solidFill>
              </a:rPr>
              <a:t>8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Date :</a:t>
            </a:r>
          </a:p>
          <a:p>
            <a:r>
              <a:rPr lang="en-US" dirty="0"/>
              <a:t>16/10/2019</a:t>
            </a:r>
          </a:p>
        </p:txBody>
      </p:sp>
      <p:sp>
        <p:nvSpPr>
          <p:cNvPr id="217" name="Google Shape;217;p25"/>
          <p:cNvSpPr txBox="1"/>
          <p:nvPr/>
        </p:nvSpPr>
        <p:spPr>
          <a:xfrm>
            <a:off x="3966300" y="4650600"/>
            <a:ext cx="1211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1.0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SYNTHESE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10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Barre anti-roulis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89EE87C9-E49E-4E3A-8F6D-C9482437437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32B0148E-83B7-4840-B239-5458B2ACE80C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D7CD210A-9680-4DEE-A837-19AABCC180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83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Roue équipée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13D1F9F1-AE75-4315-A796-1C210314C4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776CB48A-82C0-46D9-93D2-9917171625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296AC33F-B73F-40DA-935B-7A952152D6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A34827C-7862-4F5C-BB0F-D569BE384D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0624D28C-04E3-4820-AF90-7EFB121BE23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9ED83381-2B70-46C7-AD48-E5C741C368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3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12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Roue équipée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B87515AB-9149-4F20-95FF-1F7072CAF78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694C2036-BD53-4471-9A44-F69491A27647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FE9C9055-CAD4-473E-A52E-9203DF345F2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71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freinage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405640FD-1D20-4993-AF94-FEE081F0D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4A40CD4C-5670-4733-9E84-F26F95EBA4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7AE3E000-88C2-4976-AA15-20DD87D398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7E6B6615-6823-4308-959D-20C78EFE0D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5DF279EA-325D-43AA-A193-991AFB4FECC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DAF6E95E-39D3-4266-AAA9-CDDFA68C70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4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14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freinage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BBB4ED3E-CEA0-4F01-BEFA-F0C6CF65D3D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6630C130-EA46-4835-9CE3-FF420F6038A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C1387472-21CF-40F4-A51C-E5113D0752F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19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A1D451-9480-4389-A6AB-A6EA3D2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D6F3E1-988B-40F2-A0EA-B5A6FE0E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tubulaire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899EC95-CBA6-49FC-BACA-0E93E901B8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92DAB801-E194-4DD7-AB0B-26CF8D6BF7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305ECAE-1E18-49F2-A839-AD7E811D16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01D707D0-1723-42EB-88E4-8F5496AD4F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A1966C17-11A6-4A9F-8CA1-BFA5624A4B6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29A85464-DCD8-4006-8CEC-0C54095CF8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0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B75413-BE72-4AD4-8648-D8893D6E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16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32AF1A9-8B2B-4602-88D0-2575AF5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tubulaire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5A5A4C64-B17A-45A2-A7DC-DEA96524A6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5260C42-48AE-468C-B407-AEA3A957D9F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D8857AFE-9462-4251-BEEE-F90FB80A9BD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41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A1D451-9480-4389-A6AB-A6EA3D2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D6F3E1-988B-40F2-A0EA-B5A6FE0E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Ergonomie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4AD14EA0-0DE6-4404-A5F1-A7513FE972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0434302D-5D1E-4779-AE92-AA3D7D071F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56EABCA2-7B4A-418D-9D8E-726A0B7A77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612E4B2A-10F9-43AE-8F92-04D5904D3D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6CAFFE9C-881F-48EB-A616-40BBA705109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0104D07E-814D-48FF-9DF2-2BAE9E67DE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33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B75413-BE72-4AD4-8648-D8893D6E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18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32AF1A9-8B2B-4602-88D0-2575AF5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Ergonomie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7BA56014-0E5E-43F0-9A33-E6FCF9427E7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4A404C1C-6718-4D0D-97B0-DB0196E1B19D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25044673-892B-4805-B20B-DAD40B211E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78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A1D451-9480-4389-A6AB-A6EA3D2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D6F3E1-988B-40F2-A0EA-B5A6FE0E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Pédalier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8C475CA8-2446-4FF4-8004-AEB68E764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D7DC4C38-F46F-4AF1-8151-F07217F0E7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1E26AD3-27AA-4B3F-BB53-EDC8057083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C96193EB-A77F-4964-A5E2-3D63F9F4B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E66FD393-BD32-4439-93DA-99FBE61F3B7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DC770CD3-8DC2-4EB5-B6A4-872D1BD605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20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contents</a:t>
            </a:r>
            <a:endParaRPr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idx="1"/>
          </p:nvPr>
        </p:nvSpPr>
        <p:spPr>
          <a:xfrm>
            <a:off x="628650" y="759618"/>
            <a:ext cx="3943350" cy="368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rgbClr val="FF0000"/>
                </a:solidFill>
              </a:rPr>
              <a:t>S1 - Liaison au sol mécatronique </a:t>
            </a:r>
            <a:r>
              <a:rPr lang="fr-FR" sz="1800" dirty="0"/>
              <a:t>(1h)</a:t>
            </a:r>
            <a:endParaRPr sz="1100" dirty="0">
              <a:solidFill>
                <a:srgbClr val="000000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Points LAS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Triangle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Direction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Barre anti-roulis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Roue équipée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Système de freinage</a:t>
            </a:r>
            <a:endParaRPr sz="1100" dirty="0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chemeClr val="accent6"/>
                </a:solidFill>
              </a:rPr>
              <a:t>S3 - Châssis équipé </a:t>
            </a:r>
            <a:r>
              <a:rPr lang="fr-FR" sz="1800" dirty="0"/>
              <a:t>(1h)</a:t>
            </a:r>
            <a:endParaRPr sz="18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Structure tubulaire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Ergonomie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Pédalier</a:t>
            </a:r>
          </a:p>
          <a:p>
            <a:pPr marL="114300" lvl="0" indent="0">
              <a:lnSpc>
                <a:spcPct val="100000"/>
              </a:lnSpc>
              <a:spcBef>
                <a:spcPts val="0"/>
              </a:spcBef>
              <a:buClr>
                <a:srgbClr val="1D9A78"/>
              </a:buClr>
              <a:buSzPts val="1800"/>
              <a:buNone/>
            </a:pPr>
            <a:r>
              <a:rPr lang="fr-FR" sz="1800" b="1" dirty="0">
                <a:solidFill>
                  <a:srgbClr val="7030A0"/>
                </a:solidFill>
              </a:rPr>
              <a:t>S5 - Aérodynamique </a:t>
            </a:r>
            <a:r>
              <a:rPr lang="fr-FR" sz="1800" dirty="0">
                <a:solidFill>
                  <a:prstClr val="black"/>
                </a:solidFill>
              </a:rPr>
              <a:t>(30min)</a:t>
            </a: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AutoNum type="alphaLcPeriod"/>
            </a:pPr>
            <a:r>
              <a:rPr lang="fr-FR" sz="1100" dirty="0">
                <a:solidFill>
                  <a:prstClr val="black"/>
                </a:solidFill>
              </a:rPr>
              <a:t>Aile arrière</a:t>
            </a: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AutoNum type="alphaLcPeriod"/>
            </a:pPr>
            <a:r>
              <a:rPr lang="fr-FR" sz="1100" dirty="0">
                <a:solidFill>
                  <a:prstClr val="black"/>
                </a:solidFill>
              </a:rPr>
              <a:t>Aile avant</a:t>
            </a: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AutoNum type="alphaLcPeriod"/>
            </a:pPr>
            <a:r>
              <a:rPr lang="fr-FR" sz="1100" dirty="0">
                <a:solidFill>
                  <a:prstClr val="black"/>
                </a:solidFill>
              </a:rPr>
              <a:t>Diffuseur</a:t>
            </a:r>
            <a:endParaRPr sz="1100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938F1C-595D-4C8F-BDA9-E502657EE55B}"/>
              </a:ext>
            </a:extLst>
          </p:cNvPr>
          <p:cNvSpPr/>
          <p:nvPr/>
        </p:nvSpPr>
        <p:spPr>
          <a:xfrm>
            <a:off x="4511778" y="759618"/>
            <a:ext cx="4572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chemeClr val="accent1"/>
              </a:buClr>
              <a:buSzPts val="1800"/>
            </a:pPr>
            <a:r>
              <a:rPr lang="fr-FR" b="1" dirty="0">
                <a:solidFill>
                  <a:schemeClr val="accent4"/>
                </a:solidFill>
              </a:rPr>
              <a:t>S2 - Motorisation instrumentée </a:t>
            </a:r>
            <a:r>
              <a:rPr lang="fr-FR" dirty="0"/>
              <a:t>(1h)</a:t>
            </a:r>
            <a:endParaRPr lang="fr-FR" sz="1100" dirty="0">
              <a:solidFill>
                <a:schemeClr val="dk1"/>
              </a:solidFill>
            </a:endParaRP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Bride/Guillotine</a:t>
            </a:r>
          </a:p>
          <a:p>
            <a:pPr marL="914400" lvl="1" indent="-298450"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Admission</a:t>
            </a:r>
          </a:p>
          <a:p>
            <a:pPr marL="914400" lvl="1" indent="-298450"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Carter</a:t>
            </a:r>
          </a:p>
          <a:p>
            <a:pPr marL="914400" lvl="1" indent="-298450"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Echappement</a:t>
            </a:r>
          </a:p>
          <a:p>
            <a:pPr marL="914400" lvl="1" indent="-298450"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Refroidissement</a:t>
            </a:r>
          </a:p>
          <a:p>
            <a:pPr marL="914400" lvl="1" indent="-298450"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Transmission secondaire</a:t>
            </a:r>
          </a:p>
          <a:p>
            <a:pPr marL="114300" lvl="0">
              <a:buClr>
                <a:schemeClr val="accent1"/>
              </a:buClr>
              <a:buSzPts val="1800"/>
            </a:pPr>
            <a:r>
              <a:rPr lang="fr-FR" b="1" dirty="0">
                <a:solidFill>
                  <a:srgbClr val="00B050"/>
                </a:solidFill>
              </a:rPr>
              <a:t>S4 - Système SEISM</a:t>
            </a:r>
            <a:r>
              <a:rPr lang="fr-FR" dirty="0"/>
              <a:t> (30min)</a:t>
            </a:r>
          </a:p>
          <a:p>
            <a:pPr marL="914400" lvl="1" indent="-298450"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Faisceau</a:t>
            </a:r>
          </a:p>
          <a:p>
            <a:pPr marL="914400" lvl="1" indent="-298450"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Tableau de bord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B75413-BE72-4AD4-8648-D8893D6E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20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32AF1A9-8B2B-4602-88D0-2575AF5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Pédalier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2D742CA7-5799-4410-A0AC-B5FFE9F4FE7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255501DA-E7B3-471E-B49E-2A3B83858F0D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CCC41E61-328D-4EB9-9486-2C48860A00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24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BFE066-6260-4417-B0ED-402399F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7FED8C-C82F-44AF-BE52-3D4319C0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Aile arrière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5218A1CD-3B58-41DD-A5F3-0DF3F9127B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FAF0C15E-58A6-44FC-9B0B-D319518932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5299BD0-E17B-4CD8-AF7F-033FFCEFB4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B44A239F-9106-4F03-9A9D-1C2E24B637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BE463427-E5F7-4943-994B-CF2BDAB1EC1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D5CFC3F7-84A8-41E0-8D85-61546DE5BC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34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550A5C-FBA8-4473-94F3-3B23BE6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22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7439681-680C-4BA9-9786-4276847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Aile arrière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378C9ED7-4110-473C-8B4D-82DA362F6CF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CCD00243-1C3D-41BE-8506-D8A5540A543B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0802B059-7A2F-4148-8A1F-950C2E5F5E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65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BFE066-6260-4417-B0ED-402399F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7FED8C-C82F-44AF-BE52-3D4319C0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Aile avant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96A1E77A-E885-404F-AAD3-59B97A4AB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CE4AB6C3-B147-4E1E-ABF6-D9C4896A62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78A20F72-4109-4420-8BEB-0A39EFFC92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0D8646C9-AFD5-4925-8D6D-116721633A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8E857ADE-FA9C-42A4-95BE-3260DCE70F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8ACB589F-1A91-4BD1-926D-7C7DD1E9FE8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056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550A5C-FBA8-4473-94F3-3B23BE6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24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7439681-680C-4BA9-9786-4276847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Aile avant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5720CBF4-9F88-4820-A66A-AD4D5DED6F7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0ADE9841-39CE-41A1-93A9-7BF581F4AD6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26DF4B60-964F-4E7B-A31C-537172CC55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3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BFE066-6260-4417-B0ED-402399F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7FED8C-C82F-44AF-BE52-3D4319C0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Diffuseur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FB182DD7-4F04-40EB-BAA6-3427CBB0F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AC04D48D-2EF2-4BC2-8D9D-6964080A4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7F977105-78E8-4985-9998-6A679FA822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7D2D1BCB-AB02-4871-B471-9108665F31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F6B3BF04-0B20-4BA1-8392-A2D0C8A3D72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DACCA06F-C0E4-40B2-9681-3FCF62E6B8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82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550A5C-FBA8-4473-94F3-3B23BE6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26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7439681-680C-4BA9-9786-4276847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Diffuseur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BC3F0580-CA71-4506-9F41-8BBDC2A9F4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719E2A88-2EE3-4E4F-ADDC-F0FE2F35413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B8C0E55-3DB3-470F-92AB-47B98942A3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1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Bride/Guillotine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562495D8-5025-49F1-BBDE-D19B7BB51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D7995BE0-8484-4B05-A730-DCC0FD6283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760E6B9D-551A-4106-8DA0-D5BE115140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D44862A8-32EC-43B6-ABBC-82463383C8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F9E7511E-53B7-490E-BA11-04959F527EB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ACD17DEA-993F-4A19-B495-9405761CE7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62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28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Bride/Guillotine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636A25F3-CB1C-4119-B5ED-7C230B9039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03537105-402D-4B2E-BC5E-53B2EB1B7C16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E2D891D-DD50-4C2C-B22C-A10F188103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5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Admission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E744809E-128E-47CF-B85A-DECC87AE2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BF8F43D4-072C-4B89-BA46-5A08528E3E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818128D9-C845-4FB0-B691-8CB48D8666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9A2D78A8-D0B5-4BBF-87B3-97FFE97B13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0EA3D4F3-EADD-43A3-A435-F719EA38D1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7EA3C94B-19F2-4104-B9F9-012DBBF813E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30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de LAS</a:t>
            </a: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561DAF30-1D29-4CC9-BF06-CE52507047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06D218B5-811C-465E-AC95-85DE65E041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9" name="Espace réservé du texte 38">
            <a:extLst>
              <a:ext uri="{FF2B5EF4-FFF2-40B4-BE49-F238E27FC236}">
                <a16:creationId xmlns:a16="http://schemas.microsoft.com/office/drawing/2014/main" id="{5D333389-0F99-4AF6-8A48-9C4539FC0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63BD61C6-F6C6-41B0-85F4-5A56C81FC0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298338BC-432A-4E07-9BAC-C44C307C7E0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9BBD4716-54A4-4356-A2AE-A3CA2DB735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/>
              <a:t>MSO</a:t>
            </a:r>
          </a:p>
        </p:txBody>
      </p:sp>
    </p:spTree>
    <p:extLst>
      <p:ext uri="{BB962C8B-B14F-4D97-AF65-F5344CB8AC3E}">
        <p14:creationId xmlns:p14="http://schemas.microsoft.com/office/powerpoint/2010/main" val="291560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30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Admission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5E6B3F8C-0A2F-4515-95C2-1430199828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84DEF35B-9C74-48CD-AB1F-F44010C0153C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4A2B47EF-81A8-45BA-8A3C-458FE1E1BD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Carter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2CA1CBFB-1AF8-4A2B-B04E-F84B80CAC9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3FF2D0E4-963E-4036-A3A6-66729315D8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09EB2DB7-9E29-4B8B-8EF1-609C68B9F9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21DB001E-DE65-4C83-B159-70843E3C92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6E1CB4D0-274D-416D-BA98-64BB16F521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68FBFDF0-DECC-4553-B051-C430880313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47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32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Carter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10E7F027-D33F-4197-BBFB-634362050F5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3A1F6EE7-E788-4625-8130-43A0CCA61426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FD6E341-967E-4502-A376-108C0FAFE3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978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Echappement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8C400D17-BB50-4633-855C-5A6B7FAB8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4BA8B313-96C4-4C2B-A604-8C37F03394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D61D77D-54E4-4547-89D9-DB2B5C0857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C5B9DE81-EB55-4B91-949B-2C03AB7B11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B98D7D9A-E7E4-446A-B1AE-731A9E4664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FD951A38-94B6-4D40-B26B-D2AE7D303E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35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34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Echappement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46165435-6CC4-4E38-92B7-0F1A38C8E09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FE1F92B-EB90-4E84-9FC0-C52BE997B52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0F50EC2C-85E2-4309-A887-C27ACBFF8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436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Reffroidissement</a:t>
            </a:r>
            <a:endParaRPr lang="fr-FR" dirty="0"/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6E7E85A3-06A8-4669-9B38-CD1A64B0D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0AD5E9F9-0199-4F41-944A-E64FAEB703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52723186-2041-416F-91EB-34D40E2286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4129441D-626C-46A3-9836-12D050CDB6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325A2AF7-B231-4D02-AEE9-DC894287B6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1553A085-9138-4AD7-8A12-18DB274FB5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48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36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Reffroidissement</a:t>
            </a:r>
            <a:endParaRPr lang="fr-FR" dirty="0"/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E1B87991-D91A-4D66-8D1C-9B02318117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AC703A0C-AF32-4CA0-B8D2-3A01BC12E49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2B859C2-BE7F-42CE-8D57-9DF27C89030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617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Transmission secondaire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7854355B-6E2C-4672-A5BE-E68C33B9B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97FEB999-01BE-431C-9138-7BD6592193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D1904011-AFAA-429D-A077-FCE168A58D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A113473E-1C85-4306-9E2D-0E578E48A2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B2E3BFD7-BBEE-45B3-95E8-B79B3C7A07A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57160DC6-877D-41D9-9507-9106785BA1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11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38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Transmission secondaire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C3AD6418-BFE5-4FA2-B74B-6AF1EE184E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FB2876D5-2FF7-4102-95AD-829E8CBA175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0C9F6CEA-23A8-4C81-884F-C645E95C88A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778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071E1A-55EB-40FA-BDFC-2823D67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C13545-005A-439A-A37A-653EFCFD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Faisceau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72668384-97F1-41FE-A259-378B78C18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FB8C552B-F8FD-4D3D-8C96-63994647CA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D63DACD9-5D9E-42F4-B595-153A0BC607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D06B8F0C-B33D-4691-B9CB-664455A30A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BA221914-93C4-4E66-B601-A4CE58A7D4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0953F4D7-E3E6-4064-8D8F-4C18A34AD56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5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de LAS</a:t>
            </a:r>
          </a:p>
        </p:txBody>
      </p:sp>
      <p:sp>
        <p:nvSpPr>
          <p:cNvPr id="21" name="Espace réservé pour une image  20">
            <a:extLst>
              <a:ext uri="{FF2B5EF4-FFF2-40B4-BE49-F238E27FC236}">
                <a16:creationId xmlns:a16="http://schemas.microsoft.com/office/drawing/2014/main" id="{60A5011A-19FA-4B21-9118-C30BC3FB655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2" name="Espace réservé du contenu 21">
            <a:extLst>
              <a:ext uri="{FF2B5EF4-FFF2-40B4-BE49-F238E27FC236}">
                <a16:creationId xmlns:a16="http://schemas.microsoft.com/office/drawing/2014/main" id="{B92E5AE1-3894-4C8B-BAC9-5E4CCC19417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10FC75F2-C7DB-4E12-886E-FE06564E6D6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dirty="0"/>
              <a:t>MSO</a:t>
            </a:r>
          </a:p>
        </p:txBody>
      </p:sp>
    </p:spTree>
    <p:extLst>
      <p:ext uri="{BB962C8B-B14F-4D97-AF65-F5344CB8AC3E}">
        <p14:creationId xmlns:p14="http://schemas.microsoft.com/office/powerpoint/2010/main" val="1212112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11BE86-2AA6-4921-932A-72C21D78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40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05AF1E0-65AF-4E04-9F70-642F2954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Faisceau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501DE41E-98A8-4557-8341-922D54DFE10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51B5F341-34FE-49B3-95CB-1D3B336D459B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81D1D04-CD70-46EC-9D87-BCF45FB53B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627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071E1A-55EB-40FA-BDFC-2823D67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C13545-005A-439A-A37A-653EFCFD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bort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C64B6595-2D0D-47A1-AF09-4EA09447F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1A6F2FA6-145C-4F54-A0D5-53E6F1520C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17A9C190-7E0A-424F-8435-CC17A1246F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C210CFC1-8C93-4A69-B21A-F457D7EBA8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854E88D8-1672-401E-9117-52AB8AC33FA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C217B85D-33C9-4780-A222-36FDF82D02C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4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11BE86-2AA6-4921-932A-72C21D78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42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05AF1E0-65AF-4E04-9F70-642F2954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bord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7D5599B9-D37F-4F5F-8867-D3DD083AAB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6B3B8496-382C-4F6F-B1EC-C76C7A83C1EF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1607D12-9137-4E09-BA4A-225E78BEA2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492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156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01684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Etat de l’avancement - Echéances</a:t>
            </a:r>
            <a:endParaRPr dirty="0"/>
          </a:p>
        </p:txBody>
      </p:sp>
      <p:sp>
        <p:nvSpPr>
          <p:cNvPr id="1764" name="Google Shape;1764;p1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 dirty="0"/>
              <a:t>Etat du Projet : </a:t>
            </a:r>
            <a:r>
              <a:rPr lang="fr-FR" sz="2400" b="0" dirty="0"/>
              <a:t>Retard de une semaine </a:t>
            </a: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lang="fr-FR" sz="2400" b="0" dirty="0"/>
          </a:p>
          <a:p>
            <a:pPr marL="0" indent="0">
              <a:lnSpc>
                <a:spcPct val="100000"/>
              </a:lnSpc>
              <a:spcBef>
                <a:spcPts val="560"/>
              </a:spcBef>
              <a:buSzPts val="2800"/>
              <a:buNone/>
            </a:pPr>
            <a:r>
              <a:rPr lang="en-US" sz="2400" b="1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Prochain TOP :  </a:t>
            </a:r>
            <a:r>
              <a:rPr lang="en-US" sz="24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TOP </a:t>
            </a:r>
            <a:r>
              <a:rPr lang="en-US" sz="24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Organe</a:t>
            </a:r>
            <a:r>
              <a:rPr lang="en-US" sz="24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mi-</a:t>
            </a:r>
            <a:r>
              <a:rPr lang="en-US" sz="24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novembr</a:t>
            </a:r>
            <a:r>
              <a:rPr lang="en-US" sz="2400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endParaRPr lang="en-US" sz="2400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b="0" dirty="0"/>
              <a:t> </a:t>
            </a:r>
            <a:endParaRPr b="0" dirty="0"/>
          </a:p>
        </p:txBody>
      </p:sp>
      <p:sp>
        <p:nvSpPr>
          <p:cNvPr id="1762" name="Google Shape;1762;p1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Triangles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D80C8341-5B55-4930-8F36-DAB09611A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7444DF5B-8D96-49C3-89B0-6FBDA8EC02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679EC8F3-CAD4-479A-9A57-3EC28EEE7B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1A56A966-FE05-41ED-B447-5890F425C8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8" name="Espace réservé pour une image  37">
            <a:extLst>
              <a:ext uri="{FF2B5EF4-FFF2-40B4-BE49-F238E27FC236}">
                <a16:creationId xmlns:a16="http://schemas.microsoft.com/office/drawing/2014/main" id="{19BFBF6B-A004-4581-ABE1-64A132CAA00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9" name="Espace réservé du texte 38">
            <a:extLst>
              <a:ext uri="{FF2B5EF4-FFF2-40B4-BE49-F238E27FC236}">
                <a16:creationId xmlns:a16="http://schemas.microsoft.com/office/drawing/2014/main" id="{CACF42C4-50E1-474D-85B2-19BB313D4FA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/>
              <a:t>MKI</a:t>
            </a:r>
          </a:p>
        </p:txBody>
      </p:sp>
    </p:spTree>
    <p:extLst>
      <p:ext uri="{BB962C8B-B14F-4D97-AF65-F5344CB8AC3E}">
        <p14:creationId xmlns:p14="http://schemas.microsoft.com/office/powerpoint/2010/main" val="427095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6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Triangles</a:t>
            </a:r>
          </a:p>
        </p:txBody>
      </p:sp>
      <p:sp>
        <p:nvSpPr>
          <p:cNvPr id="21" name="Espace réservé pour une image  20">
            <a:extLst>
              <a:ext uri="{FF2B5EF4-FFF2-40B4-BE49-F238E27FC236}">
                <a16:creationId xmlns:a16="http://schemas.microsoft.com/office/drawing/2014/main" id="{13A8D15F-181C-4097-B8B6-5A33876CC37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2" name="Espace réservé du contenu 21">
            <a:extLst>
              <a:ext uri="{FF2B5EF4-FFF2-40B4-BE49-F238E27FC236}">
                <a16:creationId xmlns:a16="http://schemas.microsoft.com/office/drawing/2014/main" id="{CBCDB0E6-FAEB-496C-9A22-89DCC1523C2D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52D5A9A3-F8EA-4603-9DD3-4DDD5D813DA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dirty="0"/>
              <a:t>MKI</a:t>
            </a:r>
          </a:p>
        </p:txBody>
      </p:sp>
    </p:spTree>
    <p:extLst>
      <p:ext uri="{BB962C8B-B14F-4D97-AF65-F5344CB8AC3E}">
        <p14:creationId xmlns:p14="http://schemas.microsoft.com/office/powerpoint/2010/main" val="199911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Direction</a:t>
            </a:r>
          </a:p>
        </p:txBody>
      </p:sp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356CB40B-2435-45E2-B647-1F312AE41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8044D5CA-FA1F-4539-A4E6-C5CA89735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0B4EB5C6-476B-4A60-AC39-D19D1F335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9" name="Espace réservé du texte 38">
            <a:extLst>
              <a:ext uri="{FF2B5EF4-FFF2-40B4-BE49-F238E27FC236}">
                <a16:creationId xmlns:a16="http://schemas.microsoft.com/office/drawing/2014/main" id="{4DB5A9A8-333A-4964-A305-EFFB2083A5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0" name="Espace réservé pour une image  39">
            <a:extLst>
              <a:ext uri="{FF2B5EF4-FFF2-40B4-BE49-F238E27FC236}">
                <a16:creationId xmlns:a16="http://schemas.microsoft.com/office/drawing/2014/main" id="{3936A839-4AD0-423E-9337-21CEAA3381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1E5D92F2-7A1B-4F11-BA82-0FA32700BD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5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8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Direction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92DD1FBB-803B-4F8A-8065-F0760D254F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70B9FB1D-2C85-42DA-B7C0-98D760D79709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DE919862-1357-4288-BF7D-B9C7ECF8DE3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3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Barre anti-roulis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5B419607-75B2-4F04-8711-1A872543B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CF625258-5F26-4080-9222-7BCA46FB53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0176BBA2-F591-4C03-89E4-09B4B739C9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53022271-8991-4337-A046-27F7C1339F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FB92086F-1C2B-40CE-A078-9682455B930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1B71067F-2326-401B-9497-42BA49B079E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69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</TotalTime>
  <Words>217</Words>
  <Application>Microsoft Office PowerPoint</Application>
  <PresentationFormat>Affichage à l'écran (16:9)</PresentationFormat>
  <Paragraphs>125</Paragraphs>
  <Slides>43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Corbel</vt:lpstr>
      <vt:lpstr>Arial Black</vt:lpstr>
      <vt:lpstr>Open Sans</vt:lpstr>
      <vt:lpstr>Calibri Light</vt:lpstr>
      <vt:lpstr>Office Theme</vt:lpstr>
      <vt:lpstr>TOP SYNTHESE</vt:lpstr>
      <vt:lpstr>Table of contents</vt:lpstr>
      <vt:lpstr>Points de LAS</vt:lpstr>
      <vt:lpstr>Points de LAS</vt:lpstr>
      <vt:lpstr>Triangles</vt:lpstr>
      <vt:lpstr>Triangles</vt:lpstr>
      <vt:lpstr>Direction</vt:lpstr>
      <vt:lpstr>Direction</vt:lpstr>
      <vt:lpstr>Barre anti-roulis</vt:lpstr>
      <vt:lpstr>Barre anti-roulis</vt:lpstr>
      <vt:lpstr>Roue équipée</vt:lpstr>
      <vt:lpstr>Roue équipée</vt:lpstr>
      <vt:lpstr>Système de freinage</vt:lpstr>
      <vt:lpstr>Système de freinage</vt:lpstr>
      <vt:lpstr>Structure tubulaire</vt:lpstr>
      <vt:lpstr>Structure tubulaire</vt:lpstr>
      <vt:lpstr>Ergonomie</vt:lpstr>
      <vt:lpstr>Ergonomie</vt:lpstr>
      <vt:lpstr>Pédalier</vt:lpstr>
      <vt:lpstr>Pédalier</vt:lpstr>
      <vt:lpstr>Aile arrière</vt:lpstr>
      <vt:lpstr>Aile arrière</vt:lpstr>
      <vt:lpstr>Aile avant</vt:lpstr>
      <vt:lpstr>Aile avant</vt:lpstr>
      <vt:lpstr>Diffuseur</vt:lpstr>
      <vt:lpstr>Diffuseur</vt:lpstr>
      <vt:lpstr>Bride/Guillotine</vt:lpstr>
      <vt:lpstr>Bride/Guillotine</vt:lpstr>
      <vt:lpstr>Admission</vt:lpstr>
      <vt:lpstr>Admission</vt:lpstr>
      <vt:lpstr>Carter</vt:lpstr>
      <vt:lpstr>Carter</vt:lpstr>
      <vt:lpstr>Echappement</vt:lpstr>
      <vt:lpstr>Echappement</vt:lpstr>
      <vt:lpstr>Reffroidissement</vt:lpstr>
      <vt:lpstr>Reffroidissement</vt:lpstr>
      <vt:lpstr>Transmission secondaire</vt:lpstr>
      <vt:lpstr>Transmission secondaire</vt:lpstr>
      <vt:lpstr>Faisceau</vt:lpstr>
      <vt:lpstr>Faisceau</vt:lpstr>
      <vt:lpstr>Tableau de bort</vt:lpstr>
      <vt:lpstr>Tableau de bord</vt:lpstr>
      <vt:lpstr>Etat de l’avancement - Echéances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Copeau 1 Optimus v1.0 13 Novembre 2018</dc:title>
  <dc:creator>Gameiro Nicolas</dc:creator>
  <cp:lastModifiedBy>Thibaud Lassus</cp:lastModifiedBy>
  <cp:revision>59</cp:revision>
  <dcterms:modified xsi:type="dcterms:W3CDTF">2019-10-10T16:34:27Z</dcterms:modified>
</cp:coreProperties>
</file>