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iyqvnuX5K5kX6X66/ejDl2jMhX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A61E81B-CC61-4E84-8467-42490C08CA55}">
  <a:tblStyle styleId="{FA61E81B-CC61-4E84-8467-42490C08CA5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8D4619F-8055-4EB5-8498-E4F385CDE58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079b3d914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6079b3d914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01592b5f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601592b5f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078f4e68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6078f4e685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078f4e68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6078f4e68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1cb45ca89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61cb45ca89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cb45ca8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61cb45ca8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cb45ca89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61cb45ca89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d20138c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61d20138c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31434" y="6273206"/>
            <a:ext cx="2129132" cy="5661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hyperlink" Target="https://docs.google.com/spreadsheets/d/1Apyc-zti2ePy2u5mgHLkNzgJkQa4pLpZbYXs0boyfAs/edit?usp=sharing" TargetMode="External"/><Relationship Id="rId5" Type="http://schemas.openxmlformats.org/officeDocument/2006/relationships/hyperlink" Target="https://docs.google.com/spreadsheets/d/1Hk3P2y1Oa9BZjB5sUPgTMndxg875vQRWfZEsT8dbP0o/edit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00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1443788" y="3030403"/>
            <a:ext cx="5209675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Date : </a:t>
            </a:r>
            <a:r>
              <a:rPr lang="fr-FR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24</a:t>
            </a:r>
            <a:r>
              <a:rPr b="0" i="0" lang="fr-FR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/09/2019</a:t>
            </a:r>
            <a:endParaRPr b="0" i="0" sz="2400" u="none" cap="none" strike="noStrike">
              <a:solidFill>
                <a:srgbClr val="C2381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443825" y="5393900"/>
            <a:ext cx="990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Prochain Top :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TOP Synthèse - 9 Octobre 2019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0" y="1250019"/>
            <a:ext cx="12192000" cy="1323439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fr-FR" sz="8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Point projet </a:t>
            </a:r>
            <a:endParaRPr b="1" i="0" sz="80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12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079b3d914_1_6"/>
          <p:cNvSpPr txBox="1"/>
          <p:nvPr/>
        </p:nvSpPr>
        <p:spPr>
          <a:xfrm>
            <a:off x="-4575" y="1039175"/>
            <a:ext cx="4341900" cy="2608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Cinématique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Définition des points de 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29/09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Seconde itération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6079b3d914_1_6"/>
          <p:cNvSpPr txBox="1"/>
          <p:nvPr/>
        </p:nvSpPr>
        <p:spPr>
          <a:xfrm>
            <a:off x="-4581" y="3653186"/>
            <a:ext cx="30525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Suspension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Position et efforts dans les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amortisseurs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29/09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6079b3d914_1_6"/>
          <p:cNvSpPr txBox="1"/>
          <p:nvPr/>
        </p:nvSpPr>
        <p:spPr>
          <a:xfrm>
            <a:off x="6093709" y="3653185"/>
            <a:ext cx="30435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détermination de la raideur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29/09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6079b3d914_1_6"/>
          <p:cNvSpPr txBox="1"/>
          <p:nvPr/>
        </p:nvSpPr>
        <p:spPr>
          <a:xfrm>
            <a:off x="3050292" y="3647370"/>
            <a:ext cx="30525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Basculeurs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Définition des surfaces fonctionnelles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70 %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29/09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6079b3d914_1_6"/>
          <p:cNvSpPr txBox="1"/>
          <p:nvPr>
            <p:ph idx="4294967295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3" name="Google Shape;173;g6079b3d914_1_6"/>
          <p:cNvSpPr txBox="1"/>
          <p:nvPr/>
        </p:nvSpPr>
        <p:spPr>
          <a:xfrm>
            <a:off x="1" y="0"/>
            <a:ext cx="12192000" cy="52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LIAISON AU SOL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6079b3d914_1_6"/>
          <p:cNvSpPr txBox="1"/>
          <p:nvPr/>
        </p:nvSpPr>
        <p:spPr>
          <a:xfrm>
            <a:off x="4337325" y="1039175"/>
            <a:ext cx="3420000" cy="2608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 de charges</a:t>
            </a: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déterminer les efforts dans les différents systèmes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g6079b3d914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250" y="899075"/>
            <a:ext cx="4129876" cy="2637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00" scaled="0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/>
        </p:nvSpPr>
        <p:spPr>
          <a:xfrm>
            <a:off x="1039800" y="1046450"/>
            <a:ext cx="43677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Définition de la cinématique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29/09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5407500" y="1046450"/>
            <a:ext cx="38307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Roue équipée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1039800" y="3662475"/>
            <a:ext cx="46365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Système de freinage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</a:t>
            </a: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dimensionnement (répartition, forces de freinage)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29/09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choix des étriers et disques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9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LIAISON AU SOL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9238200" y="1046450"/>
            <a:ext cx="22191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Triangles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650" y="3291650"/>
            <a:ext cx="3074095" cy="29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/>
        </p:nvSpPr>
        <p:spPr>
          <a:xfrm>
            <a:off x="1" y="1046438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Bride guillotine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Révaluation du système d’Optimus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26/09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9148575" y="817823"/>
            <a:ext cx="3043500" cy="2572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Echappement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Intégration au châssis avec silencieux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1er jet dessiné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 Synthèse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1" y="3662539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Refroidissement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Justification du choix des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ouies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Dimensionnement du radiateur en corrélation avec les ouïes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3052583" y="3662537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carburant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6096000" y="3662537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 cans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Attribution du système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3052583" y="1046436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Admission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Étude CFD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Début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Dessin tubulures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9144000" y="3662537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Transmission secondaire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Rapport de transmission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 Différentiel châssis ou hors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0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MOTORISATION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Point associatif - MJT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591675" y="954750"/>
            <a:ext cx="10905600" cy="47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7" name="Google Shape;207;p21"/>
          <p:cNvGraphicFramePr/>
          <p:nvPr/>
        </p:nvGraphicFramePr>
        <p:xfrm>
          <a:off x="888800" y="52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{FA61E81B-CC61-4E84-8467-42490C08CA55}</a:tableStyleId>
              </a:tblPr>
              <a:tblGrid>
                <a:gridCol w="1495000"/>
                <a:gridCol w="1495000"/>
                <a:gridCol w="1495000"/>
                <a:gridCol w="1495000"/>
                <a:gridCol w="1495000"/>
                <a:gridCol w="1495000"/>
                <a:gridCol w="1495000"/>
              </a:tblGrid>
              <a:tr h="625675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fr-FR" sz="36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September 2019</a:t>
                      </a:r>
                      <a:endParaRPr b="1" sz="36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0:0"/>
                      </a:ext>
                    </a:extLst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fr-FR" sz="36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ASSO</a:t>
                      </a:r>
                      <a:endParaRPr b="1" sz="36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207:0:4"/>
                      </a:ext>
                    </a:extLst>
                  </a:tcPr>
                </a:tc>
                <a:tc hMerge="1"/>
                <a:tc hMerge="1"/>
              </a:tr>
              <a:tr h="2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Monday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07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Tuesday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07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Wednesday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07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Thursday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07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Friday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07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Saturday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07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Sunday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07:1:6"/>
                      </a:ext>
                    </a:extLst>
                  </a:tcPr>
                </a:tc>
              </a:tr>
              <a:tr h="232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28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29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31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2:6"/>
                      </a:ext>
                    </a:extLst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Rendre diapo AG Asso [NGO]</a:t>
                      </a:r>
                      <a:endParaRPr sz="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Chaine de rentrée 0As étrangers [MJT]</a:t>
                      </a:r>
                      <a:endParaRPr sz="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Invitation Autotech avec planning [MJT]</a:t>
                      </a:r>
                      <a:endParaRPr sz="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3:6"/>
                      </a:ext>
                    </a:extLst>
                  </a:tcPr>
                </a:tc>
              </a:tr>
              <a:tr h="232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4:6"/>
                      </a:ext>
                    </a:extLst>
                  </a:tcPr>
                </a:tc>
              </a:tr>
              <a:tr h="62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Chaine rentrée 0As [MJT]</a:t>
                      </a:r>
                      <a:endParaRPr sz="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Rally dans Lyon [MJT]</a:t>
                      </a:r>
                      <a:endParaRPr sz="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5:3"/>
                      </a:ext>
                    </a:extLst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fr-FR" sz="36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WEI</a:t>
                      </a:r>
                      <a:endParaRPr b="1" sz="36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207:5:4"/>
                      </a:ext>
                    </a:extLst>
                  </a:tcPr>
                </a:tc>
                <a:tc hMerge="1"/>
                <a:tc hMerge="1"/>
              </a:tr>
              <a:tr h="232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13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6:6"/>
                      </a:ext>
                    </a:extLst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AG d'asso (midi ?)</a:t>
                      </a:r>
                      <a:endParaRPr sz="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Forum des PEs [MJT]</a:t>
                      </a:r>
                      <a:endParaRPr sz="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Mail invitation TOP Saison</a:t>
                      </a:r>
                      <a:endParaRPr sz="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7:2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Journée entretien 0As</a:t>
                      </a:r>
                      <a:endParaRPr sz="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7:3"/>
                      </a:ext>
                    </a:extLs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Autotech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207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7:6"/>
                      </a:ext>
                    </a:extLst>
                  </a:tcPr>
                </a:tc>
              </a:tr>
              <a:tr h="2324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16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</a:t>
                      </a:r>
                      <a:endParaRPr sz="1200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207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18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19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21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22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8:6"/>
                      </a:ext>
                    </a:extLst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AG des assos (18h30 ?)</a:t>
                      </a:r>
                      <a:endParaRPr sz="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exposition voiture la semaine pour soutenance TFE [MJT]</a:t>
                      </a:r>
                      <a:endParaRPr sz="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fr-FR" sz="1000" u="none" cap="none" strike="noStrike"/>
                        <a:t>Aparthalon</a:t>
                      </a:r>
                      <a:endParaRPr b="1" sz="1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207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9:6"/>
                      </a:ext>
                    </a:extLst>
                  </a:tcPr>
                </a:tc>
              </a:tr>
              <a:tr h="232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23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24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28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29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10:6"/>
                      </a:ext>
                    </a:extLst>
                  </a:tcPr>
                </a:tc>
              </a:tr>
              <a:tr h="55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TOP Saison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207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TOP Saison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207:11:6"/>
                      </a:ext>
                    </a:extLst>
                  </a:tcPr>
                </a:tc>
              </a:tr>
              <a:tr h="232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12:1"/>
                      </a:ext>
                    </a:extLst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Notes</a:t>
                      </a:r>
                      <a:endParaRPr sz="11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12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47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13:1"/>
                      </a:ext>
                    </a:extLst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07:13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01592b5fe_0_0"/>
          <p:cNvSpPr txBox="1"/>
          <p:nvPr>
            <p:ph idx="4294967295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3" name="Google Shape;213;g601592b5fe_0_0"/>
          <p:cNvSpPr txBox="1"/>
          <p:nvPr/>
        </p:nvSpPr>
        <p:spPr>
          <a:xfrm>
            <a:off x="1" y="0"/>
            <a:ext cx="12192000" cy="5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Point associatif - MJT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601592b5fe_0_0"/>
          <p:cNvSpPr txBox="1"/>
          <p:nvPr/>
        </p:nvSpPr>
        <p:spPr>
          <a:xfrm>
            <a:off x="591675" y="954750"/>
            <a:ext cx="10905600" cy="47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5" name="Google Shape;215;g601592b5fe_0_0"/>
          <p:cNvGraphicFramePr/>
          <p:nvPr/>
        </p:nvGraphicFramePr>
        <p:xfrm>
          <a:off x="719400" y="6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{FA61E81B-CC61-4E84-8467-42490C08CA55}</a:tableStyleId>
              </a:tblPr>
              <a:tblGrid>
                <a:gridCol w="1547600"/>
                <a:gridCol w="1547600"/>
                <a:gridCol w="1547600"/>
                <a:gridCol w="1547600"/>
                <a:gridCol w="1547600"/>
                <a:gridCol w="1547600"/>
                <a:gridCol w="1547600"/>
              </a:tblGrid>
              <a:tr h="6332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fr-FR" sz="3600" u="none" cap="none" strike="noStrike">
                          <a:solidFill>
                            <a:srgbClr val="833C0C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October 2019</a:t>
                      </a:r>
                      <a:endParaRPr b="1" sz="3600" u="none" cap="none" strike="noStrike">
                        <a:solidFill>
                          <a:srgbClr val="833C0C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0:0"/>
                      </a:ext>
                    </a:extLst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fr-FR" sz="36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ASSO</a:t>
                      </a:r>
                      <a:endParaRPr b="1" sz="36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  <a:extLst>
                      <a:ext uri="http://customooxmlschemas.google.com/">
                        <go:slidesCustomData xmlns:go="http://customooxmlschemas.google.com/" cellId="215:0:4"/>
                      </a:ext>
                    </a:extLst>
                  </a:tcPr>
                </a:tc>
                <a:tc hMerge="1"/>
                <a:tc hMerge="1"/>
              </a:tr>
              <a:tr h="23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Monday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15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Tuesday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15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Wednesday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15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Thursday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15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Friday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15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Saturday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15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Sunday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215:1:6"/>
                      </a:ext>
                    </a:extLst>
                  </a:tcPr>
                </a:tc>
              </a:tr>
              <a:tr h="235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2:6"/>
                      </a:ext>
                    </a:extLst>
                  </a:tcPr>
                </a:tc>
              </a:tr>
              <a:tr h="56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3:6"/>
                      </a:ext>
                    </a:extLst>
                  </a:tcPr>
                </a:tc>
              </a:tr>
              <a:tr h="235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13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4:6"/>
                      </a:ext>
                    </a:extLst>
                  </a:tcPr>
                </a:tc>
              </a:tr>
              <a:tr h="56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5:4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Team building vieux cons</a:t>
                      </a:r>
                      <a:endParaRPr b="1" sz="18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  <a:extLst>
                      <a:ext uri="http://customooxmlschemas.google.com/">
                        <go:slidesCustomData xmlns:go="http://customooxmlschemas.google.com/" cellId="215:5:5"/>
                      </a:ext>
                    </a:extLst>
                  </a:tcPr>
                </a:tc>
                <a:tc hMerge="1"/>
              </a:tr>
              <a:tr h="235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16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18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19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6:6"/>
                      </a:ext>
                    </a:extLst>
                  </a:tcPr>
                </a:tc>
              </a:tr>
              <a:tr h="56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7:6"/>
                      </a:ext>
                    </a:extLst>
                  </a:tcPr>
                </a:tc>
              </a:tr>
              <a:tr h="235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21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22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23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24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8:6"/>
                      </a:ext>
                    </a:extLst>
                  </a:tcPr>
                </a:tc>
              </a:tr>
              <a:tr h="56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9:6"/>
                      </a:ext>
                    </a:extLst>
                  </a:tcPr>
                </a:tc>
              </a:tr>
              <a:tr h="235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28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29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31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0:6"/>
                      </a:ext>
                    </a:extLst>
                  </a:tcPr>
                </a:tc>
              </a:tr>
              <a:tr h="56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1:6"/>
                      </a:ext>
                    </a:extLst>
                  </a:tcPr>
                </a:tc>
              </a:tr>
              <a:tr h="235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2:1"/>
                      </a:ext>
                    </a:extLst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Notes</a:t>
                      </a:r>
                      <a:endParaRPr sz="11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2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56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3:1"/>
                      </a:ext>
                    </a:extLst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5:13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12" scaled="0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6078f4e685_0_16" title="Graphiqu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50" y="737100"/>
            <a:ext cx="8927601" cy="55447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6078f4e685_0_16"/>
          <p:cNvSpPr txBox="1"/>
          <p:nvPr/>
        </p:nvSpPr>
        <p:spPr>
          <a:xfrm>
            <a:off x="0" y="0"/>
            <a:ext cx="12192000" cy="58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Point financier</a:t>
            </a:r>
            <a:endParaRPr b="1" i="0" sz="2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g6078f4e685_0_16"/>
          <p:cNvSpPr txBox="1"/>
          <p:nvPr>
            <p:ph idx="4294967295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3" name="Google Shape;223;g6078f4e685_0_16"/>
          <p:cNvSpPr txBox="1"/>
          <p:nvPr/>
        </p:nvSpPr>
        <p:spPr>
          <a:xfrm>
            <a:off x="4221475" y="584700"/>
            <a:ext cx="4002300" cy="11067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Balance totale : </a:t>
            </a:r>
            <a:r>
              <a:rPr b="0" i="0" lang="fr-FR" sz="3000" u="none" cap="none" strike="noStrik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fr-FR" sz="3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1431</a:t>
            </a:r>
            <a:r>
              <a:rPr b="1" i="0" lang="fr-FR" sz="3000" u="none" cap="none" strike="noStrik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€</a:t>
            </a:r>
            <a:endParaRPr b="0" i="0" sz="3000" u="none" cap="none" strike="noStrike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Balance avance : </a:t>
            </a:r>
            <a:r>
              <a:rPr lang="fr-FR" sz="3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+1455</a:t>
            </a:r>
            <a:r>
              <a:rPr b="0" i="0" lang="fr-FR" sz="3000" u="none" cap="none" strike="noStrik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€</a:t>
            </a:r>
            <a:endParaRPr b="1" i="0" sz="3000" u="none" cap="none" strike="noStrike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6078f4e685_0_16"/>
          <p:cNvSpPr txBox="1"/>
          <p:nvPr/>
        </p:nvSpPr>
        <p:spPr>
          <a:xfrm>
            <a:off x="9074100" y="3934275"/>
            <a:ext cx="3057000" cy="28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Liens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 v1 : </a:t>
            </a:r>
            <a:r>
              <a:rPr b="0" i="0" lang="fr-FR" sz="1400" u="sng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https://docs.google.com/spreadsheets/d/1Apyc-zti2ePy2u5mgHLkNzgJkQa4pLpZbYXs0boyfAs/edit?usp=sharing</a:t>
            </a:r>
            <a:endParaRPr b="0" i="0" sz="14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 collectée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sng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https://docs.google.com/spreadsheets/d/1Hk3P2y1Oa9BZjB5sUPgTMndxg875vQRWfZEsT8dbP0o/edit?usp=sharing</a:t>
            </a:r>
            <a:endParaRPr b="0" i="0" sz="14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5" name="Google Shape;225;g6078f4e685_0_16"/>
          <p:cNvGraphicFramePr/>
          <p:nvPr/>
        </p:nvGraphicFramePr>
        <p:xfrm>
          <a:off x="9074100" y="99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{18D4619F-8055-4EB5-8498-E4F385CDE58C}</a:tableStyleId>
              </a:tblPr>
              <a:tblGrid>
                <a:gridCol w="1959575"/>
                <a:gridCol w="10821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</a:rPr>
                        <a:t>TA collectée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+37 778€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Budget PE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+1 800€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</a:rPr>
                        <a:t>Total 2020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01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39 578€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010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/>
                        <a:t>Total 2019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chemeClr val="dk1"/>
                          </a:solidFill>
                        </a:rPr>
                        <a:t>54 000€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6" name="Google Shape;226;g6078f4e685_0_16"/>
          <p:cNvGraphicFramePr/>
          <p:nvPr/>
        </p:nvGraphicFramePr>
        <p:xfrm>
          <a:off x="9074100" y="323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{18D4619F-8055-4EB5-8498-E4F385CDE58C}</a:tableStyleId>
              </a:tblPr>
              <a:tblGrid>
                <a:gridCol w="1959575"/>
                <a:gridCol w="10821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</a:rPr>
                        <a:t>Pièces </a:t>
                      </a:r>
                      <a:r>
                        <a:rPr b="1" lang="fr-FR">
                          <a:solidFill>
                            <a:schemeClr val="dk1"/>
                          </a:solidFill>
                        </a:rPr>
                        <a:t>récupérables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01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1</a:t>
                      </a:r>
                      <a:r>
                        <a:rPr b="1" lang="fr-FR"/>
                        <a:t>2</a:t>
                      </a:r>
                      <a:r>
                        <a:rPr b="1" lang="fr-FR" sz="1400" u="none" cap="none" strike="noStrike"/>
                        <a:t> </a:t>
                      </a:r>
                      <a:r>
                        <a:rPr b="1" lang="fr-FR"/>
                        <a:t>10</a:t>
                      </a:r>
                      <a:r>
                        <a:rPr b="1" lang="fr-FR" sz="1400" u="none" cap="none" strike="noStrike"/>
                        <a:t>5€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010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078f4e685_0_6"/>
          <p:cNvSpPr txBox="1"/>
          <p:nvPr>
            <p:ph idx="4294967295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2" name="Google Shape;232;g6078f4e685_0_6"/>
          <p:cNvSpPr txBox="1"/>
          <p:nvPr/>
        </p:nvSpPr>
        <p:spPr>
          <a:xfrm>
            <a:off x="1" y="0"/>
            <a:ext cx="12192000" cy="5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RAPPELS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6078f4e685_0_6"/>
          <p:cNvSpPr txBox="1"/>
          <p:nvPr/>
        </p:nvSpPr>
        <p:spPr>
          <a:xfrm>
            <a:off x="591675" y="954750"/>
            <a:ext cx="10905600" cy="47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Do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Nomenclature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Guide de conception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 et gestion de la maquette (règles à suivre pour pas faire de la merde)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00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0" y="0"/>
            <a:ext cx="12191999" cy="5847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Planning overview</a:t>
            </a:r>
            <a:endParaRPr b="1" i="0" sz="2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2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95" name="Google Shape;95;p2"/>
          <p:cNvGraphicFramePr/>
          <p:nvPr/>
        </p:nvGraphicFramePr>
        <p:xfrm>
          <a:off x="505075" y="688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{FA61E81B-CC61-4E84-8467-42490C08CA55}</a:tableStyleId>
              </a:tblPr>
              <a:tblGrid>
                <a:gridCol w="516825"/>
                <a:gridCol w="1520000"/>
                <a:gridCol w="1520000"/>
                <a:gridCol w="1520000"/>
                <a:gridCol w="1520000"/>
                <a:gridCol w="1666750"/>
                <a:gridCol w="1926400"/>
                <a:gridCol w="966850"/>
              </a:tblGrid>
              <a:tr h="65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5:0:0"/>
                      </a:ext>
                    </a:extLst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fr-FR" sz="36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September 2019</a:t>
                      </a:r>
                      <a:endParaRPr b="1" sz="36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0:1"/>
                      </a:ext>
                    </a:extLst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fr-FR" sz="36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PROJET</a:t>
                      </a:r>
                      <a:endParaRPr b="1" sz="36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95:0:5"/>
                      </a:ext>
                    </a:extLst>
                  </a:tcPr>
                </a:tc>
                <a:tc hMerge="1"/>
                <a:tc hMerge="1"/>
              </a:tr>
              <a:tr h="24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5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Monday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95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Tuesday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95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Wednesday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95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Thursday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95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Friday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95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Saturday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95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Sunday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  <a:extLst>
                      <a:ext uri="http://customooxmlschemas.google.com/">
                        <go:slidesCustomData xmlns:go="http://customooxmlschemas.google.com/" cellId="95:1:7"/>
                      </a:ext>
                    </a:extLst>
                  </a:tcPr>
                </a:tc>
              </a:tr>
              <a:tr h="24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fr-FR" sz="1000" u="none" cap="none" strike="noStrike">
                          <a:solidFill>
                            <a:srgbClr val="FFFFFF"/>
                          </a:solidFill>
                        </a:rPr>
                        <a:t>W35</a:t>
                      </a:r>
                      <a:endParaRPr b="1"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5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5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5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28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5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29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5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5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31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5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5:2:7"/>
                      </a:ext>
                    </a:extLst>
                  </a:tcPr>
                </a:tc>
              </a:tr>
              <a:tr h="41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5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/>
                        <a:t>Réunion Avancement [ARZ]</a:t>
                      </a:r>
                      <a:endParaRPr sz="10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/>
                        <a:t>Faire valider les gantt [ARZ]</a:t>
                      </a:r>
                      <a:endParaRPr sz="10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3:7"/>
                      </a:ext>
                    </a:extLst>
                  </a:tcPr>
                </a:tc>
              </a:tr>
              <a:tr h="24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fr-FR" sz="1000" u="none" cap="none" strike="noStrike">
                          <a:solidFill>
                            <a:srgbClr val="FFFFFF"/>
                          </a:solidFill>
                        </a:rPr>
                        <a:t>W36</a:t>
                      </a:r>
                      <a:endParaRPr b="1"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5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5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5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5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5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5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5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5:4:7"/>
                      </a:ext>
                    </a:extLst>
                  </a:tcPr>
                </a:tc>
              </a:tr>
              <a:tr h="65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5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/>
                        <a:t>Chaine rentrée 0As [MJT]</a:t>
                      </a:r>
                      <a:endParaRPr sz="10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Réu Aero 18h30 [ARZ]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  <a:extLst>
                      <a:ext uri="http://customooxmlschemas.google.com/">
                        <go:slidesCustomData xmlns:go="http://customooxmlschemas.google.com/" cellId="95:5:4"/>
                      </a:ext>
                    </a:extLst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fr-FR" sz="36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WEI</a:t>
                      </a:r>
                      <a:endParaRPr b="1" sz="36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95:5:5"/>
                      </a:ext>
                    </a:extLst>
                  </a:tcPr>
                </a:tc>
                <a:tc hMerge="1"/>
                <a:tc hMerge="1"/>
              </a:tr>
              <a:tr h="24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fr-FR" sz="1000" u="none" cap="none" strike="noStrike">
                          <a:solidFill>
                            <a:srgbClr val="FFFFFF"/>
                          </a:solidFill>
                        </a:rPr>
                        <a:t>W37</a:t>
                      </a:r>
                      <a:endParaRPr b="1"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5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5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5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5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  <a:extLst>
                      <a:ext uri="http://customooxmlschemas.google.com/">
                        <go:slidesCustomData xmlns:go="http://customooxmlschemas.google.com/" cellId="95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13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6:7"/>
                      </a:ext>
                    </a:extLst>
                  </a:tcPr>
                </a:tc>
              </a:tr>
              <a:tr h="41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5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/>
                        <a:t>Fixer taille pneu [MSO]</a:t>
                      </a:r>
                      <a:endParaRPr sz="10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/>
                        <a:t>Architecture Faisceau Fixée [CLS]</a:t>
                      </a:r>
                      <a:endParaRPr sz="10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Autotech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95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7:7"/>
                      </a:ext>
                    </a:extLst>
                  </a:tcPr>
                </a:tc>
              </a:tr>
              <a:tr h="24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fr-FR" sz="1000" u="none" cap="none" strike="noStrike">
                          <a:solidFill>
                            <a:srgbClr val="FFFFFF"/>
                          </a:solidFill>
                        </a:rPr>
                        <a:t>W38</a:t>
                      </a:r>
                      <a:endParaRPr b="1"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5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16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18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19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21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22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8:7"/>
                      </a:ext>
                    </a:extLst>
                  </a:tcPr>
                </a:tc>
              </a:tr>
              <a:tr h="63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5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/>
                        <a:t>Première esquisse chassis [CMI]</a:t>
                      </a:r>
                      <a:endParaRPr sz="10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/>
                        <a:t>Mail TOP Synthèse [ARZ]</a:t>
                      </a:r>
                      <a:endParaRPr sz="10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/>
                        <a:t>Faire valider Template diapo TOP Synthèse par équipe [ARZ]</a:t>
                      </a:r>
                      <a:endParaRPr sz="10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9:7"/>
                      </a:ext>
                    </a:extLst>
                  </a:tcPr>
                </a:tc>
              </a:tr>
              <a:tr h="24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fr-FR" sz="1000" u="none" cap="none" strike="noStrike">
                          <a:solidFill>
                            <a:srgbClr val="FFFFFF"/>
                          </a:solidFill>
                        </a:rPr>
                        <a:t>W39</a:t>
                      </a:r>
                      <a:endParaRPr b="1"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5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23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24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28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1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29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10:7"/>
                      </a:ext>
                    </a:extLst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5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Formation CM1 [ARZ]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  <a:extLst>
                      <a:ext uri="http://customooxmlschemas.google.com/">
                        <go:slidesCustomData xmlns:go="http://customooxmlschemas.google.com/" cellId="95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Audit SAFRAN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  <a:extLst>
                      <a:ext uri="http://customooxmlschemas.google.com/">
                        <go:slidesCustomData xmlns:go="http://customooxmlschemas.google.com/" cellId="95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/>
                        <a:t>Envoyer Diapo TOP Synthèse aux académiciens [ARZ]</a:t>
                      </a:r>
                      <a:endParaRPr sz="10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TOP Saison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95:1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11:7"/>
                      </a:ext>
                    </a:extLst>
                  </a:tcPr>
                </a:tc>
              </a:tr>
              <a:tr h="24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5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solidFill>
                            <a:srgbClr val="75717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200" u="none" cap="none" strike="noStrike">
                        <a:solidFill>
                          <a:srgbClr val="75717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12:2"/>
                      </a:ext>
                    </a:extLst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rgbClr val="26262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Notes</a:t>
                      </a:r>
                      <a:endParaRPr sz="1100" u="none" cap="none" strike="noStrike">
                        <a:solidFill>
                          <a:srgbClr val="26262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12:3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41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  <a:extLst>
                      <a:ext uri="http://customooxmlschemas.google.com/">
                        <go:slidesCustomData xmlns:go="http://customooxmlschemas.google.com/" cellId="95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13:2"/>
                      </a:ext>
                    </a:extLst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5:13:3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12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cb45ca89_0_34"/>
          <p:cNvSpPr txBox="1"/>
          <p:nvPr/>
        </p:nvSpPr>
        <p:spPr>
          <a:xfrm>
            <a:off x="0" y="1046447"/>
            <a:ext cx="4705200" cy="5811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tubulaire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Dimensionnement pour les tubes en général+ placement des points LAS 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Dimensionner Front Hoop + Dessin cellule arrière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61cb45ca89_0_34"/>
          <p:cNvSpPr txBox="1"/>
          <p:nvPr>
            <p:ph idx="4294967295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2" name="Google Shape;102;g61cb45ca89_0_34"/>
          <p:cNvSpPr txBox="1"/>
          <p:nvPr/>
        </p:nvSpPr>
        <p:spPr>
          <a:xfrm>
            <a:off x="1" y="0"/>
            <a:ext cx="12192000" cy="52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CHASSIS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61cb45ca89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600" y="675600"/>
            <a:ext cx="7182001" cy="511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00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CHASSIS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313" y="675620"/>
            <a:ext cx="9803387" cy="5528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cb45ca89_0_1"/>
          <p:cNvSpPr txBox="1"/>
          <p:nvPr/>
        </p:nvSpPr>
        <p:spPr>
          <a:xfrm>
            <a:off x="1" y="1092563"/>
            <a:ext cx="30525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Paroi pare-feu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61cb45ca89_0_1"/>
          <p:cNvSpPr txBox="1"/>
          <p:nvPr>
            <p:ph idx="4294967295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7" name="Google Shape;117;g61cb45ca89_0_1"/>
          <p:cNvSpPr txBox="1"/>
          <p:nvPr/>
        </p:nvSpPr>
        <p:spPr>
          <a:xfrm>
            <a:off x="1" y="0"/>
            <a:ext cx="12192000" cy="52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CHASSIS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g61cb45ca8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326" y="675600"/>
            <a:ext cx="7034577" cy="55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12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1cb45ca89_0_23"/>
          <p:cNvSpPr txBox="1"/>
          <p:nvPr/>
        </p:nvSpPr>
        <p:spPr>
          <a:xfrm>
            <a:off x="0" y="1046452"/>
            <a:ext cx="6105300" cy="2474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tubulaire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Dimensionnement pour les tubes en général+ placement des points LAS 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Dimensionner Front Hoop + Dessin cellule arrière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61cb45ca89_0_23"/>
          <p:cNvSpPr txBox="1"/>
          <p:nvPr/>
        </p:nvSpPr>
        <p:spPr>
          <a:xfrm>
            <a:off x="6096001" y="1046438"/>
            <a:ext cx="30525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Paroi pare-feu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61cb45ca89_0_23"/>
          <p:cNvSpPr txBox="1"/>
          <p:nvPr/>
        </p:nvSpPr>
        <p:spPr>
          <a:xfrm>
            <a:off x="9148583" y="1046438"/>
            <a:ext cx="30435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Fond plat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Pour un 0A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01/11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61cb45ca89_0_23"/>
          <p:cNvSpPr txBox="1"/>
          <p:nvPr/>
        </p:nvSpPr>
        <p:spPr>
          <a:xfrm>
            <a:off x="1" y="3662539"/>
            <a:ext cx="30525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Crashbox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Rien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Pour un 0A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01/11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61cb45ca89_0_23"/>
          <p:cNvSpPr txBox="1"/>
          <p:nvPr/>
        </p:nvSpPr>
        <p:spPr>
          <a:xfrm>
            <a:off x="3052583" y="3662537"/>
            <a:ext cx="30525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Poignée d’embrayage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Coacher JMN (4A) et JRT(0A)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01/11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61cb45ca89_0_23"/>
          <p:cNvSpPr txBox="1"/>
          <p:nvPr/>
        </p:nvSpPr>
        <p:spPr>
          <a:xfrm>
            <a:off x="6096000" y="3662537"/>
            <a:ext cx="30525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batterie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Attendre un 0A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61cb45ca89_0_23"/>
          <p:cNvSpPr txBox="1"/>
          <p:nvPr>
            <p:ph idx="4294967295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0" name="Google Shape;130;g61cb45ca89_0_23"/>
          <p:cNvSpPr txBox="1"/>
          <p:nvPr/>
        </p:nvSpPr>
        <p:spPr>
          <a:xfrm>
            <a:off x="1" y="0"/>
            <a:ext cx="12192000" cy="52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CHASSIS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00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/>
        </p:nvSpPr>
        <p:spPr>
          <a:xfrm>
            <a:off x="1" y="1046438"/>
            <a:ext cx="6105164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Carrosserie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6096001" y="1046438"/>
            <a:ext cx="6095998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Ouïes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0" y="3662539"/>
            <a:ext cx="6095997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Aile avant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6095999" y="3662537"/>
            <a:ext cx="6095997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Aile arrière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AERO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9157625" y="0"/>
            <a:ext cx="3034500" cy="104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Audit Safran :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26/09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00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/>
        </p:nvSpPr>
        <p:spPr>
          <a:xfrm>
            <a:off x="1" y="1046438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Faisceau LP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Plan faisceau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15/10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Intégration Catia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3052625" y="3662550"/>
            <a:ext cx="3118200" cy="2396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Acquisition de données :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Définition des capteurs souhaitées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31/09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Sélection précise de chaque capteurs (technologie, prix,...)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38" y="3662548"/>
            <a:ext cx="3052500" cy="2396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Commande de boîte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imensionnement Motoréducteur</a:t>
            </a:r>
            <a:endParaRPr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33%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24/09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b="0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 PCB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3052583" y="1046436"/>
            <a:ext cx="3052582" cy="20928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Faisceau HP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Dimensionnement fusibles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31/09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Plan faisceau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SEISM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6635850" y="1046488"/>
            <a:ext cx="2381100" cy="2092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Remarques :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Changement de microcontrôleur ?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 cours de discussion avec PJR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025" y="3372000"/>
            <a:ext cx="4213725" cy="28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86000">
              <a:srgbClr val="F1F1F1"/>
            </a:gs>
            <a:gs pos="100000">
              <a:srgbClr val="BDBCBD"/>
            </a:gs>
          </a:gsLst>
          <a:lin ang="5400012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d20138ca_0_0"/>
          <p:cNvSpPr txBox="1"/>
          <p:nvPr/>
        </p:nvSpPr>
        <p:spPr>
          <a:xfrm>
            <a:off x="4381875" y="1009839"/>
            <a:ext cx="3052500" cy="2396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TdB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Choix de l’architecture du TdB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24/09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dessins du TdB et description complète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61d20138ca_0_0"/>
          <p:cNvSpPr txBox="1"/>
          <p:nvPr/>
        </p:nvSpPr>
        <p:spPr>
          <a:xfrm>
            <a:off x="7434450" y="1009811"/>
            <a:ext cx="3052500" cy="2396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Contrôle du TdB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Choix de l’architecture du TdB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Avancement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de fin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24/09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Choix du type de carte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61d20138ca_0_0"/>
          <p:cNvSpPr txBox="1"/>
          <p:nvPr/>
        </p:nvSpPr>
        <p:spPr>
          <a:xfrm>
            <a:off x="1329375" y="1009823"/>
            <a:ext cx="3052500" cy="2396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BSPD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en cours : </a:t>
            </a: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Rien à faire les plans sont fournis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 suivante: Soudage des cartes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61d20138ca_0_0"/>
          <p:cNvSpPr txBox="1"/>
          <p:nvPr>
            <p:ph idx="4294967295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2" name="Google Shape;162;g61d20138ca_0_0"/>
          <p:cNvSpPr txBox="1"/>
          <p:nvPr/>
        </p:nvSpPr>
        <p:spPr>
          <a:xfrm>
            <a:off x="1" y="0"/>
            <a:ext cx="12192000" cy="523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SEISM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61d20138c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300" y="3531289"/>
            <a:ext cx="8489399" cy="26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2019-03-10T15:27:20Z</dcterms:created>
  <dc:creator>Arthur Rodriguez</dc:creator>
</cp:coreProperties>
</file>