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388" r:id="rId4"/>
    <p:sldId id="389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391" r:id="rId16"/>
    <p:sldId id="393" r:id="rId17"/>
    <p:sldId id="413" r:id="rId18"/>
    <p:sldId id="414" r:id="rId19"/>
    <p:sldId id="415" r:id="rId20"/>
    <p:sldId id="416" r:id="rId21"/>
    <p:sldId id="394" r:id="rId22"/>
    <p:sldId id="396" r:id="rId23"/>
    <p:sldId id="417" r:id="rId24"/>
    <p:sldId id="418" r:id="rId25"/>
    <p:sldId id="419" r:id="rId26"/>
    <p:sldId id="420" r:id="rId27"/>
    <p:sldId id="397" r:id="rId28"/>
    <p:sldId id="399" r:id="rId29"/>
    <p:sldId id="421" r:id="rId30"/>
    <p:sldId id="422" r:id="rId31"/>
    <p:sldId id="423" r:id="rId32"/>
    <p:sldId id="424" r:id="rId33"/>
    <p:sldId id="425" r:id="rId34"/>
    <p:sldId id="434" r:id="rId35"/>
    <p:sldId id="431" r:id="rId36"/>
    <p:sldId id="430" r:id="rId37"/>
    <p:sldId id="433" r:id="rId38"/>
    <p:sldId id="432" r:id="rId39"/>
    <p:sldId id="400" r:id="rId40"/>
    <p:sldId id="435" r:id="rId41"/>
    <p:sldId id="436" r:id="rId42"/>
    <p:sldId id="437" r:id="rId43"/>
    <p:sldId id="387" r:id="rId44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Calibri Light" panose="020F0302020204030204" pitchFamily="34" charset="0"/>
      <p:regular r:id="rId52"/>
      <p:italic r:id="rId53"/>
    </p:embeddedFont>
    <p:embeddedFont>
      <p:font typeface="Corbel" panose="020B0503020204020204" pitchFamily="34" charset="0"/>
      <p:regular r:id="rId54"/>
      <p:bold r:id="rId55"/>
      <p:italic r:id="rId56"/>
      <p:boldItalic r:id="rId57"/>
    </p:embeddedFont>
    <p:embeddedFont>
      <p:font typeface="Open Sans" panose="020B0604020202020204" charset="0"/>
      <p:regular r:id="rId58"/>
      <p:bold r:id="rId59"/>
      <p:italic r:id="rId60"/>
      <p:boldItalic r:id="rId6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" id="{E4C927FF-9AA7-4989-8BD6-83E04711D340}">
          <p14:sldIdLst>
            <p14:sldId id="256"/>
            <p14:sldId id="257"/>
          </p14:sldIdLst>
        </p14:section>
        <p14:section name="Suspension" id="{0C4F9668-881C-44B8-BF36-FD7233A320E9}">
          <p14:sldIdLst>
            <p14:sldId id="388"/>
            <p14:sldId id="389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</p14:sldIdLst>
        </p14:section>
        <p14:section name="Chassis" id="{178BA139-B58D-41BB-B090-63DF5120B31C}">
          <p14:sldIdLst>
            <p14:sldId id="391"/>
            <p14:sldId id="393"/>
            <p14:sldId id="413"/>
            <p14:sldId id="414"/>
            <p14:sldId id="415"/>
            <p14:sldId id="416"/>
          </p14:sldIdLst>
        </p14:section>
        <p14:section name="Aéro" id="{8F366631-DC75-4418-A594-A22E2AE71DD3}">
          <p14:sldIdLst>
            <p14:sldId id="394"/>
            <p14:sldId id="396"/>
            <p14:sldId id="417"/>
            <p14:sldId id="418"/>
            <p14:sldId id="419"/>
            <p14:sldId id="420"/>
          </p14:sldIdLst>
        </p14:section>
        <p14:section name="Engine" id="{A42697CC-4D06-408A-8BCF-998E372904CE}">
          <p14:sldIdLst>
            <p14:sldId id="397"/>
            <p14:sldId id="399"/>
            <p14:sldId id="421"/>
            <p14:sldId id="422"/>
            <p14:sldId id="423"/>
            <p14:sldId id="424"/>
            <p14:sldId id="425"/>
            <p14:sldId id="434"/>
            <p14:sldId id="431"/>
            <p14:sldId id="430"/>
            <p14:sldId id="433"/>
            <p14:sldId id="432"/>
          </p14:sldIdLst>
        </p14:section>
        <p14:section name="SEISM" id="{7EB8B7EE-04E2-4462-8224-0941AB8CDD5C}">
          <p14:sldIdLst>
            <p14:sldId id="400"/>
            <p14:sldId id="435"/>
            <p14:sldId id="436"/>
            <p14:sldId id="437"/>
          </p14:sldIdLst>
        </p14:section>
        <p14:section name="Ending" id="{C8C1FFBB-F216-433D-BD00-A4EA88CEE999}">
          <p14:sldIdLst>
            <p14:sldId id="38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70C0"/>
    <a:srgbClr val="00B05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0AE84F-5076-453B-8061-31B2A411B29C}">
  <a:tblStyle styleId="{930AE84F-5076-453B-8061-31B2A411B29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AFDBAF7-3599-4B11-9179-2869128F2469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BD9802B-0661-4D8F-9B7C-1BF18A38B5A8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67462E4-F5B8-45D6-8CC6-96AA9CB65E78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70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font" Target="fonts/font1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59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EFE1F-22FD-4117-A76E-EC5475E849A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44735-C725-45E5-A371-9607D7E748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78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221" name="Google Shape;22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9" name="Google Shape;1759;p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1760" name="Google Shape;1760;p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fr-FR"/>
              <a:t>43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754" y="2282140"/>
            <a:ext cx="7840492" cy="840439"/>
          </a:xfrm>
        </p:spPr>
        <p:txBody>
          <a:bodyPr anchor="b"/>
          <a:lstStyle>
            <a:lvl1pPr algn="ctr">
              <a:defRPr sz="450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96866" y="884396"/>
            <a:ext cx="5350269" cy="115089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3521413" y="3433864"/>
            <a:ext cx="19163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75244" y="3725863"/>
            <a:ext cx="6993512" cy="631825"/>
          </a:xfrm>
        </p:spPr>
        <p:txBody>
          <a:bodyPr/>
          <a:lstStyle>
            <a:lvl1pPr marL="0" indent="0" algn="ctr">
              <a:buNone/>
              <a:defRPr/>
            </a:lvl1pPr>
            <a:lvl5pPr marL="1371600" indent="0" algn="ctr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2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stem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52559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92616" y="915065"/>
            <a:ext cx="3519041" cy="288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Name + Re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3605211" y="909092"/>
            <a:ext cx="1620000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92617" y="1436405"/>
            <a:ext cx="3519041" cy="1117858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Temp, fatigue, vibration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3605212" y="1462310"/>
            <a:ext cx="1620000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Environment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B8DA62A4-2021-44BA-8C35-46F00E1055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6510700" y="3972030"/>
            <a:ext cx="2300958" cy="26536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Milding</a:t>
            </a:r>
            <a:r>
              <a:rPr lang="fr-FR" dirty="0"/>
              <a:t>,…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55005E3-F740-4A76-BA19-932862EEBF77}"/>
              </a:ext>
            </a:extLst>
          </p:cNvPr>
          <p:cNvSpPr txBox="1"/>
          <p:nvPr userDrawn="1"/>
        </p:nvSpPr>
        <p:spPr>
          <a:xfrm flipH="1">
            <a:off x="5348590" y="3961452"/>
            <a:ext cx="1068171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</a:t>
            </a:r>
          </a:p>
        </p:txBody>
      </p:sp>
      <p:sp>
        <p:nvSpPr>
          <p:cNvPr id="30" name="Espace réservé du texte 17">
            <a:extLst>
              <a:ext uri="{FF2B5EF4-FFF2-40B4-BE49-F238E27FC236}">
                <a16:creationId xmlns:a16="http://schemas.microsoft.com/office/drawing/2014/main" id="{42F0CEB6-C608-471F-A85C-F57B812D326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flipH="1">
            <a:off x="6510700" y="4330204"/>
            <a:ext cx="2300958" cy="2880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272D765-1EC1-46AB-B40C-102F4ABAED9E}"/>
              </a:ext>
            </a:extLst>
          </p:cNvPr>
          <p:cNvSpPr txBox="1"/>
          <p:nvPr userDrawn="1"/>
        </p:nvSpPr>
        <p:spPr>
          <a:xfrm flipH="1">
            <a:off x="5348589" y="4330203"/>
            <a:ext cx="1068171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Supplier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73050" y="914979"/>
            <a:ext cx="3258090" cy="2907991"/>
          </a:xfrm>
        </p:spPr>
        <p:txBody>
          <a:bodyPr/>
          <a:lstStyle/>
          <a:p>
            <a:endParaRPr lang="fr-FR"/>
          </a:p>
        </p:txBody>
      </p:sp>
      <p:sp>
        <p:nvSpPr>
          <p:cNvPr id="35" name="Espace réservé du texte 17">
            <a:extLst>
              <a:ext uri="{FF2B5EF4-FFF2-40B4-BE49-F238E27FC236}">
                <a16:creationId xmlns:a16="http://schemas.microsoft.com/office/drawing/2014/main" id="{A0390D27-ACE2-488A-ACCE-87633D7C2C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1870614" y="3972030"/>
            <a:ext cx="3354595" cy="28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Xx kg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3954507"/>
            <a:ext cx="1514593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</a:t>
            </a:r>
          </a:p>
        </p:txBody>
      </p:sp>
      <p:sp>
        <p:nvSpPr>
          <p:cNvPr id="33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37" name="Espace réservé du texte 17">
            <a:extLst>
              <a:ext uri="{FF2B5EF4-FFF2-40B4-BE49-F238E27FC236}">
                <a16:creationId xmlns:a16="http://schemas.microsoft.com/office/drawing/2014/main" id="{5FE0C99D-8635-4FC7-9384-38E15206A8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39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3605210" y="2670291"/>
            <a:ext cx="1620000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Quantity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5292617" y="2673589"/>
            <a:ext cx="3519040" cy="116853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8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4320005"/>
            <a:ext cx="1518760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1870614" y="4330203"/>
            <a:ext cx="3384031" cy="277490"/>
          </a:xfrm>
        </p:spPr>
        <p:txBody>
          <a:bodyPr>
            <a:no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Xx €</a:t>
            </a:r>
          </a:p>
        </p:txBody>
      </p:sp>
    </p:spTree>
    <p:extLst>
      <p:ext uri="{BB962C8B-B14F-4D97-AF65-F5344CB8AC3E}">
        <p14:creationId xmlns:p14="http://schemas.microsoft.com/office/powerpoint/2010/main" val="192963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u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9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5282" y="1210401"/>
            <a:ext cx="4055958" cy="1422956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Value + </a:t>
            </a:r>
            <a:r>
              <a:rPr lang="fr-FR" dirty="0" err="1"/>
              <a:t>explanation</a:t>
            </a:r>
            <a:endParaRPr lang="fr-FR" dirty="0"/>
          </a:p>
          <a:p>
            <a:pPr lvl="0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254636" y="4357776"/>
            <a:ext cx="1739532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/>
              <a:t>Max Stress |</a:t>
            </a:r>
            <a:r>
              <a:rPr lang="fr-FR" sz="1400" dirty="0" err="1"/>
              <a:t>Disp</a:t>
            </a:r>
            <a:endParaRPr lang="fr-FR" sz="14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6" y="850339"/>
            <a:ext cx="4056603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</a:t>
            </a:r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Cases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83955" y="850339"/>
            <a:ext cx="4488227" cy="3331630"/>
          </a:xfrm>
        </p:spPr>
        <p:txBody>
          <a:bodyPr/>
          <a:lstStyle/>
          <a:p>
            <a:endParaRPr lang="fr-FR"/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E69B6252-D2B6-479D-ADB6-4722FA17349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B3BCDF96-2115-4D8D-8465-B7FA826F4A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4637" y="3119475"/>
            <a:ext cx="4131626" cy="1136593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 err="1"/>
              <a:t>Boundary</a:t>
            </a:r>
            <a:r>
              <a:rPr lang="fr-FR" dirty="0"/>
              <a:t> Conditions</a:t>
            </a:r>
          </a:p>
          <a:p>
            <a:pPr lvl="0"/>
            <a:r>
              <a:rPr lang="fr-FR" dirty="0" err="1"/>
              <a:t>Mesh</a:t>
            </a:r>
            <a:endParaRPr lang="fr-FR" dirty="0"/>
          </a:p>
        </p:txBody>
      </p:sp>
      <p:sp>
        <p:nvSpPr>
          <p:cNvPr id="3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7" y="2718165"/>
            <a:ext cx="2070274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Boundary</a:t>
            </a:r>
            <a:r>
              <a:rPr lang="fr-FR" sz="1400" b="1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Conditions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49429FDA-E198-46D1-8A29-E365BC1D019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74204" y="4342670"/>
            <a:ext cx="1397977" cy="28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9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6037156" y="4342670"/>
            <a:ext cx="1381824" cy="28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 err="1"/>
              <a:t>Safety</a:t>
            </a:r>
            <a:r>
              <a:rPr lang="fr-FR" sz="1400" dirty="0"/>
              <a:t> Factor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2091442" y="4357778"/>
            <a:ext cx="3790490" cy="288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Stress (</a:t>
            </a:r>
            <a:r>
              <a:rPr lang="fr-FR" dirty="0" err="1"/>
              <a:t>Mpa</a:t>
            </a:r>
            <a:r>
              <a:rPr lang="fr-FR" dirty="0"/>
              <a:t>)</a:t>
            </a:r>
            <a:r>
              <a:rPr lang="en-US" dirty="0"/>
              <a:t>|</a:t>
            </a:r>
            <a:r>
              <a:rPr lang="en-US" dirty="0" err="1"/>
              <a:t>Dispmt</a:t>
            </a:r>
            <a:r>
              <a:rPr lang="en-US" dirty="0"/>
              <a:t> (mm)</a:t>
            </a:r>
          </a:p>
        </p:txBody>
      </p:sp>
    </p:spTree>
    <p:extLst>
      <p:ext uri="{BB962C8B-B14F-4D97-AF65-F5344CB8AC3E}">
        <p14:creationId xmlns:p14="http://schemas.microsoft.com/office/powerpoint/2010/main" val="1332175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FD4DA4-0673-4468-B375-82D5EC8D12DF}"/>
              </a:ext>
            </a:extLst>
          </p:cNvPr>
          <p:cNvSpPr txBox="1">
            <a:spLocks/>
          </p:cNvSpPr>
          <p:nvPr userDrawn="1"/>
        </p:nvSpPr>
        <p:spPr>
          <a:xfrm>
            <a:off x="7611583" y="102393"/>
            <a:ext cx="903767" cy="589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TRI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75491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3" name="Espace réservé du texte 17">
            <a:extLst>
              <a:ext uri="{FF2B5EF4-FFF2-40B4-BE49-F238E27FC236}">
                <a16:creationId xmlns:a16="http://schemas.microsoft.com/office/drawing/2014/main" id="{73DC7A50-A3EF-4B21-ACFB-F23076A8F5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5097" y="4225444"/>
            <a:ext cx="8617743" cy="35881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cost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E7A5493-CCA4-4F03-AC82-B9ABCAB46558}"/>
              </a:ext>
            </a:extLst>
          </p:cNvPr>
          <p:cNvSpPr txBox="1"/>
          <p:nvPr userDrawn="1"/>
        </p:nvSpPr>
        <p:spPr>
          <a:xfrm>
            <a:off x="285099" y="3887704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Preliminary </a:t>
            </a:r>
            <a:r>
              <a:rPr lang="fr-FR" b="1" dirty="0" err="1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b="1" dirty="0">
              <a:solidFill>
                <a:schemeClr val="accent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75491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678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FD4DA4-0673-4468-B375-82D5EC8D12DF}"/>
              </a:ext>
            </a:extLst>
          </p:cNvPr>
          <p:cNvSpPr txBox="1">
            <a:spLocks/>
          </p:cNvSpPr>
          <p:nvPr userDrawn="1"/>
        </p:nvSpPr>
        <p:spPr>
          <a:xfrm>
            <a:off x="7611583" y="102393"/>
            <a:ext cx="903767" cy="589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TRI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0C74B9-8F8B-4B93-84A8-01878E37D0C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8648" y="977900"/>
            <a:ext cx="7886701" cy="3511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4344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ystem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52559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92616" y="915065"/>
            <a:ext cx="3519041" cy="288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Name + Re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3605211" y="909092"/>
            <a:ext cx="1620000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92617" y="1436405"/>
            <a:ext cx="3519041" cy="1117858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Temp, fatigue, vibration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3605212" y="1462310"/>
            <a:ext cx="1620000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Environment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B8DA62A4-2021-44BA-8C35-46F00E1055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6510700" y="3972030"/>
            <a:ext cx="2300958" cy="26536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Milding</a:t>
            </a:r>
            <a:r>
              <a:rPr lang="fr-FR" dirty="0"/>
              <a:t>,…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55005E3-F740-4A76-BA19-932862EEBF77}"/>
              </a:ext>
            </a:extLst>
          </p:cNvPr>
          <p:cNvSpPr txBox="1"/>
          <p:nvPr userDrawn="1"/>
        </p:nvSpPr>
        <p:spPr>
          <a:xfrm flipH="1">
            <a:off x="5348590" y="3961452"/>
            <a:ext cx="1068171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</a:t>
            </a:r>
          </a:p>
        </p:txBody>
      </p:sp>
      <p:sp>
        <p:nvSpPr>
          <p:cNvPr id="30" name="Espace réservé du texte 17">
            <a:extLst>
              <a:ext uri="{FF2B5EF4-FFF2-40B4-BE49-F238E27FC236}">
                <a16:creationId xmlns:a16="http://schemas.microsoft.com/office/drawing/2014/main" id="{42F0CEB6-C608-471F-A85C-F57B812D326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flipH="1">
            <a:off x="6510700" y="4330204"/>
            <a:ext cx="2300958" cy="2880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272D765-1EC1-46AB-B40C-102F4ABAED9E}"/>
              </a:ext>
            </a:extLst>
          </p:cNvPr>
          <p:cNvSpPr txBox="1"/>
          <p:nvPr userDrawn="1"/>
        </p:nvSpPr>
        <p:spPr>
          <a:xfrm flipH="1">
            <a:off x="5348589" y="4330203"/>
            <a:ext cx="1068171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Supplier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73050" y="914979"/>
            <a:ext cx="3258090" cy="2907991"/>
          </a:xfrm>
        </p:spPr>
        <p:txBody>
          <a:bodyPr/>
          <a:lstStyle/>
          <a:p>
            <a:endParaRPr lang="fr-FR"/>
          </a:p>
        </p:txBody>
      </p:sp>
      <p:sp>
        <p:nvSpPr>
          <p:cNvPr id="35" name="Espace réservé du texte 17">
            <a:extLst>
              <a:ext uri="{FF2B5EF4-FFF2-40B4-BE49-F238E27FC236}">
                <a16:creationId xmlns:a16="http://schemas.microsoft.com/office/drawing/2014/main" id="{A0390D27-ACE2-488A-ACCE-87633D7C2C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1870614" y="3972030"/>
            <a:ext cx="3354595" cy="28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Xx kg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3954507"/>
            <a:ext cx="1514593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</a:t>
            </a:r>
          </a:p>
        </p:txBody>
      </p:sp>
      <p:sp>
        <p:nvSpPr>
          <p:cNvPr id="33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37" name="Espace réservé du texte 17">
            <a:extLst>
              <a:ext uri="{FF2B5EF4-FFF2-40B4-BE49-F238E27FC236}">
                <a16:creationId xmlns:a16="http://schemas.microsoft.com/office/drawing/2014/main" id="{5FE0C99D-8635-4FC7-9384-38E15206A8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39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3605210" y="2670291"/>
            <a:ext cx="1620000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Quantity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5292617" y="2673589"/>
            <a:ext cx="3519040" cy="116853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8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4320005"/>
            <a:ext cx="1518760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1870614" y="4330203"/>
            <a:ext cx="3384031" cy="277490"/>
          </a:xfrm>
        </p:spPr>
        <p:txBody>
          <a:bodyPr>
            <a:no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Xx €</a:t>
            </a:r>
          </a:p>
        </p:txBody>
      </p:sp>
    </p:spTree>
    <p:extLst>
      <p:ext uri="{BB962C8B-B14F-4D97-AF65-F5344CB8AC3E}">
        <p14:creationId xmlns:p14="http://schemas.microsoft.com/office/powerpoint/2010/main" val="1851459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imu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9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5282" y="1210401"/>
            <a:ext cx="4055958" cy="1422956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Value + </a:t>
            </a:r>
            <a:r>
              <a:rPr lang="fr-FR" dirty="0" err="1"/>
              <a:t>explanation</a:t>
            </a:r>
            <a:endParaRPr lang="fr-FR" dirty="0"/>
          </a:p>
          <a:p>
            <a:pPr lvl="0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254636" y="4357776"/>
            <a:ext cx="1739532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/>
              <a:t>Max Stress |</a:t>
            </a:r>
            <a:r>
              <a:rPr lang="fr-FR" sz="1400" dirty="0" err="1"/>
              <a:t>Disp</a:t>
            </a:r>
            <a:endParaRPr lang="fr-FR" sz="14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6" y="850339"/>
            <a:ext cx="4056603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</a:t>
            </a:r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Cases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83955" y="850339"/>
            <a:ext cx="4488227" cy="3331630"/>
          </a:xfrm>
        </p:spPr>
        <p:txBody>
          <a:bodyPr/>
          <a:lstStyle/>
          <a:p>
            <a:endParaRPr lang="fr-FR"/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E69B6252-D2B6-479D-ADB6-4722FA17349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B3BCDF96-2115-4D8D-8465-B7FA826F4A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4637" y="3119475"/>
            <a:ext cx="4131626" cy="1136593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 err="1"/>
              <a:t>Boundary</a:t>
            </a:r>
            <a:r>
              <a:rPr lang="fr-FR" dirty="0"/>
              <a:t> Conditions</a:t>
            </a:r>
          </a:p>
          <a:p>
            <a:pPr lvl="0"/>
            <a:r>
              <a:rPr lang="fr-FR" dirty="0" err="1"/>
              <a:t>Mesh</a:t>
            </a:r>
            <a:endParaRPr lang="fr-FR" dirty="0"/>
          </a:p>
        </p:txBody>
      </p:sp>
      <p:sp>
        <p:nvSpPr>
          <p:cNvPr id="3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7" y="2718165"/>
            <a:ext cx="2070274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Boundary</a:t>
            </a:r>
            <a:r>
              <a:rPr lang="fr-FR" sz="1400" b="1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Conditions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49429FDA-E198-46D1-8A29-E365BC1D019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74204" y="4342670"/>
            <a:ext cx="1397977" cy="28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9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6037156" y="4342670"/>
            <a:ext cx="1381824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 err="1"/>
              <a:t>Safety</a:t>
            </a:r>
            <a:r>
              <a:rPr lang="fr-FR" sz="1400" dirty="0"/>
              <a:t> Factor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2091442" y="4357778"/>
            <a:ext cx="3790490" cy="288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Stress (</a:t>
            </a:r>
            <a:r>
              <a:rPr lang="fr-FR" dirty="0" err="1"/>
              <a:t>Mpa</a:t>
            </a:r>
            <a:r>
              <a:rPr lang="fr-FR" dirty="0"/>
              <a:t>)</a:t>
            </a:r>
            <a:r>
              <a:rPr lang="en-US" dirty="0"/>
              <a:t>|</a:t>
            </a:r>
            <a:r>
              <a:rPr lang="en-US" dirty="0" err="1"/>
              <a:t>Dispmt</a:t>
            </a:r>
            <a:r>
              <a:rPr lang="en-US" dirty="0"/>
              <a:t> (mm)</a:t>
            </a:r>
          </a:p>
        </p:txBody>
      </p:sp>
    </p:spTree>
    <p:extLst>
      <p:ext uri="{BB962C8B-B14F-4D97-AF65-F5344CB8AC3E}">
        <p14:creationId xmlns:p14="http://schemas.microsoft.com/office/powerpoint/2010/main" val="206874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FD4DA4-0673-4468-B375-82D5EC8D12DF}"/>
              </a:ext>
            </a:extLst>
          </p:cNvPr>
          <p:cNvSpPr txBox="1">
            <a:spLocks/>
          </p:cNvSpPr>
          <p:nvPr userDrawn="1"/>
        </p:nvSpPr>
        <p:spPr>
          <a:xfrm>
            <a:off x="7611583" y="102393"/>
            <a:ext cx="903767" cy="589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TRI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75491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3" name="Espace réservé du texte 17">
            <a:extLst>
              <a:ext uri="{FF2B5EF4-FFF2-40B4-BE49-F238E27FC236}">
                <a16:creationId xmlns:a16="http://schemas.microsoft.com/office/drawing/2014/main" id="{73DC7A50-A3EF-4B21-ACFB-F23076A8F5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5097" y="4225444"/>
            <a:ext cx="8617743" cy="35881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cost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E7A5493-CCA4-4F03-AC82-B9ABCAB46558}"/>
              </a:ext>
            </a:extLst>
          </p:cNvPr>
          <p:cNvSpPr txBox="1"/>
          <p:nvPr userDrawn="1"/>
        </p:nvSpPr>
        <p:spPr>
          <a:xfrm>
            <a:off x="285099" y="3887704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Preliminary </a:t>
            </a:r>
            <a:r>
              <a:rPr lang="fr-FR" b="1" dirty="0" err="1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b="1" dirty="0">
              <a:solidFill>
                <a:schemeClr val="accent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75491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1362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FD4DA4-0673-4468-B375-82D5EC8D12DF}"/>
              </a:ext>
            </a:extLst>
          </p:cNvPr>
          <p:cNvSpPr txBox="1">
            <a:spLocks/>
          </p:cNvSpPr>
          <p:nvPr userDrawn="1"/>
        </p:nvSpPr>
        <p:spPr>
          <a:xfrm>
            <a:off x="7611583" y="102393"/>
            <a:ext cx="903767" cy="589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TRI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0C74B9-8F8B-4B93-84A8-01878E37D0C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8648" y="977900"/>
            <a:ext cx="7886701" cy="3511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01368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ystem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52559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92616" y="915065"/>
            <a:ext cx="3519041" cy="288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Name + Re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3605211" y="909092"/>
            <a:ext cx="1620000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92617" y="1436405"/>
            <a:ext cx="3519041" cy="1117858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Temp, fatigue, vibration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3605212" y="1462310"/>
            <a:ext cx="1620000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Environment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B8DA62A4-2021-44BA-8C35-46F00E1055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6510700" y="3972030"/>
            <a:ext cx="2300958" cy="26536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Milding</a:t>
            </a:r>
            <a:r>
              <a:rPr lang="fr-FR" dirty="0"/>
              <a:t>,…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55005E3-F740-4A76-BA19-932862EEBF77}"/>
              </a:ext>
            </a:extLst>
          </p:cNvPr>
          <p:cNvSpPr txBox="1"/>
          <p:nvPr userDrawn="1"/>
        </p:nvSpPr>
        <p:spPr>
          <a:xfrm flipH="1">
            <a:off x="5348590" y="3961452"/>
            <a:ext cx="1068171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</a:t>
            </a:r>
          </a:p>
        </p:txBody>
      </p:sp>
      <p:sp>
        <p:nvSpPr>
          <p:cNvPr id="30" name="Espace réservé du texte 17">
            <a:extLst>
              <a:ext uri="{FF2B5EF4-FFF2-40B4-BE49-F238E27FC236}">
                <a16:creationId xmlns:a16="http://schemas.microsoft.com/office/drawing/2014/main" id="{42F0CEB6-C608-471F-A85C-F57B812D326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flipH="1">
            <a:off x="6510700" y="4330204"/>
            <a:ext cx="2300958" cy="2880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272D765-1EC1-46AB-B40C-102F4ABAED9E}"/>
              </a:ext>
            </a:extLst>
          </p:cNvPr>
          <p:cNvSpPr txBox="1"/>
          <p:nvPr userDrawn="1"/>
        </p:nvSpPr>
        <p:spPr>
          <a:xfrm flipH="1">
            <a:off x="5348589" y="4330203"/>
            <a:ext cx="1068171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Supplier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73050" y="914979"/>
            <a:ext cx="3258090" cy="2907991"/>
          </a:xfrm>
        </p:spPr>
        <p:txBody>
          <a:bodyPr/>
          <a:lstStyle/>
          <a:p>
            <a:endParaRPr lang="fr-FR"/>
          </a:p>
        </p:txBody>
      </p:sp>
      <p:sp>
        <p:nvSpPr>
          <p:cNvPr id="35" name="Espace réservé du texte 17">
            <a:extLst>
              <a:ext uri="{FF2B5EF4-FFF2-40B4-BE49-F238E27FC236}">
                <a16:creationId xmlns:a16="http://schemas.microsoft.com/office/drawing/2014/main" id="{A0390D27-ACE2-488A-ACCE-87633D7C2C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1870614" y="3972030"/>
            <a:ext cx="3354595" cy="28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Xx kg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3954507"/>
            <a:ext cx="1514593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</a:t>
            </a:r>
          </a:p>
        </p:txBody>
      </p:sp>
      <p:sp>
        <p:nvSpPr>
          <p:cNvPr id="33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37" name="Espace réservé du texte 17">
            <a:extLst>
              <a:ext uri="{FF2B5EF4-FFF2-40B4-BE49-F238E27FC236}">
                <a16:creationId xmlns:a16="http://schemas.microsoft.com/office/drawing/2014/main" id="{5FE0C99D-8635-4FC7-9384-38E15206A8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39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3605210" y="2670291"/>
            <a:ext cx="1620000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Quantity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5292617" y="2673589"/>
            <a:ext cx="3519040" cy="116853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8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4320005"/>
            <a:ext cx="1518760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1870614" y="4330203"/>
            <a:ext cx="3384031" cy="277490"/>
          </a:xfrm>
        </p:spPr>
        <p:txBody>
          <a:bodyPr>
            <a:no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Xx €</a:t>
            </a:r>
          </a:p>
        </p:txBody>
      </p:sp>
    </p:spTree>
    <p:extLst>
      <p:ext uri="{BB962C8B-B14F-4D97-AF65-F5344CB8AC3E}">
        <p14:creationId xmlns:p14="http://schemas.microsoft.com/office/powerpoint/2010/main" val="4280332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imu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9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5282" y="1210401"/>
            <a:ext cx="4055958" cy="1422956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Value + </a:t>
            </a:r>
            <a:r>
              <a:rPr lang="fr-FR" dirty="0" err="1"/>
              <a:t>explanation</a:t>
            </a:r>
            <a:endParaRPr lang="fr-FR" dirty="0"/>
          </a:p>
          <a:p>
            <a:pPr lvl="0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254636" y="4357776"/>
            <a:ext cx="1739532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/>
              <a:t>Max Stress |</a:t>
            </a:r>
            <a:r>
              <a:rPr lang="fr-FR" sz="1400" dirty="0" err="1"/>
              <a:t>Disp</a:t>
            </a:r>
            <a:endParaRPr lang="fr-FR" sz="14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6" y="850339"/>
            <a:ext cx="4056603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 Cases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83955" y="850339"/>
            <a:ext cx="4488227" cy="3331630"/>
          </a:xfrm>
        </p:spPr>
        <p:txBody>
          <a:bodyPr/>
          <a:lstStyle/>
          <a:p>
            <a:endParaRPr lang="fr-FR"/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E69B6252-D2B6-479D-ADB6-4722FA17349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B3BCDF96-2115-4D8D-8465-B7FA826F4A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4637" y="3119475"/>
            <a:ext cx="4131626" cy="1136593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 err="1"/>
              <a:t>Boundary</a:t>
            </a:r>
            <a:r>
              <a:rPr lang="fr-FR" dirty="0"/>
              <a:t> Conditions</a:t>
            </a:r>
          </a:p>
          <a:p>
            <a:pPr lvl="0"/>
            <a:r>
              <a:rPr lang="fr-FR" dirty="0" err="1"/>
              <a:t>Mesh</a:t>
            </a:r>
            <a:endParaRPr lang="fr-FR" dirty="0"/>
          </a:p>
        </p:txBody>
      </p:sp>
      <p:sp>
        <p:nvSpPr>
          <p:cNvPr id="3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7" y="2718165"/>
            <a:ext cx="2070274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Boundary</a:t>
            </a:r>
            <a:r>
              <a:rPr lang="fr-FR" sz="1400" b="1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Conditions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49429FDA-E198-46D1-8A29-E365BC1D019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74204" y="4342670"/>
            <a:ext cx="1397977" cy="28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9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6037156" y="4342670"/>
            <a:ext cx="1381824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 err="1"/>
              <a:t>Safety</a:t>
            </a:r>
            <a:r>
              <a:rPr lang="fr-FR" sz="1400" dirty="0"/>
              <a:t> Factor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2091442" y="4357778"/>
            <a:ext cx="3790490" cy="288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Stress (</a:t>
            </a:r>
            <a:r>
              <a:rPr lang="fr-FR" dirty="0" err="1"/>
              <a:t>Mpa</a:t>
            </a:r>
            <a:r>
              <a:rPr lang="fr-FR" dirty="0"/>
              <a:t>)</a:t>
            </a:r>
            <a:r>
              <a:rPr lang="en-US" dirty="0"/>
              <a:t>|</a:t>
            </a:r>
            <a:r>
              <a:rPr lang="en-US" dirty="0" err="1"/>
              <a:t>Dispmt</a:t>
            </a:r>
            <a:r>
              <a:rPr lang="en-US" dirty="0"/>
              <a:t> (mm)</a:t>
            </a:r>
          </a:p>
        </p:txBody>
      </p:sp>
    </p:spTree>
    <p:extLst>
      <p:ext uri="{BB962C8B-B14F-4D97-AF65-F5344CB8AC3E}">
        <p14:creationId xmlns:p14="http://schemas.microsoft.com/office/powerpoint/2010/main" val="78508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3" y="82913"/>
            <a:ext cx="8949131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819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FD4DA4-0673-4468-B375-82D5EC8D12DF}"/>
              </a:ext>
            </a:extLst>
          </p:cNvPr>
          <p:cNvSpPr txBox="1">
            <a:spLocks/>
          </p:cNvSpPr>
          <p:nvPr userDrawn="1"/>
        </p:nvSpPr>
        <p:spPr>
          <a:xfrm>
            <a:off x="7611583" y="102393"/>
            <a:ext cx="903767" cy="589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TRI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75491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3" name="Espace réservé du texte 17">
            <a:extLst>
              <a:ext uri="{FF2B5EF4-FFF2-40B4-BE49-F238E27FC236}">
                <a16:creationId xmlns:a16="http://schemas.microsoft.com/office/drawing/2014/main" id="{73DC7A50-A3EF-4B21-ACFB-F23076A8F5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5097" y="4225444"/>
            <a:ext cx="8617743" cy="35881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cost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E7A5493-CCA4-4F03-AC82-B9ABCAB46558}"/>
              </a:ext>
            </a:extLst>
          </p:cNvPr>
          <p:cNvSpPr txBox="1"/>
          <p:nvPr userDrawn="1"/>
        </p:nvSpPr>
        <p:spPr>
          <a:xfrm>
            <a:off x="285099" y="3887704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Preliminary </a:t>
            </a:r>
            <a:r>
              <a:rPr lang="fr-FR" b="1" dirty="0" err="1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b="1" dirty="0">
              <a:solidFill>
                <a:schemeClr val="accent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75491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40926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FD4DA4-0673-4468-B375-82D5EC8D12DF}"/>
              </a:ext>
            </a:extLst>
          </p:cNvPr>
          <p:cNvSpPr txBox="1">
            <a:spLocks/>
          </p:cNvSpPr>
          <p:nvPr userDrawn="1"/>
        </p:nvSpPr>
        <p:spPr>
          <a:xfrm>
            <a:off x="7611583" y="102393"/>
            <a:ext cx="903767" cy="589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TRI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0C74B9-8F8B-4B93-84A8-01878E37D0C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8648" y="977900"/>
            <a:ext cx="7886701" cy="3511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369833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ystem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52559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92616" y="915065"/>
            <a:ext cx="3519041" cy="288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Name + Re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3605211" y="909092"/>
            <a:ext cx="162000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</a:t>
            </a:r>
            <a:endParaRPr lang="fr-FR" sz="14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92617" y="1436405"/>
            <a:ext cx="3519041" cy="1117858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Temp, fatigue, vibration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3605212" y="1462310"/>
            <a:ext cx="162000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Environment</a:t>
            </a:r>
            <a:endParaRPr lang="fr-FR" sz="14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B8DA62A4-2021-44BA-8C35-46F00E1055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6510700" y="3972030"/>
            <a:ext cx="2300958" cy="26536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Milding</a:t>
            </a:r>
            <a:r>
              <a:rPr lang="fr-FR" dirty="0"/>
              <a:t>,…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55005E3-F740-4A76-BA19-932862EEBF77}"/>
              </a:ext>
            </a:extLst>
          </p:cNvPr>
          <p:cNvSpPr txBox="1"/>
          <p:nvPr userDrawn="1"/>
        </p:nvSpPr>
        <p:spPr>
          <a:xfrm flipH="1">
            <a:off x="5348590" y="3961452"/>
            <a:ext cx="106817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</a:t>
            </a:r>
          </a:p>
        </p:txBody>
      </p:sp>
      <p:sp>
        <p:nvSpPr>
          <p:cNvPr id="30" name="Espace réservé du texte 17">
            <a:extLst>
              <a:ext uri="{FF2B5EF4-FFF2-40B4-BE49-F238E27FC236}">
                <a16:creationId xmlns:a16="http://schemas.microsoft.com/office/drawing/2014/main" id="{42F0CEB6-C608-471F-A85C-F57B812D326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flipH="1">
            <a:off x="6510700" y="4330204"/>
            <a:ext cx="2300958" cy="2880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272D765-1EC1-46AB-B40C-102F4ABAED9E}"/>
              </a:ext>
            </a:extLst>
          </p:cNvPr>
          <p:cNvSpPr txBox="1"/>
          <p:nvPr userDrawn="1"/>
        </p:nvSpPr>
        <p:spPr>
          <a:xfrm flipH="1">
            <a:off x="5348589" y="4330203"/>
            <a:ext cx="106817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Supplier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73050" y="914979"/>
            <a:ext cx="3258090" cy="2907991"/>
          </a:xfrm>
        </p:spPr>
        <p:txBody>
          <a:bodyPr/>
          <a:lstStyle/>
          <a:p>
            <a:endParaRPr lang="fr-FR"/>
          </a:p>
        </p:txBody>
      </p:sp>
      <p:sp>
        <p:nvSpPr>
          <p:cNvPr id="35" name="Espace réservé du texte 17">
            <a:extLst>
              <a:ext uri="{FF2B5EF4-FFF2-40B4-BE49-F238E27FC236}">
                <a16:creationId xmlns:a16="http://schemas.microsoft.com/office/drawing/2014/main" id="{A0390D27-ACE2-488A-ACCE-87633D7C2C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1870614" y="3972030"/>
            <a:ext cx="3354595" cy="28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Xx kg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3954507"/>
            <a:ext cx="1514593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</a:t>
            </a:r>
          </a:p>
        </p:txBody>
      </p:sp>
      <p:sp>
        <p:nvSpPr>
          <p:cNvPr id="33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37" name="Espace réservé du texte 17">
            <a:extLst>
              <a:ext uri="{FF2B5EF4-FFF2-40B4-BE49-F238E27FC236}">
                <a16:creationId xmlns:a16="http://schemas.microsoft.com/office/drawing/2014/main" id="{5FE0C99D-8635-4FC7-9384-38E15206A8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39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3605210" y="2670291"/>
            <a:ext cx="162000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Quantity</a:t>
            </a:r>
            <a:endParaRPr lang="fr-FR" sz="14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5292617" y="2673589"/>
            <a:ext cx="3519040" cy="116853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8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4320005"/>
            <a:ext cx="151876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sz="14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1870614" y="4330203"/>
            <a:ext cx="3384031" cy="277490"/>
          </a:xfrm>
        </p:spPr>
        <p:txBody>
          <a:bodyPr>
            <a:no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Xx €</a:t>
            </a:r>
          </a:p>
        </p:txBody>
      </p:sp>
    </p:spTree>
    <p:extLst>
      <p:ext uri="{BB962C8B-B14F-4D97-AF65-F5344CB8AC3E}">
        <p14:creationId xmlns:p14="http://schemas.microsoft.com/office/powerpoint/2010/main" val="4222929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imu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9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5282" y="1210401"/>
            <a:ext cx="4055958" cy="1422956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Value + </a:t>
            </a:r>
            <a:r>
              <a:rPr lang="fr-FR" dirty="0" err="1"/>
              <a:t>explanation</a:t>
            </a:r>
            <a:endParaRPr lang="fr-FR" dirty="0"/>
          </a:p>
          <a:p>
            <a:pPr lvl="0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254636" y="4357776"/>
            <a:ext cx="1739532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>
                <a:solidFill>
                  <a:schemeClr val="tx1"/>
                </a:solidFill>
              </a:rPr>
              <a:t>Max Stress |</a:t>
            </a:r>
            <a:r>
              <a:rPr lang="fr-FR" sz="1400" dirty="0" err="1">
                <a:solidFill>
                  <a:schemeClr val="tx1"/>
                </a:solidFill>
              </a:rPr>
              <a:t>Disp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6" y="850339"/>
            <a:ext cx="4056603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</a:t>
            </a:r>
            <a:r>
              <a:rPr lang="fr-FR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Cases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83955" y="850339"/>
            <a:ext cx="4488227" cy="3331630"/>
          </a:xfrm>
        </p:spPr>
        <p:txBody>
          <a:bodyPr/>
          <a:lstStyle/>
          <a:p>
            <a:endParaRPr lang="fr-FR"/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E69B6252-D2B6-479D-ADB6-4722FA17349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B3BCDF96-2115-4D8D-8465-B7FA826F4A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4637" y="3119475"/>
            <a:ext cx="4131626" cy="1136593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 err="1"/>
              <a:t>Boundary</a:t>
            </a:r>
            <a:r>
              <a:rPr lang="fr-FR" dirty="0"/>
              <a:t> Conditions</a:t>
            </a:r>
          </a:p>
          <a:p>
            <a:pPr lvl="0"/>
            <a:r>
              <a:rPr lang="fr-FR" dirty="0" err="1"/>
              <a:t>Mesh</a:t>
            </a:r>
            <a:endParaRPr lang="fr-FR" dirty="0"/>
          </a:p>
        </p:txBody>
      </p:sp>
      <p:sp>
        <p:nvSpPr>
          <p:cNvPr id="3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7" y="2718165"/>
            <a:ext cx="2070274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Boundary</a:t>
            </a:r>
            <a:r>
              <a:rPr lang="fr-FR" sz="1400" b="1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Conditions</a:t>
            </a:r>
            <a:endParaRPr lang="fr-FR" sz="14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49429FDA-E198-46D1-8A29-E365BC1D019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74204" y="4342670"/>
            <a:ext cx="1397977" cy="28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9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6037156" y="4342670"/>
            <a:ext cx="1381824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 err="1">
                <a:solidFill>
                  <a:schemeClr val="tx1"/>
                </a:solidFill>
              </a:rPr>
              <a:t>Safety</a:t>
            </a:r>
            <a:r>
              <a:rPr lang="fr-FR" sz="1400" dirty="0">
                <a:solidFill>
                  <a:schemeClr val="tx1"/>
                </a:solidFill>
              </a:rPr>
              <a:t> Factor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2091442" y="4357778"/>
            <a:ext cx="3790490" cy="288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Stress (</a:t>
            </a:r>
            <a:r>
              <a:rPr lang="fr-FR" dirty="0" err="1"/>
              <a:t>Mpa</a:t>
            </a:r>
            <a:r>
              <a:rPr lang="fr-FR" dirty="0"/>
              <a:t>)</a:t>
            </a:r>
            <a:r>
              <a:rPr lang="en-US" dirty="0"/>
              <a:t>|</a:t>
            </a:r>
            <a:r>
              <a:rPr lang="en-US" dirty="0" err="1"/>
              <a:t>Dispmt</a:t>
            </a:r>
            <a:r>
              <a:rPr lang="en-US" dirty="0"/>
              <a:t> (mm)</a:t>
            </a:r>
          </a:p>
        </p:txBody>
      </p:sp>
    </p:spTree>
    <p:extLst>
      <p:ext uri="{BB962C8B-B14F-4D97-AF65-F5344CB8AC3E}">
        <p14:creationId xmlns:p14="http://schemas.microsoft.com/office/powerpoint/2010/main" val="7757100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FD4DA4-0673-4468-B375-82D5EC8D12DF}"/>
              </a:ext>
            </a:extLst>
          </p:cNvPr>
          <p:cNvSpPr txBox="1">
            <a:spLocks/>
          </p:cNvSpPr>
          <p:nvPr userDrawn="1"/>
        </p:nvSpPr>
        <p:spPr>
          <a:xfrm>
            <a:off x="7611583" y="102393"/>
            <a:ext cx="903767" cy="589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TRI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75491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3" name="Espace réservé du texte 17">
            <a:extLst>
              <a:ext uri="{FF2B5EF4-FFF2-40B4-BE49-F238E27FC236}">
                <a16:creationId xmlns:a16="http://schemas.microsoft.com/office/drawing/2014/main" id="{73DC7A50-A3EF-4B21-ACFB-F23076A8F5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5097" y="4225444"/>
            <a:ext cx="8617743" cy="35881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cost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E7A5493-CCA4-4F03-AC82-B9ABCAB46558}"/>
              </a:ext>
            </a:extLst>
          </p:cNvPr>
          <p:cNvSpPr txBox="1"/>
          <p:nvPr userDrawn="1"/>
        </p:nvSpPr>
        <p:spPr>
          <a:xfrm>
            <a:off x="285099" y="3887704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Preliminary </a:t>
            </a:r>
            <a:r>
              <a:rPr lang="fr-FR" b="1" dirty="0" err="1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b="1" dirty="0">
              <a:solidFill>
                <a:schemeClr val="accent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75491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94376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FD4DA4-0673-4468-B375-82D5EC8D12DF}"/>
              </a:ext>
            </a:extLst>
          </p:cNvPr>
          <p:cNvSpPr txBox="1">
            <a:spLocks/>
          </p:cNvSpPr>
          <p:nvPr userDrawn="1"/>
        </p:nvSpPr>
        <p:spPr>
          <a:xfrm>
            <a:off x="7611583" y="102393"/>
            <a:ext cx="903767" cy="589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TRI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0C74B9-8F8B-4B93-84A8-01878E37D0C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8648" y="977900"/>
            <a:ext cx="7886701" cy="3511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801418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ystem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52559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92616" y="915065"/>
            <a:ext cx="3519041" cy="288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Name + Re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3605211" y="909092"/>
            <a:ext cx="1620000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92617" y="1436405"/>
            <a:ext cx="3519041" cy="1117858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Temp, fatigue, vibration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3605212" y="1462310"/>
            <a:ext cx="1620000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Environment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B8DA62A4-2021-44BA-8C35-46F00E1055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6510700" y="3972030"/>
            <a:ext cx="2300958" cy="26536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Milding</a:t>
            </a:r>
            <a:r>
              <a:rPr lang="fr-FR" dirty="0"/>
              <a:t>,…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55005E3-F740-4A76-BA19-932862EEBF77}"/>
              </a:ext>
            </a:extLst>
          </p:cNvPr>
          <p:cNvSpPr txBox="1"/>
          <p:nvPr userDrawn="1"/>
        </p:nvSpPr>
        <p:spPr>
          <a:xfrm flipH="1">
            <a:off x="5348590" y="3961452"/>
            <a:ext cx="1068171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</a:t>
            </a:r>
          </a:p>
        </p:txBody>
      </p:sp>
      <p:sp>
        <p:nvSpPr>
          <p:cNvPr id="30" name="Espace réservé du texte 17">
            <a:extLst>
              <a:ext uri="{FF2B5EF4-FFF2-40B4-BE49-F238E27FC236}">
                <a16:creationId xmlns:a16="http://schemas.microsoft.com/office/drawing/2014/main" id="{42F0CEB6-C608-471F-A85C-F57B812D326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flipH="1">
            <a:off x="6510700" y="4330204"/>
            <a:ext cx="2300958" cy="2880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272D765-1EC1-46AB-B40C-102F4ABAED9E}"/>
              </a:ext>
            </a:extLst>
          </p:cNvPr>
          <p:cNvSpPr txBox="1"/>
          <p:nvPr userDrawn="1"/>
        </p:nvSpPr>
        <p:spPr>
          <a:xfrm flipH="1">
            <a:off x="5348589" y="4330203"/>
            <a:ext cx="1068171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Supplier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73050" y="914979"/>
            <a:ext cx="3258090" cy="2907991"/>
          </a:xfrm>
        </p:spPr>
        <p:txBody>
          <a:bodyPr/>
          <a:lstStyle/>
          <a:p>
            <a:endParaRPr lang="fr-FR"/>
          </a:p>
        </p:txBody>
      </p:sp>
      <p:sp>
        <p:nvSpPr>
          <p:cNvPr id="35" name="Espace réservé du texte 17">
            <a:extLst>
              <a:ext uri="{FF2B5EF4-FFF2-40B4-BE49-F238E27FC236}">
                <a16:creationId xmlns:a16="http://schemas.microsoft.com/office/drawing/2014/main" id="{A0390D27-ACE2-488A-ACCE-87633D7C2C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1870614" y="3972030"/>
            <a:ext cx="3354595" cy="28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Xx kg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3954507"/>
            <a:ext cx="1514593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</a:t>
            </a:r>
          </a:p>
        </p:txBody>
      </p:sp>
      <p:sp>
        <p:nvSpPr>
          <p:cNvPr id="33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37" name="Espace réservé du texte 17">
            <a:extLst>
              <a:ext uri="{FF2B5EF4-FFF2-40B4-BE49-F238E27FC236}">
                <a16:creationId xmlns:a16="http://schemas.microsoft.com/office/drawing/2014/main" id="{5FE0C99D-8635-4FC7-9384-38E15206A8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39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3605210" y="2670291"/>
            <a:ext cx="1620000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Quantity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5292617" y="2673589"/>
            <a:ext cx="3519040" cy="116853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8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4320005"/>
            <a:ext cx="1518760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1870614" y="4330203"/>
            <a:ext cx="3384031" cy="277490"/>
          </a:xfrm>
        </p:spPr>
        <p:txBody>
          <a:bodyPr>
            <a:no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Xx €</a:t>
            </a:r>
          </a:p>
        </p:txBody>
      </p:sp>
    </p:spTree>
    <p:extLst>
      <p:ext uri="{BB962C8B-B14F-4D97-AF65-F5344CB8AC3E}">
        <p14:creationId xmlns:p14="http://schemas.microsoft.com/office/powerpoint/2010/main" val="16334179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imu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9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5282" y="1210401"/>
            <a:ext cx="4055958" cy="1422956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Value + </a:t>
            </a:r>
            <a:r>
              <a:rPr lang="fr-FR" dirty="0" err="1"/>
              <a:t>explanation</a:t>
            </a:r>
            <a:endParaRPr lang="fr-FR" dirty="0"/>
          </a:p>
          <a:p>
            <a:pPr lvl="0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254636" y="4357776"/>
            <a:ext cx="1739532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/>
              <a:t>Max Stress |</a:t>
            </a:r>
            <a:r>
              <a:rPr lang="fr-FR" sz="1400" dirty="0" err="1"/>
              <a:t>Disp</a:t>
            </a:r>
            <a:endParaRPr lang="fr-FR" sz="14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6" y="850339"/>
            <a:ext cx="4056603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</a:t>
            </a:r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Cases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83955" y="850339"/>
            <a:ext cx="4488227" cy="3331630"/>
          </a:xfrm>
        </p:spPr>
        <p:txBody>
          <a:bodyPr/>
          <a:lstStyle/>
          <a:p>
            <a:endParaRPr lang="fr-FR"/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E69B6252-D2B6-479D-ADB6-4722FA17349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B3BCDF96-2115-4D8D-8465-B7FA826F4A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4637" y="3119475"/>
            <a:ext cx="4131626" cy="1136593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 err="1"/>
              <a:t>Boundary</a:t>
            </a:r>
            <a:r>
              <a:rPr lang="fr-FR" dirty="0"/>
              <a:t> Conditions</a:t>
            </a:r>
          </a:p>
          <a:p>
            <a:pPr lvl="0"/>
            <a:r>
              <a:rPr lang="fr-FR" dirty="0" err="1"/>
              <a:t>Mesh</a:t>
            </a:r>
            <a:endParaRPr lang="fr-FR" dirty="0"/>
          </a:p>
        </p:txBody>
      </p:sp>
      <p:sp>
        <p:nvSpPr>
          <p:cNvPr id="3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7" y="2718165"/>
            <a:ext cx="2070274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Boundary</a:t>
            </a:r>
            <a:r>
              <a:rPr lang="fr-FR" sz="1400" b="1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Conditions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49429FDA-E198-46D1-8A29-E365BC1D019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74204" y="4342670"/>
            <a:ext cx="1397977" cy="28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9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6037156" y="4342670"/>
            <a:ext cx="1381824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 err="1"/>
              <a:t>Safety</a:t>
            </a:r>
            <a:r>
              <a:rPr lang="fr-FR" sz="1400" dirty="0"/>
              <a:t> Factor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2091442" y="4357778"/>
            <a:ext cx="3790490" cy="288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Stress (</a:t>
            </a:r>
            <a:r>
              <a:rPr lang="fr-FR" dirty="0" err="1"/>
              <a:t>Mpa</a:t>
            </a:r>
            <a:r>
              <a:rPr lang="fr-FR" dirty="0"/>
              <a:t>)</a:t>
            </a:r>
            <a:r>
              <a:rPr lang="en-US" dirty="0"/>
              <a:t>|</a:t>
            </a:r>
            <a:r>
              <a:rPr lang="en-US" dirty="0" err="1"/>
              <a:t>Dispmt</a:t>
            </a:r>
            <a:r>
              <a:rPr lang="en-US" dirty="0"/>
              <a:t> (mm)</a:t>
            </a:r>
          </a:p>
        </p:txBody>
      </p:sp>
    </p:spTree>
    <p:extLst>
      <p:ext uri="{BB962C8B-B14F-4D97-AF65-F5344CB8AC3E}">
        <p14:creationId xmlns:p14="http://schemas.microsoft.com/office/powerpoint/2010/main" val="23182800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9331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63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3" y="82913"/>
            <a:ext cx="897059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7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Powertr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3" y="82913"/>
            <a:ext cx="9019237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0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Elec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4" y="82913"/>
            <a:ext cx="9106786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3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Chas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4" y="82913"/>
            <a:ext cx="8980326" cy="58908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1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A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4" y="82913"/>
            <a:ext cx="7886700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9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FD4DA4-0673-4468-B375-82D5EC8D12DF}"/>
              </a:ext>
            </a:extLst>
          </p:cNvPr>
          <p:cNvSpPr txBox="1">
            <a:spLocks/>
          </p:cNvSpPr>
          <p:nvPr userDrawn="1"/>
        </p:nvSpPr>
        <p:spPr>
          <a:xfrm>
            <a:off x="7611583" y="102393"/>
            <a:ext cx="903767" cy="589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TRI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75491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3" name="Espace réservé du texte 17">
            <a:extLst>
              <a:ext uri="{FF2B5EF4-FFF2-40B4-BE49-F238E27FC236}">
                <a16:creationId xmlns:a16="http://schemas.microsoft.com/office/drawing/2014/main" id="{73DC7A50-A3EF-4B21-ACFB-F23076A8F5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5097" y="4225444"/>
            <a:ext cx="8617743" cy="35881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cost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E7A5493-CCA4-4F03-AC82-B9ABCAB46558}"/>
              </a:ext>
            </a:extLst>
          </p:cNvPr>
          <p:cNvSpPr txBox="1"/>
          <p:nvPr userDrawn="1"/>
        </p:nvSpPr>
        <p:spPr>
          <a:xfrm>
            <a:off x="285099" y="3887704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Preliminary </a:t>
            </a:r>
            <a:r>
              <a:rPr lang="fr-FR" b="1" dirty="0" err="1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b="1" dirty="0">
              <a:solidFill>
                <a:schemeClr val="accent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75491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569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FD4DA4-0673-4468-B375-82D5EC8D12DF}"/>
              </a:ext>
            </a:extLst>
          </p:cNvPr>
          <p:cNvSpPr txBox="1">
            <a:spLocks/>
          </p:cNvSpPr>
          <p:nvPr userDrawn="1"/>
        </p:nvSpPr>
        <p:spPr>
          <a:xfrm>
            <a:off x="7611583" y="102393"/>
            <a:ext cx="903767" cy="589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TRI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0C74B9-8F8B-4B93-84A8-01878E37D0C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8648" y="977900"/>
            <a:ext cx="7886701" cy="3511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7797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46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698" r:id="rId8"/>
    <p:sldLayoutId id="2147483728" r:id="rId9"/>
    <p:sldLayoutId id="2147483700" r:id="rId10"/>
    <p:sldLayoutId id="2147483699" r:id="rId11"/>
    <p:sldLayoutId id="2147483716" r:id="rId12"/>
    <p:sldLayoutId id="2147483727" r:id="rId13"/>
    <p:sldLayoutId id="2147483717" r:id="rId14"/>
    <p:sldLayoutId id="2147483718" r:id="rId15"/>
    <p:sldLayoutId id="2147483710" r:id="rId16"/>
    <p:sldLayoutId id="2147483726" r:id="rId17"/>
    <p:sldLayoutId id="2147483711" r:id="rId18"/>
    <p:sldLayoutId id="2147483712" r:id="rId19"/>
    <p:sldLayoutId id="2147483713" r:id="rId20"/>
    <p:sldLayoutId id="2147483722" r:id="rId21"/>
    <p:sldLayoutId id="2147483714" r:id="rId22"/>
    <p:sldLayoutId id="2147483715" r:id="rId23"/>
    <p:sldLayoutId id="2147483719" r:id="rId24"/>
    <p:sldLayoutId id="2147483723" r:id="rId25"/>
    <p:sldLayoutId id="2147483720" r:id="rId26"/>
    <p:sldLayoutId id="2147483721" r:id="rId27"/>
    <p:sldLayoutId id="2147483691" r:id="rId28"/>
    <p:sldLayoutId id="2147483692" r:id="rId2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0"/>
              <a:buFont typeface="Corbel"/>
              <a:buNone/>
            </a:pPr>
            <a:r>
              <a:rPr lang="fr-FR" b="1" dirty="0">
                <a:solidFill>
                  <a:srgbClr val="FF0000"/>
                </a:solidFill>
              </a:rPr>
              <a:t>10/10</a:t>
            </a:r>
            <a:r>
              <a:rPr lang="fr-FR" sz="1000" b="1" i="0" u="none" strike="noStrike" cap="none" dirty="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/201</a:t>
            </a:r>
            <a:r>
              <a:rPr lang="fr-FR" b="1" dirty="0">
                <a:solidFill>
                  <a:srgbClr val="FF0000"/>
                </a:solidFill>
              </a:rPr>
              <a:t>8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216" name="Google Shape;216;p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"/>
              <a:buFont typeface="Calibri"/>
              <a:buNone/>
            </a:pPr>
            <a:fld id="{00000000-1234-1234-1234-123412341234}" type="slidenum">
              <a:rPr lang="fr-FR" sz="1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Date :</a:t>
            </a:r>
          </a:p>
          <a:p>
            <a:r>
              <a:rPr lang="en-US" dirty="0"/>
              <a:t>16/10/2019</a:t>
            </a:r>
          </a:p>
        </p:txBody>
      </p:sp>
      <p:sp>
        <p:nvSpPr>
          <p:cNvPr id="217" name="Google Shape;217;p25"/>
          <p:cNvSpPr txBox="1"/>
          <p:nvPr/>
        </p:nvSpPr>
        <p:spPr>
          <a:xfrm>
            <a:off x="3966300" y="4650600"/>
            <a:ext cx="12114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 1.0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 SYNTHESE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DF0D2DD-2918-45CB-BD32-42A01631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D0B131F0-75D7-4A53-BCC1-AAE04513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Barre anti-roulis</a:t>
            </a:r>
          </a:p>
        </p:txBody>
      </p:sp>
      <p:sp>
        <p:nvSpPr>
          <p:cNvPr id="15" name="Espace réservé pour une image  14">
            <a:extLst>
              <a:ext uri="{FF2B5EF4-FFF2-40B4-BE49-F238E27FC236}">
                <a16:creationId xmlns:a16="http://schemas.microsoft.com/office/drawing/2014/main" id="{E597A4D8-C00F-47E6-95A1-B4E6333E85A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D269A2E-3407-401D-BD08-30DFB0021CE2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835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873A4D5-00E8-402E-8836-7AAC2F9A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EA95092-AA17-4325-8666-446AC172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Roue équipée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8D8335-E8E7-4DFA-A5B1-E9B0D7C4A5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AE53E2A-CD04-4BBE-B4FC-0ACA3A48AD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2AF308B-35D9-45E1-BC16-3222B2951D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3DA866B-4E99-42E5-9A67-9C87938CD71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55C48EC-8452-4B26-A4FF-04155008DB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EE1FDD45-8EBD-49B7-A400-AB8CB3D4462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336836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DF0D2DD-2918-45CB-BD32-42A01631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D0B131F0-75D7-4A53-BCC1-AAE04513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Roue équipée</a:t>
            </a:r>
          </a:p>
        </p:txBody>
      </p:sp>
      <p:sp>
        <p:nvSpPr>
          <p:cNvPr id="15" name="Espace réservé pour une image  14">
            <a:extLst>
              <a:ext uri="{FF2B5EF4-FFF2-40B4-BE49-F238E27FC236}">
                <a16:creationId xmlns:a16="http://schemas.microsoft.com/office/drawing/2014/main" id="{E597A4D8-C00F-47E6-95A1-B4E6333E85A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D269A2E-3407-401D-BD08-30DFB0021CE2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715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873A4D5-00E8-402E-8836-7AAC2F9A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EA95092-AA17-4325-8666-446AC172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 de freinage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8D8335-E8E7-4DFA-A5B1-E9B0D7C4A5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AE53E2A-CD04-4BBE-B4FC-0ACA3A48AD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2AF308B-35D9-45E1-BC16-3222B2951D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3DA866B-4E99-42E5-9A67-9C87938CD71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55C48EC-8452-4B26-A4FF-04155008DB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EE1FDD45-8EBD-49B7-A400-AB8CB3D4462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151545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DF0D2DD-2918-45CB-BD32-42A01631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</a:t>
            </a:fld>
            <a:endParaRPr lang="fr-FR"/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D0B131F0-75D7-4A53-BCC1-AAE04513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 de freinage</a:t>
            </a:r>
          </a:p>
        </p:txBody>
      </p:sp>
      <p:sp>
        <p:nvSpPr>
          <p:cNvPr id="15" name="Espace réservé pour une image  14">
            <a:extLst>
              <a:ext uri="{FF2B5EF4-FFF2-40B4-BE49-F238E27FC236}">
                <a16:creationId xmlns:a16="http://schemas.microsoft.com/office/drawing/2014/main" id="{E597A4D8-C00F-47E6-95A1-B4E6333E85A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D269A2E-3407-401D-BD08-30DFB0021CE2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196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9A1D451-9480-4389-A6AB-A6EA3D28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1D6F3E1-988B-40F2-A0EA-B5A6FE0E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tubulaire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9FFF0E-34AB-438D-B71A-21D158DBC3C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097" y="1200289"/>
            <a:ext cx="8617741" cy="48602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46F14A-8456-4462-9553-9B32134D1C8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400225" y="3132793"/>
            <a:ext cx="4502613" cy="75491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4249A5A-4925-4E5B-865C-25D0A38EA5B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097" y="4225444"/>
            <a:ext cx="8617743" cy="358810"/>
          </a:xfrm>
        </p:spPr>
        <p:txBody>
          <a:bodyPr>
            <a:normAutofit lnSpcReduction="10000"/>
          </a:bodyPr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D805BD0-7B60-4162-B300-0D3C66CA794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097" y="3132793"/>
            <a:ext cx="3975617" cy="754911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C84F380-8607-48C3-A293-E46F0D5DCB2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097" y="2055649"/>
            <a:ext cx="8617741" cy="647669"/>
          </a:xfrm>
        </p:spPr>
        <p:txBody>
          <a:bodyPr/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42C8D411-1E77-4E61-8516-25A3751687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436303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B75413-BE72-4AD4-8648-D8893D6E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232AF1A9-8B2B-4602-88D0-2575AF5E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tubulaire</a:t>
            </a:r>
          </a:p>
        </p:txBody>
      </p:sp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AC13E661-84F9-45F5-87A8-DBCC74CAB8A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8E76C3A6-1447-437E-A9DD-77861ABAF23D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418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9A1D451-9480-4389-A6AB-A6EA3D28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1D6F3E1-988B-40F2-A0EA-B5A6FE0E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Ergonomie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9FFF0E-34AB-438D-B71A-21D158DBC3C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097" y="1200289"/>
            <a:ext cx="8617741" cy="48602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46F14A-8456-4462-9553-9B32134D1C8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400225" y="3132793"/>
            <a:ext cx="4502613" cy="75491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4249A5A-4925-4E5B-865C-25D0A38EA5B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097" y="4225444"/>
            <a:ext cx="8617743" cy="358810"/>
          </a:xfrm>
        </p:spPr>
        <p:txBody>
          <a:bodyPr>
            <a:normAutofit lnSpcReduction="10000"/>
          </a:bodyPr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D805BD0-7B60-4162-B300-0D3C66CA794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097" y="3132793"/>
            <a:ext cx="3975617" cy="754911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C84F380-8607-48C3-A293-E46F0D5DCB2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097" y="2055649"/>
            <a:ext cx="8617741" cy="647669"/>
          </a:xfrm>
        </p:spPr>
        <p:txBody>
          <a:bodyPr/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42C8D411-1E77-4E61-8516-25A3751687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3733333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B75413-BE72-4AD4-8648-D8893D6E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232AF1A9-8B2B-4602-88D0-2575AF5E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Ergonomie</a:t>
            </a:r>
          </a:p>
        </p:txBody>
      </p:sp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AC13E661-84F9-45F5-87A8-DBCC74CAB8A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8E76C3A6-1447-437E-A9DD-77861ABAF23D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78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9A1D451-9480-4389-A6AB-A6EA3D28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19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1D6F3E1-988B-40F2-A0EA-B5A6FE0E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Pédalier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9FFF0E-34AB-438D-B71A-21D158DBC3C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097" y="1200289"/>
            <a:ext cx="8617741" cy="48602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46F14A-8456-4462-9553-9B32134D1C8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400225" y="3132793"/>
            <a:ext cx="4502613" cy="75491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4249A5A-4925-4E5B-865C-25D0A38EA5B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097" y="4225444"/>
            <a:ext cx="8617743" cy="358810"/>
          </a:xfrm>
        </p:spPr>
        <p:txBody>
          <a:bodyPr>
            <a:normAutofit lnSpcReduction="10000"/>
          </a:bodyPr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D805BD0-7B60-4162-B300-0D3C66CA794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097" y="3132793"/>
            <a:ext cx="3975617" cy="754911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C84F380-8607-48C3-A293-E46F0D5DCB2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097" y="2055649"/>
            <a:ext cx="8617741" cy="647669"/>
          </a:xfrm>
        </p:spPr>
        <p:txBody>
          <a:bodyPr/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42C8D411-1E77-4E61-8516-25A3751687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267620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Table of contents</a:t>
            </a:r>
            <a:endParaRPr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4" name="Google Shape;224;p26"/>
          <p:cNvSpPr txBox="1">
            <a:spLocks noGrp="1"/>
          </p:cNvSpPr>
          <p:nvPr>
            <p:ph idx="1"/>
          </p:nvPr>
        </p:nvSpPr>
        <p:spPr>
          <a:xfrm>
            <a:off x="628650" y="759618"/>
            <a:ext cx="3943350" cy="368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0404"/>
              </a:buClr>
              <a:buSzPts val="1800"/>
              <a:buNone/>
            </a:pPr>
            <a:r>
              <a:rPr lang="fr-FR" sz="1800" b="1" dirty="0">
                <a:solidFill>
                  <a:srgbClr val="FF0000"/>
                </a:solidFill>
              </a:rPr>
              <a:t>S1 - Liaison au sol mécatronique </a:t>
            </a:r>
            <a:r>
              <a:rPr lang="fr-FR" sz="1800" dirty="0"/>
              <a:t>(1h)</a:t>
            </a:r>
            <a:endParaRPr sz="1100" dirty="0">
              <a:solidFill>
                <a:srgbClr val="000000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Points LAS</a:t>
            </a: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Triangle</a:t>
            </a: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Direction</a:t>
            </a: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Barre anti-roulis</a:t>
            </a: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Roue équipée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Système de freinage</a:t>
            </a:r>
            <a:endParaRPr sz="1100" dirty="0">
              <a:solidFill>
                <a:srgbClr val="000000"/>
              </a:solidFill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0404"/>
              </a:buClr>
              <a:buSzPts val="1800"/>
              <a:buNone/>
            </a:pPr>
            <a:r>
              <a:rPr lang="fr-FR" sz="1800" b="1" dirty="0">
                <a:solidFill>
                  <a:schemeClr val="accent6"/>
                </a:solidFill>
              </a:rPr>
              <a:t>S3 - Châssis équipé </a:t>
            </a:r>
            <a:r>
              <a:rPr lang="fr-FR" sz="1800" dirty="0"/>
              <a:t>(1h)</a:t>
            </a:r>
            <a:endParaRPr sz="1800" dirty="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-FR" sz="1100" dirty="0"/>
              <a:t>Structure tubulaire</a:t>
            </a: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-FR" sz="1100" dirty="0"/>
              <a:t>Ergonomie</a:t>
            </a: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-FR" sz="1100" dirty="0"/>
              <a:t>Pédalier</a:t>
            </a:r>
          </a:p>
          <a:p>
            <a:pPr marL="114300" lvl="0" indent="0">
              <a:lnSpc>
                <a:spcPct val="100000"/>
              </a:lnSpc>
              <a:spcBef>
                <a:spcPts val="0"/>
              </a:spcBef>
              <a:buClr>
                <a:srgbClr val="1D9A78"/>
              </a:buClr>
              <a:buSzPts val="1800"/>
              <a:buNone/>
            </a:pPr>
            <a:r>
              <a:rPr lang="fr-FR" sz="1800" b="1" dirty="0">
                <a:solidFill>
                  <a:srgbClr val="7030A0"/>
                </a:solidFill>
              </a:rPr>
              <a:t>S5 - Aérodynamique </a:t>
            </a:r>
            <a:r>
              <a:rPr lang="fr-FR" sz="1800" dirty="0">
                <a:solidFill>
                  <a:prstClr val="black"/>
                </a:solidFill>
              </a:rPr>
              <a:t>(30min)</a:t>
            </a:r>
          </a:p>
          <a:p>
            <a:pPr marL="914400" lvl="1" indent="-29845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SzPts val="1100"/>
              <a:buFont typeface="Arial" panose="020B0604020202020204" pitchFamily="34" charset="0"/>
              <a:buAutoNum type="alphaLcPeriod"/>
            </a:pPr>
            <a:r>
              <a:rPr lang="fr-FR" sz="1100" dirty="0">
                <a:solidFill>
                  <a:prstClr val="black"/>
                </a:solidFill>
              </a:rPr>
              <a:t>Aile arrière</a:t>
            </a:r>
          </a:p>
          <a:p>
            <a:pPr marL="914400" lvl="1" indent="-29845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SzPts val="1100"/>
              <a:buFont typeface="Arial" panose="020B0604020202020204" pitchFamily="34" charset="0"/>
              <a:buAutoNum type="alphaLcPeriod"/>
            </a:pPr>
            <a:r>
              <a:rPr lang="fr-FR" sz="1100" dirty="0">
                <a:solidFill>
                  <a:prstClr val="black"/>
                </a:solidFill>
              </a:rPr>
              <a:t>Aile avant</a:t>
            </a:r>
          </a:p>
          <a:p>
            <a:pPr marL="914400" lvl="1" indent="-29845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SzPts val="1100"/>
              <a:buFont typeface="Arial" panose="020B0604020202020204" pitchFamily="34" charset="0"/>
              <a:buAutoNum type="alphaLcPeriod"/>
            </a:pPr>
            <a:r>
              <a:rPr lang="fr-FR" sz="1100" dirty="0">
                <a:solidFill>
                  <a:prstClr val="black"/>
                </a:solidFill>
              </a:rPr>
              <a:t>Diffuseur</a:t>
            </a:r>
            <a:endParaRPr sz="1100" dirty="0"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223" name="Google Shape;223;p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"/>
              <a:buFont typeface="Calibri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938F1C-595D-4C8F-BDA9-E502657EE55B}"/>
              </a:ext>
            </a:extLst>
          </p:cNvPr>
          <p:cNvSpPr/>
          <p:nvPr/>
        </p:nvSpPr>
        <p:spPr>
          <a:xfrm>
            <a:off x="4511778" y="759618"/>
            <a:ext cx="4572000" cy="200054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lvl="0">
              <a:buClr>
                <a:schemeClr val="accent1"/>
              </a:buClr>
              <a:buSzPts val="1800"/>
            </a:pPr>
            <a:r>
              <a:rPr lang="fr-FR" b="1" dirty="0">
                <a:solidFill>
                  <a:schemeClr val="accent4"/>
                </a:solidFill>
              </a:rPr>
              <a:t>S2 - Motorisation instrumentée </a:t>
            </a:r>
            <a:r>
              <a:rPr lang="fr-FR" dirty="0"/>
              <a:t>(1h)</a:t>
            </a:r>
            <a:endParaRPr lang="fr-FR" sz="1100" dirty="0">
              <a:solidFill>
                <a:schemeClr val="dk1"/>
              </a:solidFill>
            </a:endParaRPr>
          </a:p>
          <a:p>
            <a:pPr marL="914400" lvl="1" indent="-2984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Corbel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Bride/Guillotine</a:t>
            </a:r>
          </a:p>
          <a:p>
            <a:pPr marL="914400" lvl="1" indent="-298450">
              <a:buClr>
                <a:schemeClr val="dk1"/>
              </a:buClr>
              <a:buSzPts val="1100"/>
              <a:buFont typeface="Corbel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Admission</a:t>
            </a:r>
          </a:p>
          <a:p>
            <a:pPr marL="914400" lvl="1" indent="-298450">
              <a:buClr>
                <a:schemeClr val="dk1"/>
              </a:buClr>
              <a:buSzPts val="1100"/>
              <a:buFont typeface="Corbel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Carter</a:t>
            </a:r>
          </a:p>
          <a:p>
            <a:pPr marL="914400" lvl="1" indent="-298450">
              <a:buClr>
                <a:schemeClr val="dk1"/>
              </a:buClr>
              <a:buSzPts val="1100"/>
              <a:buFont typeface="Corbel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Echappement</a:t>
            </a:r>
          </a:p>
          <a:p>
            <a:pPr marL="914400" lvl="1" indent="-298450">
              <a:buClr>
                <a:schemeClr val="dk1"/>
              </a:buClr>
              <a:buSzPts val="1100"/>
              <a:buFont typeface="Corbel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Refroidissement</a:t>
            </a:r>
          </a:p>
          <a:p>
            <a:pPr marL="914400" lvl="1" indent="-298450"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Transmission secondaire</a:t>
            </a:r>
          </a:p>
          <a:p>
            <a:pPr marL="114300" lvl="0">
              <a:buClr>
                <a:schemeClr val="accent1"/>
              </a:buClr>
              <a:buSzPts val="1800"/>
            </a:pPr>
            <a:r>
              <a:rPr lang="fr-FR" b="1" dirty="0">
                <a:solidFill>
                  <a:srgbClr val="00B050"/>
                </a:solidFill>
              </a:rPr>
              <a:t>S4 - Système SEISM</a:t>
            </a:r>
            <a:r>
              <a:rPr lang="fr-FR" dirty="0"/>
              <a:t> (30min)</a:t>
            </a:r>
          </a:p>
          <a:p>
            <a:pPr marL="914400" lvl="1" indent="-298450"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Faisceau</a:t>
            </a:r>
          </a:p>
          <a:p>
            <a:pPr marL="914400" lvl="1" indent="-298450"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Tableau de bord</a:t>
            </a:r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B75413-BE72-4AD4-8648-D8893D6E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20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232AF1A9-8B2B-4602-88D0-2575AF5E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Pédalier</a:t>
            </a:r>
          </a:p>
        </p:txBody>
      </p:sp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AC13E661-84F9-45F5-87A8-DBCC74CAB8A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8E76C3A6-1447-437E-A9DD-77861ABAF23D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242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7BFE066-6260-4417-B0ED-402399FF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21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07FED8C-C82F-44AF-BE52-3D4319C0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Aile arrière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EE4E9A-EEF0-4B90-A331-FA8E727CC6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A38474E-1507-4D83-932B-7C1F4A3EAC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A6CE8D4-A56A-4014-9766-E1E8F995026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07CEE30-CC1E-4197-869B-8CF260ECB48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6016A266-1121-490F-A201-71B787327E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6F9C1C0B-DB46-410A-9236-5B002BB5E0D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574345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7550A5C-FBA8-4473-94F3-3B23BE67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22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87439681-680C-4BA9-9786-4276847D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Aile arrière</a:t>
            </a:r>
          </a:p>
        </p:txBody>
      </p:sp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A2D6D5D0-D278-4CA7-BA66-AB0575A0885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6763B85-4BF5-4BC2-BC7B-A6FB7AB84809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656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7BFE066-6260-4417-B0ED-402399FF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23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07FED8C-C82F-44AF-BE52-3D4319C0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Aile avant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EE4E9A-EEF0-4B90-A331-FA8E727CC6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A38474E-1507-4D83-932B-7C1F4A3EAC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A6CE8D4-A56A-4014-9766-E1E8F995026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07CEE30-CC1E-4197-869B-8CF260ECB48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6016A266-1121-490F-A201-71B787327E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6F9C1C0B-DB46-410A-9236-5B002BB5E0D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2681056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7550A5C-FBA8-4473-94F3-3B23BE67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24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87439681-680C-4BA9-9786-4276847D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Aile avant</a:t>
            </a:r>
          </a:p>
        </p:txBody>
      </p:sp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A2D6D5D0-D278-4CA7-BA66-AB0575A0885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6763B85-4BF5-4BC2-BC7B-A6FB7AB84809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739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7BFE066-6260-4417-B0ED-402399FF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25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07FED8C-C82F-44AF-BE52-3D4319C0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Diffuseur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EE4E9A-EEF0-4B90-A331-FA8E727CC6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A38474E-1507-4D83-932B-7C1F4A3EAC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A6CE8D4-A56A-4014-9766-E1E8F995026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07CEE30-CC1E-4197-869B-8CF260ECB48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6016A266-1121-490F-A201-71B787327E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6F9C1C0B-DB46-410A-9236-5B002BB5E0D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1693282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7550A5C-FBA8-4473-94F3-3B23BE67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26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87439681-680C-4BA9-9786-4276847D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Diffuseur</a:t>
            </a:r>
          </a:p>
        </p:txBody>
      </p:sp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A2D6D5D0-D278-4CA7-BA66-AB0575A0885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6763B85-4BF5-4BC2-BC7B-A6FB7AB84809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371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BBC0922-59A2-4F98-8826-618398D0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27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CACC549-9166-4F9D-968C-F9C528C2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Bride/Guillotine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131B48-889F-420A-B506-4654E3E0D1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11BDCD-2FDE-426A-A6DE-DAB868C77A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29BED26-24C9-4B43-BA42-74D49B222A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A66DBEC-EEC5-4026-A511-5AC92AE8B1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0C8924E-F946-42F0-82D6-C93E9464C2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5CCA8D98-4B83-422E-9143-D4C63FDF816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2453621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091734-B1AD-4D1B-9DA1-94DCC86D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28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18B2EC67-88E8-41C3-B09B-268D3FCE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Bride/Guillotine</a:t>
            </a:r>
          </a:p>
        </p:txBody>
      </p:sp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34F192FF-551C-417F-B239-CB826A6373C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243CD0A7-191E-44BC-B9B1-58041F7C29C0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150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BBC0922-59A2-4F98-8826-618398D0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29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CACC549-9166-4F9D-968C-F9C528C2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Admission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131B48-889F-420A-B506-4654E3E0D1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11BDCD-2FDE-426A-A6DE-DAB868C77A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29BED26-24C9-4B43-BA42-74D49B222A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A66DBEC-EEC5-4026-A511-5AC92AE8B1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0C8924E-F946-42F0-82D6-C93E9464C2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5CCA8D98-4B83-422E-9143-D4C63FDF816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143730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873A4D5-00E8-402E-8836-7AAC2F9A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EA95092-AA17-4325-8666-446AC172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Points de LAS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8D8335-E8E7-4DFA-A5B1-E9B0D7C4A5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AE53E2A-CD04-4BBE-B4FC-0ACA3A48AD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2AF308B-35D9-45E1-BC16-3222B2951D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3DA866B-4E99-42E5-9A67-9C87938CD71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55C48EC-8452-4B26-A4FF-04155008DB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EE1FDD45-8EBD-49B7-A400-AB8CB3D4462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2915602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091734-B1AD-4D1B-9DA1-94DCC86D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30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18B2EC67-88E8-41C3-B09B-268D3FCE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Admission</a:t>
            </a:r>
          </a:p>
        </p:txBody>
      </p:sp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34F192FF-551C-417F-B239-CB826A6373C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243CD0A7-191E-44BC-B9B1-58041F7C29C0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3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BBC0922-59A2-4F98-8826-618398D0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31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CACC549-9166-4F9D-968C-F9C528C2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Carter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131B48-889F-420A-B506-4654E3E0D1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11BDCD-2FDE-426A-A6DE-DAB868C77A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29BED26-24C9-4B43-BA42-74D49B222A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A66DBEC-EEC5-4026-A511-5AC92AE8B1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0C8924E-F946-42F0-82D6-C93E9464C2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5CCA8D98-4B83-422E-9143-D4C63FDF816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1409471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091734-B1AD-4D1B-9DA1-94DCC86D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32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18B2EC67-88E8-41C3-B09B-268D3FCE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Carter</a:t>
            </a:r>
          </a:p>
        </p:txBody>
      </p:sp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34F192FF-551C-417F-B239-CB826A6373C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243CD0A7-191E-44BC-B9B1-58041F7C29C0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978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BBC0922-59A2-4F98-8826-618398D0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33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CACC549-9166-4F9D-968C-F9C528C2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Echappement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131B48-889F-420A-B506-4654E3E0D1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11BDCD-2FDE-426A-A6DE-DAB868C77A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29BED26-24C9-4B43-BA42-74D49B222A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A66DBEC-EEC5-4026-A511-5AC92AE8B1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0C8924E-F946-42F0-82D6-C93E9464C2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5CCA8D98-4B83-422E-9143-D4C63FDF816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392235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091734-B1AD-4D1B-9DA1-94DCC86D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34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18B2EC67-88E8-41C3-B09B-268D3FCE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Echappement</a:t>
            </a:r>
          </a:p>
        </p:txBody>
      </p:sp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34F192FF-551C-417F-B239-CB826A6373C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243CD0A7-191E-44BC-B9B1-58041F7C29C0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436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BBC0922-59A2-4F98-8826-618398D0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35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CACC549-9166-4F9D-968C-F9C528C2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Reffroidissement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131B48-889F-420A-B506-4654E3E0D1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11BDCD-2FDE-426A-A6DE-DAB868C77A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29BED26-24C9-4B43-BA42-74D49B222A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A66DBEC-EEC5-4026-A511-5AC92AE8B1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0C8924E-F946-42F0-82D6-C93E9464C2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5CCA8D98-4B83-422E-9143-D4C63FDF816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2259448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091734-B1AD-4D1B-9DA1-94DCC86D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36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18B2EC67-88E8-41C3-B09B-268D3FCE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Reffroidissement</a:t>
            </a:r>
            <a:endParaRPr lang="fr-FR" dirty="0"/>
          </a:p>
        </p:txBody>
      </p:sp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34F192FF-551C-417F-B239-CB826A6373C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243CD0A7-191E-44BC-B9B1-58041F7C29C0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617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BBC0922-59A2-4F98-8826-618398D0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37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CACC549-9166-4F9D-968C-F9C528C2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Transmission secondaire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131B48-889F-420A-B506-4654E3E0D1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11BDCD-2FDE-426A-A6DE-DAB868C77A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29BED26-24C9-4B43-BA42-74D49B222A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A66DBEC-EEC5-4026-A511-5AC92AE8B1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0C8924E-F946-42F0-82D6-C93E9464C2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5CCA8D98-4B83-422E-9143-D4C63FDF816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3861911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091734-B1AD-4D1B-9DA1-94DCC86D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38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18B2EC67-88E8-41C3-B09B-268D3FCE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Transmission secondaire</a:t>
            </a:r>
          </a:p>
        </p:txBody>
      </p:sp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34F192FF-551C-417F-B239-CB826A6373C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243CD0A7-191E-44BC-B9B1-58041F7C29C0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778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071E1A-55EB-40FA-BDFC-2823D675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39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6C13545-005A-439A-A37A-653EFCFD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Faisceau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F7C9AD-3A01-4BD5-9E73-43A2A5CBFA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629071F-59F6-4270-B259-3DAF98F7212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8F09A07-DAD8-4E61-BFBF-BF8359C084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76C8D427-F490-4661-BEAD-87D1067B547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8C4E030-F30B-4A0E-BCA2-AFFE565E107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0C64BB04-71E7-44C8-9B1F-D5A3D0A1C80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50165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DF0D2DD-2918-45CB-BD32-42A01631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D0B131F0-75D7-4A53-BCC1-AAE04513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Points de LAS</a:t>
            </a:r>
          </a:p>
        </p:txBody>
      </p:sp>
      <p:sp>
        <p:nvSpPr>
          <p:cNvPr id="15" name="Espace réservé pour une image  14">
            <a:extLst>
              <a:ext uri="{FF2B5EF4-FFF2-40B4-BE49-F238E27FC236}">
                <a16:creationId xmlns:a16="http://schemas.microsoft.com/office/drawing/2014/main" id="{E597A4D8-C00F-47E6-95A1-B4E6333E85A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D269A2E-3407-401D-BD08-30DFB0021CE2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1120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511BE86-2AA6-4921-932A-72C21D78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40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05AF1E0-65AF-4E04-9F70-642F2954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Faisceau</a:t>
            </a:r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5BA6F510-9554-4896-98FB-063B1E483B3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B998363-839E-42A9-85FA-B823071292BB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6273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071E1A-55EB-40FA-BDFC-2823D675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41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6C13545-005A-439A-A37A-653EFCFD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 de bort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F7C9AD-3A01-4BD5-9E73-43A2A5CBFA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629071F-59F6-4270-B259-3DAF98F7212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8F09A07-DAD8-4E61-BFBF-BF8359C084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76C8D427-F490-4661-BEAD-87D1067B547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8C4E030-F30B-4A0E-BCA2-AFFE565E107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0C64BB04-71E7-44C8-9B1F-D5A3D0A1C80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17932843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511BE86-2AA6-4921-932A-72C21D78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42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05AF1E0-65AF-4E04-9F70-642F2954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 de bord</a:t>
            </a:r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5BA6F510-9554-4896-98FB-063B1E483B3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B998363-839E-42A9-85FA-B823071292BB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4923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156"/>
          <p:cNvSpPr txBox="1">
            <a:spLocks noGrp="1"/>
          </p:cNvSpPr>
          <p:nvPr>
            <p:ph type="title"/>
          </p:nvPr>
        </p:nvSpPr>
        <p:spPr>
          <a:xfrm>
            <a:off x="37213" y="82913"/>
            <a:ext cx="9001684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dirty="0"/>
              <a:t>Etat de l’avancement - Echéances</a:t>
            </a:r>
            <a:endParaRPr dirty="0"/>
          </a:p>
        </p:txBody>
      </p:sp>
      <p:sp>
        <p:nvSpPr>
          <p:cNvPr id="1764" name="Google Shape;1764;p15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fr-FR" sz="2400" dirty="0"/>
              <a:t>Etat du Projet : </a:t>
            </a:r>
            <a:r>
              <a:rPr lang="fr-FR" sz="2400" b="0" dirty="0"/>
              <a:t>Retard de une semaine </a:t>
            </a: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lang="fr-FR" sz="2400" b="0" dirty="0"/>
          </a:p>
          <a:p>
            <a:pPr marL="0" indent="0">
              <a:lnSpc>
                <a:spcPct val="100000"/>
              </a:lnSpc>
              <a:spcBef>
                <a:spcPts val="560"/>
              </a:spcBef>
              <a:buSzPts val="2800"/>
              <a:buNone/>
            </a:pPr>
            <a:r>
              <a:rPr lang="en-US" sz="2400" b="1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Prochain TOP :  </a:t>
            </a:r>
            <a:r>
              <a:rPr lang="en-US" sz="24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TOP </a:t>
            </a:r>
            <a:r>
              <a:rPr lang="en-US" sz="24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Organe</a:t>
            </a:r>
            <a:r>
              <a:rPr lang="en-US" sz="24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 mi-</a:t>
            </a:r>
            <a:r>
              <a:rPr lang="en-US" sz="24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novembr</a:t>
            </a:r>
            <a:r>
              <a:rPr lang="en-US" sz="2400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</a:t>
            </a:r>
            <a:endParaRPr lang="en-US" sz="2400" dirty="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fr-FR" b="0" dirty="0"/>
              <a:t> </a:t>
            </a:r>
            <a:endParaRPr b="0" dirty="0"/>
          </a:p>
        </p:txBody>
      </p:sp>
      <p:sp>
        <p:nvSpPr>
          <p:cNvPr id="1762" name="Google Shape;1762;p15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"/>
              <a:buFont typeface="Calibri"/>
              <a:buNone/>
            </a:pPr>
            <a:fld id="{00000000-1234-1234-1234-123412341234}" type="slidenum">
              <a:rPr lang="fr-FR"/>
              <a:t>43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873A4D5-00E8-402E-8836-7AAC2F9A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EA95092-AA17-4325-8666-446AC172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Triangles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8D8335-E8E7-4DFA-A5B1-E9B0D7C4A5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AE53E2A-CD04-4BBE-B4FC-0ACA3A48AD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2AF308B-35D9-45E1-BC16-3222B2951D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3DA866B-4E99-42E5-9A67-9C87938CD71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55C48EC-8452-4B26-A4FF-04155008DB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EE1FDD45-8EBD-49B7-A400-AB8CB3D4462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427095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DF0D2DD-2918-45CB-BD32-42A01631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D0B131F0-75D7-4A53-BCC1-AAE04513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Triangles</a:t>
            </a:r>
          </a:p>
        </p:txBody>
      </p:sp>
      <p:sp>
        <p:nvSpPr>
          <p:cNvPr id="15" name="Espace réservé pour une image  14">
            <a:extLst>
              <a:ext uri="{FF2B5EF4-FFF2-40B4-BE49-F238E27FC236}">
                <a16:creationId xmlns:a16="http://schemas.microsoft.com/office/drawing/2014/main" id="{E597A4D8-C00F-47E6-95A1-B4E6333E85A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D269A2E-3407-401D-BD08-30DFB0021CE2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115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873A4D5-00E8-402E-8836-7AAC2F9A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EA95092-AA17-4325-8666-446AC172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Direction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8D8335-E8E7-4DFA-A5B1-E9B0D7C4A5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AE53E2A-CD04-4BBE-B4FC-0ACA3A48AD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2AF308B-35D9-45E1-BC16-3222B2951D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3DA866B-4E99-42E5-9A67-9C87938CD71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55C48EC-8452-4B26-A4FF-04155008DB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EE1FDD45-8EBD-49B7-A400-AB8CB3D4462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2569656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DF0D2DD-2918-45CB-BD32-42A01631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D0B131F0-75D7-4A53-BCC1-AAE04513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Direction</a:t>
            </a:r>
          </a:p>
        </p:txBody>
      </p:sp>
      <p:sp>
        <p:nvSpPr>
          <p:cNvPr id="15" name="Espace réservé pour une image  14">
            <a:extLst>
              <a:ext uri="{FF2B5EF4-FFF2-40B4-BE49-F238E27FC236}">
                <a16:creationId xmlns:a16="http://schemas.microsoft.com/office/drawing/2014/main" id="{E597A4D8-C00F-47E6-95A1-B4E6333E85A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D269A2E-3407-401D-BD08-30DFB0021CE2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83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873A4D5-00E8-402E-8836-7AAC2F9A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EA95092-AA17-4325-8666-446AC172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Barre anti-roulis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8D8335-E8E7-4DFA-A5B1-E9B0D7C4A5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AE53E2A-CD04-4BBE-B4FC-0ACA3A48AD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2AF308B-35D9-45E1-BC16-3222B2951D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3DA866B-4E99-42E5-9A67-9C87938CD71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55C48EC-8452-4B26-A4FF-04155008DB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EE1FDD45-8EBD-49B7-A400-AB8CB3D4462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3611696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1234</TotalTime>
  <Words>213</Words>
  <Application>Microsoft Office PowerPoint</Application>
  <PresentationFormat>Affichage à l'écran (16:9)</PresentationFormat>
  <Paragraphs>121</Paragraphs>
  <Slides>43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50" baseType="lpstr">
      <vt:lpstr>Corbel</vt:lpstr>
      <vt:lpstr>Calibri Light</vt:lpstr>
      <vt:lpstr>Arial Black</vt:lpstr>
      <vt:lpstr>Calibri</vt:lpstr>
      <vt:lpstr>Open Sans</vt:lpstr>
      <vt:lpstr>Arial</vt:lpstr>
      <vt:lpstr>Office Theme</vt:lpstr>
      <vt:lpstr>TOP SYNTHESE</vt:lpstr>
      <vt:lpstr>Table of contents</vt:lpstr>
      <vt:lpstr>Points de LAS</vt:lpstr>
      <vt:lpstr>Points de LAS</vt:lpstr>
      <vt:lpstr>Triangles</vt:lpstr>
      <vt:lpstr>Triangles</vt:lpstr>
      <vt:lpstr>Direction</vt:lpstr>
      <vt:lpstr>Direction</vt:lpstr>
      <vt:lpstr>Barre anti-roulis</vt:lpstr>
      <vt:lpstr>Barre anti-roulis</vt:lpstr>
      <vt:lpstr>Roue équipée</vt:lpstr>
      <vt:lpstr>Roue équipée</vt:lpstr>
      <vt:lpstr>Système de freinage</vt:lpstr>
      <vt:lpstr>Système de freinage</vt:lpstr>
      <vt:lpstr>Structure tubulaire</vt:lpstr>
      <vt:lpstr>Structure tubulaire</vt:lpstr>
      <vt:lpstr>Ergonomie</vt:lpstr>
      <vt:lpstr>Ergonomie</vt:lpstr>
      <vt:lpstr>Pédalier</vt:lpstr>
      <vt:lpstr>Pédalier</vt:lpstr>
      <vt:lpstr>Aile arrière</vt:lpstr>
      <vt:lpstr>Aile arrière</vt:lpstr>
      <vt:lpstr>Aile avant</vt:lpstr>
      <vt:lpstr>Aile avant</vt:lpstr>
      <vt:lpstr>Diffuseur</vt:lpstr>
      <vt:lpstr>Diffuseur</vt:lpstr>
      <vt:lpstr>Bride/Guillotine</vt:lpstr>
      <vt:lpstr>Bride/Guillotine</vt:lpstr>
      <vt:lpstr>Admission</vt:lpstr>
      <vt:lpstr>Admission</vt:lpstr>
      <vt:lpstr>Carter</vt:lpstr>
      <vt:lpstr>Carter</vt:lpstr>
      <vt:lpstr>Echappement</vt:lpstr>
      <vt:lpstr>Echappement</vt:lpstr>
      <vt:lpstr>Reffroidissement</vt:lpstr>
      <vt:lpstr>Reffroidissement</vt:lpstr>
      <vt:lpstr>Transmission secondaire</vt:lpstr>
      <vt:lpstr>Transmission secondaire</vt:lpstr>
      <vt:lpstr>Faisceau</vt:lpstr>
      <vt:lpstr>Faisceau</vt:lpstr>
      <vt:lpstr>Tableau de bort</vt:lpstr>
      <vt:lpstr>Tableau de bord</vt:lpstr>
      <vt:lpstr>Etat de l’avancement - Echéances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Copeau 1 Optimus v1.0 13 Novembre 2018</dc:title>
  <dc:creator>Gameiro Nicolas</dc:creator>
  <cp:lastModifiedBy>Arthur Rodriguez</cp:lastModifiedBy>
  <cp:revision>56</cp:revision>
  <dcterms:modified xsi:type="dcterms:W3CDTF">2019-10-10T16:10:13Z</dcterms:modified>
</cp:coreProperties>
</file>