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6C77B7-72B2-49AA-88F4-1DF366D76EA2}">
  <a:tblStyle styleId="{B66C77B7-72B2-49AA-88F4-1DF366D76E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-1" y="0"/>
            <a:ext cx="6735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Pré-Dim </a:t>
            </a:r>
            <a:r>
              <a:rPr lang="fr-FR" sz="2000" b="1" i="0" u="sng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(conception préliminaire)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E772E7-D985-4716-9DFD-66B209AD0338}"/>
              </a:ext>
            </a:extLst>
          </p:cNvPr>
          <p:cNvSpPr txBox="1"/>
          <p:nvPr/>
        </p:nvSpPr>
        <p:spPr>
          <a:xfrm>
            <a:off x="-2" y="461665"/>
            <a:ext cx="67350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Nom de la pièce, Nomenclature</a:t>
            </a:r>
          </a:p>
          <a:p>
            <a:r>
              <a:rPr lang="fr-FR" dirty="0"/>
              <a:t>Fonction</a:t>
            </a:r>
            <a:r>
              <a:rPr lang="en-US" dirty="0"/>
              <a:t> de la pièce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16AE5C-EFB5-4AB5-B4A9-83DE56C9AE29}"/>
              </a:ext>
            </a:extLst>
          </p:cNvPr>
          <p:cNvSpPr txBox="1"/>
          <p:nvPr/>
        </p:nvSpPr>
        <p:spPr>
          <a:xfrm>
            <a:off x="-4" y="984885"/>
            <a:ext cx="3367517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Exigences et cas de charges</a:t>
            </a:r>
          </a:p>
          <a:p>
            <a:r>
              <a:rPr lang="fr-FR" sz="1100" dirty="0"/>
              <a:t>Performances attendues (vitesse; accélération, rayon de braquage, score compétition, autonomie…) – </a:t>
            </a:r>
            <a:r>
              <a:rPr lang="fr-FR" sz="1100" dirty="0">
                <a:highlight>
                  <a:srgbClr val="FF0000"/>
                </a:highlight>
              </a:rPr>
              <a:t>requis</a:t>
            </a:r>
          </a:p>
          <a:p>
            <a:endParaRPr lang="fr-FR" sz="1100" dirty="0"/>
          </a:p>
          <a:p>
            <a:r>
              <a:rPr lang="fr-FR" sz="1100" dirty="0"/>
              <a:t>Sollicitations (thermique, mécanique statique et dynamique, aérodynamique, électriques…)</a:t>
            </a:r>
          </a:p>
          <a:p>
            <a:endParaRPr lang="fr-FR" sz="1100" dirty="0"/>
          </a:p>
          <a:p>
            <a:r>
              <a:rPr lang="fr-FR" sz="1100" dirty="0"/>
              <a:t>Cas normal – </a:t>
            </a:r>
            <a:r>
              <a:rPr lang="fr-FR" sz="1100" dirty="0">
                <a:highlight>
                  <a:srgbClr val="FFFF00"/>
                </a:highlight>
              </a:rPr>
              <a:t>facultatif</a:t>
            </a:r>
          </a:p>
          <a:p>
            <a:r>
              <a:rPr lang="fr-FR" sz="1100" dirty="0"/>
              <a:t>Cas limite – </a:t>
            </a:r>
            <a:r>
              <a:rPr lang="fr-FR" sz="1100" dirty="0">
                <a:highlight>
                  <a:srgbClr val="FFFF00"/>
                </a:highlight>
              </a:rPr>
              <a:t>facultatif</a:t>
            </a:r>
          </a:p>
          <a:p>
            <a:r>
              <a:rPr lang="fr-FR" sz="1100" dirty="0"/>
              <a:t>Cas ultime – </a:t>
            </a:r>
            <a:r>
              <a:rPr lang="fr-FR" sz="1100" dirty="0">
                <a:highlight>
                  <a:srgbClr val="FF0000"/>
                </a:highlight>
              </a:rPr>
              <a:t>requis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14D21BC-890D-42C5-8B18-41E99B410A1E}"/>
              </a:ext>
            </a:extLst>
          </p:cNvPr>
          <p:cNvSpPr txBox="1"/>
          <p:nvPr/>
        </p:nvSpPr>
        <p:spPr>
          <a:xfrm>
            <a:off x="-3" y="2985433"/>
            <a:ext cx="3367516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Architecture / Sous systèmes</a:t>
            </a:r>
          </a:p>
          <a:p>
            <a:r>
              <a:rPr lang="fr-FR" sz="1100" dirty="0"/>
              <a:t>Architecture générale du véhicule (motorisation, refroidissement…) – </a:t>
            </a:r>
            <a:r>
              <a:rPr lang="fr-FR" sz="1100" dirty="0">
                <a:highlight>
                  <a:srgbClr val="FF0000"/>
                </a:highlight>
              </a:rPr>
              <a:t>requis</a:t>
            </a:r>
          </a:p>
          <a:p>
            <a:endParaRPr lang="fr-FR" sz="1100" dirty="0"/>
          </a:p>
          <a:p>
            <a:r>
              <a:rPr lang="fr-FR" sz="1100" dirty="0"/>
              <a:t>Justification des choix de sous systèmes vs exigences véhicule – facultatif</a:t>
            </a:r>
          </a:p>
          <a:p>
            <a:r>
              <a:rPr lang="fr-FR" sz="1100" dirty="0"/>
              <a:t>Fonctions et exigences des sous systèmes</a:t>
            </a:r>
          </a:p>
          <a:p>
            <a:endParaRPr lang="fr-FR" sz="1100" dirty="0"/>
          </a:p>
          <a:p>
            <a:r>
              <a:rPr lang="fr-FR" sz="1100" dirty="0"/>
              <a:t>Architecture retenue</a:t>
            </a:r>
          </a:p>
          <a:p>
            <a:r>
              <a:rPr lang="fr-FR" sz="1100" dirty="0"/>
              <a:t>Fonction du sous système</a:t>
            </a:r>
          </a:p>
          <a:p>
            <a:r>
              <a:rPr lang="fr-FR" sz="1100" dirty="0"/>
              <a:t>Procédé de réalisation et matériau – </a:t>
            </a:r>
            <a:r>
              <a:rPr lang="fr-FR" sz="1100" dirty="0">
                <a:highlight>
                  <a:srgbClr val="FF0000"/>
                </a:highlight>
              </a:rPr>
              <a:t>requis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3009D-FC2E-4F4C-9149-2BEBCBE9301F}"/>
              </a:ext>
            </a:extLst>
          </p:cNvPr>
          <p:cNvSpPr/>
          <p:nvPr/>
        </p:nvSpPr>
        <p:spPr>
          <a:xfrm>
            <a:off x="3367513" y="984885"/>
            <a:ext cx="3367515" cy="40010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Simulations</a:t>
            </a:r>
          </a:p>
          <a:p>
            <a:r>
              <a:rPr lang="fr-FR" sz="1100" dirty="0">
                <a:solidFill>
                  <a:schemeClr val="tx1"/>
                </a:solidFill>
              </a:rPr>
              <a:t>Nature de modélisation (modèle 1D, modèle </a:t>
            </a:r>
            <a:r>
              <a:rPr lang="fr-FR" sz="1100" dirty="0" err="1">
                <a:solidFill>
                  <a:schemeClr val="tx1"/>
                </a:solidFill>
              </a:rPr>
              <a:t>MatLab</a:t>
            </a:r>
            <a:r>
              <a:rPr lang="fr-FR" sz="1100" dirty="0">
                <a:solidFill>
                  <a:schemeClr val="tx1"/>
                </a:solidFill>
              </a:rPr>
              <a:t>, modèle CATIA…)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>
                <a:solidFill>
                  <a:schemeClr val="tx1"/>
                </a:solidFill>
              </a:rPr>
              <a:t>Conditions limites</a:t>
            </a:r>
          </a:p>
          <a:p>
            <a:r>
              <a:rPr lang="fr-FR" sz="1100" dirty="0">
                <a:solidFill>
                  <a:schemeClr val="tx1"/>
                </a:solidFill>
              </a:rPr>
              <a:t>Chargements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>
                <a:solidFill>
                  <a:schemeClr val="tx1"/>
                </a:solidFill>
              </a:rPr>
              <a:t>Maillage (si éléments finis)</a:t>
            </a:r>
          </a:p>
          <a:p>
            <a:r>
              <a:rPr lang="fr-FR" sz="1100" dirty="0">
                <a:solidFill>
                  <a:schemeClr val="tx1"/>
                </a:solidFill>
              </a:rPr>
              <a:t>Post traitement réalisés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CA86B5-022B-470C-8991-065C67C38EFE}"/>
              </a:ext>
            </a:extLst>
          </p:cNvPr>
          <p:cNvSpPr/>
          <p:nvPr/>
        </p:nvSpPr>
        <p:spPr>
          <a:xfrm>
            <a:off x="6735028" y="0"/>
            <a:ext cx="5456971" cy="3429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Illustration justification</a:t>
            </a:r>
          </a:p>
          <a:p>
            <a:r>
              <a:rPr lang="fr-FR" sz="1100" dirty="0">
                <a:solidFill>
                  <a:schemeClr val="tx1"/>
                </a:solidFill>
              </a:rPr>
              <a:t>Image déplacement, contraintes, thermiques (en fonction de la pertinence)</a:t>
            </a:r>
          </a:p>
          <a:p>
            <a:r>
              <a:rPr lang="fr-FR" sz="1100" dirty="0">
                <a:solidFill>
                  <a:schemeClr val="tx1"/>
                </a:solidFill>
              </a:rPr>
              <a:t>Niveau préliminaire – </a:t>
            </a:r>
            <a:r>
              <a:rPr lang="fr-FR" sz="11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>
                <a:solidFill>
                  <a:schemeClr val="tx1"/>
                </a:solidFill>
              </a:rPr>
              <a:t>Image du cas de charge dimensionnant – </a:t>
            </a:r>
            <a:r>
              <a:rPr lang="fr-FR" sz="11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</a:p>
          <a:p>
            <a:r>
              <a:rPr lang="fr-FR" sz="1100" dirty="0">
                <a:solidFill>
                  <a:schemeClr val="tx1"/>
                </a:solidFill>
              </a:rPr>
              <a:t>Illustration du modèle de calcul dimensionnant – </a:t>
            </a:r>
            <a:r>
              <a:rPr lang="fr-FR" sz="1100" dirty="0">
                <a:solidFill>
                  <a:schemeClr val="tx1"/>
                </a:solidFill>
                <a:highlight>
                  <a:srgbClr val="FFFF00"/>
                </a:highlight>
              </a:rPr>
              <a:t>facultatif</a:t>
            </a:r>
          </a:p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452BF2-CD1C-4F3E-B91C-2C0CBA5B9432}"/>
              </a:ext>
            </a:extLst>
          </p:cNvPr>
          <p:cNvSpPr/>
          <p:nvPr/>
        </p:nvSpPr>
        <p:spPr>
          <a:xfrm>
            <a:off x="6735029" y="3429000"/>
            <a:ext cx="5456971" cy="3429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Tableaux justificatifs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>
                <a:solidFill>
                  <a:schemeClr val="tx1"/>
                </a:solidFill>
              </a:rPr>
              <a:t>Matrices de décisions (tableau ou graphs araignée)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>
                <a:solidFill>
                  <a:schemeClr val="tx1"/>
                </a:solidFill>
              </a:rPr>
              <a:t>Tableau récapitulatifs des cas de charges</a:t>
            </a:r>
          </a:p>
          <a:p>
            <a:r>
              <a:rPr lang="fr-FR" sz="1100" dirty="0">
                <a:solidFill>
                  <a:schemeClr val="tx1"/>
                </a:solidFill>
              </a:rPr>
              <a:t>Résultats (notamment données d’entrée et charges pour sous systèmes)</a:t>
            </a:r>
          </a:p>
          <a:p>
            <a:r>
              <a:rPr lang="fr-FR" sz="1100" dirty="0">
                <a:solidFill>
                  <a:schemeClr val="tx1"/>
                </a:solidFill>
              </a:rPr>
              <a:t>Niveau préliminaire (cas ultime) – </a:t>
            </a:r>
            <a:r>
              <a:rPr lang="fr-FR" sz="11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</a:p>
          <a:p>
            <a:r>
              <a:rPr lang="fr-FR" sz="1100" dirty="0">
                <a:solidFill>
                  <a:schemeClr val="tx1"/>
                </a:solidFill>
              </a:rPr>
              <a:t>(déplacements, charges, contraintes, modes et fréquences, données d’entrée pour composant)</a:t>
            </a:r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222</Words>
  <Application>Microsoft Office PowerPoint</Application>
  <PresentationFormat>Grand écran</PresentationFormat>
  <Paragraphs>42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32</cp:revision>
  <dcterms:modified xsi:type="dcterms:W3CDTF">2019-05-18T14:41:58Z</dcterms:modified>
</cp:coreProperties>
</file>