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"/>
            <a:ext cx="52110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E772E7-D985-4716-9DFD-66B209AD0338}"/>
              </a:ext>
            </a:extLst>
          </p:cNvPr>
          <p:cNvSpPr txBox="1"/>
          <p:nvPr/>
        </p:nvSpPr>
        <p:spPr>
          <a:xfrm>
            <a:off x="-1" y="595012"/>
            <a:ext cx="5211029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Nom de la pièce, Nomenclature</a:t>
            </a:r>
          </a:p>
          <a:p>
            <a:r>
              <a:rPr lang="fr-FR" sz="1000" dirty="0"/>
              <a:t>Fonction</a:t>
            </a:r>
            <a:r>
              <a:rPr lang="en-US" sz="1000" dirty="0"/>
              <a:t> de la pièce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6AE5C-EFB5-4AB5-B4A9-83DE56C9AE29}"/>
              </a:ext>
            </a:extLst>
          </p:cNvPr>
          <p:cNvSpPr txBox="1"/>
          <p:nvPr/>
        </p:nvSpPr>
        <p:spPr>
          <a:xfrm>
            <a:off x="0" y="1056677"/>
            <a:ext cx="5211029" cy="17389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/>
              <a:t>Exigences et cas de charges</a:t>
            </a:r>
          </a:p>
          <a:p>
            <a:r>
              <a:rPr lang="fr-FR" sz="1000" dirty="0"/>
              <a:t>Performances attendues (vitesse; accélération, rayon de braquage, score compétition, autonomie…) – </a:t>
            </a:r>
            <a:r>
              <a:rPr lang="fr-FR" sz="1000" dirty="0">
                <a:highlight>
                  <a:srgbClr val="FF0000"/>
                </a:highlight>
              </a:rPr>
              <a:t>requis</a:t>
            </a:r>
            <a:endParaRPr lang="fr-FR" sz="1000" dirty="0"/>
          </a:p>
          <a:p>
            <a:r>
              <a:rPr lang="fr-FR" sz="1000" dirty="0"/>
              <a:t>Sollicitations (thermique, mécanique statique et dynamique, aérodynamique, électriques…)</a:t>
            </a:r>
          </a:p>
          <a:p>
            <a:endParaRPr lang="fr-FR" sz="1000" dirty="0"/>
          </a:p>
          <a:p>
            <a:r>
              <a:rPr lang="fr-FR" sz="1000" dirty="0"/>
              <a:t>Cas normal – </a:t>
            </a:r>
            <a:r>
              <a:rPr lang="fr-FR" sz="1000" dirty="0">
                <a:highlight>
                  <a:srgbClr val="FFFF00"/>
                </a:highlight>
              </a:rPr>
              <a:t>facultatif</a:t>
            </a:r>
          </a:p>
          <a:p>
            <a:r>
              <a:rPr lang="fr-FR" sz="1000" dirty="0"/>
              <a:t>Cas limite – </a:t>
            </a:r>
            <a:r>
              <a:rPr lang="fr-FR" sz="1000" dirty="0">
                <a:highlight>
                  <a:srgbClr val="FF0000"/>
                </a:highlight>
              </a:rPr>
              <a:t>requis</a:t>
            </a:r>
          </a:p>
          <a:p>
            <a:r>
              <a:rPr lang="fr-FR" sz="1000" dirty="0"/>
              <a:t>Cas ultime – </a:t>
            </a:r>
            <a:r>
              <a:rPr lang="fr-FR" sz="1000" dirty="0">
                <a:highlight>
                  <a:srgbClr val="FFFF00"/>
                </a:highlight>
              </a:rPr>
              <a:t>facultatif</a:t>
            </a:r>
          </a:p>
          <a:p>
            <a:endParaRPr lang="fr-FR" sz="1100" dirty="0">
              <a:highlight>
                <a:srgbClr val="FF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009D-FC2E-4F4C-9149-2BEBCBE9301F}"/>
              </a:ext>
            </a:extLst>
          </p:cNvPr>
          <p:cNvSpPr/>
          <p:nvPr/>
        </p:nvSpPr>
        <p:spPr>
          <a:xfrm>
            <a:off x="5211028" y="590548"/>
            <a:ext cx="3932972" cy="28384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Simulations</a:t>
            </a:r>
          </a:p>
          <a:p>
            <a:r>
              <a:rPr lang="fr-FR" sz="1000" dirty="0">
                <a:solidFill>
                  <a:schemeClr val="tx1"/>
                </a:solidFill>
              </a:rPr>
              <a:t>Nature de modélisation (modèle 1D, modèle </a:t>
            </a:r>
            <a:r>
              <a:rPr lang="fr-FR" sz="1000" dirty="0" err="1">
                <a:solidFill>
                  <a:schemeClr val="tx1"/>
                </a:solidFill>
              </a:rPr>
              <a:t>MatLab</a:t>
            </a:r>
            <a:r>
              <a:rPr lang="fr-FR" sz="1000" dirty="0">
                <a:solidFill>
                  <a:schemeClr val="tx1"/>
                </a:solidFill>
              </a:rPr>
              <a:t>, modèle CATIA…)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Conditions limites</a:t>
            </a:r>
          </a:p>
          <a:p>
            <a:r>
              <a:rPr lang="fr-FR" sz="1000" dirty="0">
                <a:solidFill>
                  <a:schemeClr val="tx1"/>
                </a:solidFill>
              </a:rPr>
              <a:t>Chargements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Maillage (si éléments finis)</a:t>
            </a:r>
          </a:p>
          <a:p>
            <a:r>
              <a:rPr lang="fr-FR" sz="1000" dirty="0">
                <a:solidFill>
                  <a:schemeClr val="tx1"/>
                </a:solidFill>
              </a:rPr>
              <a:t>Post traitement réalisés</a:t>
            </a:r>
            <a:endParaRPr lang="fr-FR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DA5C53-5127-418A-A043-3B987B3733F3}"/>
              </a:ext>
            </a:extLst>
          </p:cNvPr>
          <p:cNvSpPr txBox="1"/>
          <p:nvPr/>
        </p:nvSpPr>
        <p:spPr>
          <a:xfrm>
            <a:off x="7924799" y="9133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8ED7A-1810-46DF-91E3-6A679899D90C}"/>
              </a:ext>
            </a:extLst>
          </p:cNvPr>
          <p:cNvSpPr/>
          <p:nvPr/>
        </p:nvSpPr>
        <p:spPr>
          <a:xfrm>
            <a:off x="8534400" y="-3881"/>
            <a:ext cx="609600" cy="5905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&lt;&lt;&lt;&lt;&lt;&lt;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7A66-8C6C-4FBE-B3C0-79AD7876030E}"/>
              </a:ext>
            </a:extLst>
          </p:cNvPr>
          <p:cNvSpPr/>
          <p:nvPr/>
        </p:nvSpPr>
        <p:spPr>
          <a:xfrm>
            <a:off x="5211028" y="3429000"/>
            <a:ext cx="3932972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Architecture / Sous systèmes</a:t>
            </a:r>
          </a:p>
          <a:p>
            <a:r>
              <a:rPr lang="fr-FR" sz="1000" dirty="0">
                <a:solidFill>
                  <a:schemeClr val="tx1"/>
                </a:solidFill>
              </a:rPr>
              <a:t>Architecture générale du véhicule (motorisation, refroidissement…)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Justification des choix de sous systèmes vs exigences véhicule – facultatif</a:t>
            </a:r>
          </a:p>
          <a:p>
            <a:r>
              <a:rPr lang="fr-FR" sz="1000" dirty="0">
                <a:solidFill>
                  <a:schemeClr val="tx1"/>
                </a:solidFill>
              </a:rPr>
              <a:t>Fonctions et exigences des sous systèmes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Architecture retenue</a:t>
            </a:r>
          </a:p>
          <a:p>
            <a:r>
              <a:rPr lang="fr-FR" sz="1000" dirty="0">
                <a:solidFill>
                  <a:schemeClr val="tx1"/>
                </a:solidFill>
              </a:rPr>
              <a:t>Fonction du sous système</a:t>
            </a:r>
          </a:p>
          <a:p>
            <a:r>
              <a:rPr lang="fr-FR" sz="1000" dirty="0">
                <a:solidFill>
                  <a:schemeClr val="tx1"/>
                </a:solidFill>
              </a:rPr>
              <a:t>Procédé de réalisation et matériau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7C4E359-E846-47DA-8C41-298DCA431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16376"/>
              </p:ext>
            </p:extLst>
          </p:nvPr>
        </p:nvGraphicFramePr>
        <p:xfrm>
          <a:off x="0" y="2610948"/>
          <a:ext cx="5211025" cy="3800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9261">
                  <a:extLst>
                    <a:ext uri="{9D8B030D-6E8A-4147-A177-3AD203B41FA5}">
                      <a16:colId xmlns:a16="http://schemas.microsoft.com/office/drawing/2014/main" val="760141375"/>
                    </a:ext>
                  </a:extLst>
                </a:gridCol>
                <a:gridCol w="1343222">
                  <a:extLst>
                    <a:ext uri="{9D8B030D-6E8A-4147-A177-3AD203B41FA5}">
                      <a16:colId xmlns:a16="http://schemas.microsoft.com/office/drawing/2014/main" val="2928593433"/>
                    </a:ext>
                  </a:extLst>
                </a:gridCol>
                <a:gridCol w="586477">
                  <a:extLst>
                    <a:ext uri="{9D8B030D-6E8A-4147-A177-3AD203B41FA5}">
                      <a16:colId xmlns:a16="http://schemas.microsoft.com/office/drawing/2014/main" val="3573001238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799279384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3184889642"/>
                    </a:ext>
                  </a:extLst>
                </a:gridCol>
                <a:gridCol w="771455">
                  <a:extLst>
                    <a:ext uri="{9D8B030D-6E8A-4147-A177-3AD203B41FA5}">
                      <a16:colId xmlns:a16="http://schemas.microsoft.com/office/drawing/2014/main" val="259470256"/>
                    </a:ext>
                  </a:extLst>
                </a:gridCol>
              </a:tblGrid>
              <a:tr h="456854">
                <a:tc>
                  <a:txBody>
                    <a:bodyPr/>
                    <a:lstStyle/>
                    <a:p>
                      <a:r>
                        <a:rPr lang="fr-FR" sz="1000" b="0" dirty="0"/>
                        <a:t>Fonction primaire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Fonction secondaire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Critère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Niveau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Flexibilité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Article règlement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74709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FP1 : Respect du règlement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FS1.1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28693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FS1.2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4330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FS2.1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97265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FS2.1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05203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05717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527821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FP5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184128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r>
                        <a:rPr lang="fr-FR" sz="900" dirty="0"/>
                        <a:t>FPN : KPI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FSN.1 : 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10836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33771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50230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493898"/>
                  </a:ext>
                </a:extLst>
              </a:tr>
              <a:tr h="27072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FSN.5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795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"/>
            <a:ext cx="52110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A86B5-022B-470C-8991-065C67C38EFE}"/>
              </a:ext>
            </a:extLst>
          </p:cNvPr>
          <p:cNvSpPr/>
          <p:nvPr/>
        </p:nvSpPr>
        <p:spPr>
          <a:xfrm>
            <a:off x="0" y="590550"/>
            <a:ext cx="4572000" cy="4521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Illustration justification</a:t>
            </a:r>
          </a:p>
          <a:p>
            <a:r>
              <a:rPr lang="fr-FR" sz="1000" dirty="0">
                <a:solidFill>
                  <a:schemeClr val="tx1"/>
                </a:solidFill>
              </a:rPr>
              <a:t>Image déplacement, contraintes, thermiques (en fonction de la pertinence)</a:t>
            </a:r>
          </a:p>
          <a:p>
            <a:r>
              <a:rPr lang="fr-FR" sz="1000" dirty="0">
                <a:solidFill>
                  <a:schemeClr val="tx1"/>
                </a:solidFill>
              </a:rPr>
              <a:t>Niveau préliminaire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Image du cas de charge dimensionnant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000" dirty="0">
                <a:solidFill>
                  <a:schemeClr val="tx1"/>
                </a:solidFill>
              </a:rPr>
              <a:t>Illustration du modèle de calcul dimensionnant – </a:t>
            </a:r>
            <a:r>
              <a:rPr lang="fr-FR" sz="1000" dirty="0">
                <a:solidFill>
                  <a:schemeClr val="tx1"/>
                </a:solidFill>
                <a:highlight>
                  <a:srgbClr val="FFFF00"/>
                </a:highlight>
              </a:rPr>
              <a:t>facultatif</a:t>
            </a: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52BF2-CD1C-4F3E-B91C-2C0CBA5B9432}"/>
              </a:ext>
            </a:extLst>
          </p:cNvPr>
          <p:cNvSpPr/>
          <p:nvPr/>
        </p:nvSpPr>
        <p:spPr>
          <a:xfrm>
            <a:off x="4572001" y="590550"/>
            <a:ext cx="4571999" cy="6267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Tableaux justificatifs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Matrices de décisions (tableau ou graphs araignée)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Tableau récapitulatifs des cas de charges</a:t>
            </a:r>
          </a:p>
          <a:p>
            <a:r>
              <a:rPr lang="fr-FR" sz="1000" dirty="0">
                <a:solidFill>
                  <a:schemeClr val="tx1"/>
                </a:solidFill>
              </a:rPr>
              <a:t>Résultats (notamment données d’entrée et charges pour sous systèmes)</a:t>
            </a:r>
          </a:p>
          <a:p>
            <a:r>
              <a:rPr lang="fr-FR" sz="1000" dirty="0">
                <a:solidFill>
                  <a:schemeClr val="tx1"/>
                </a:solidFill>
              </a:rPr>
              <a:t>Niveau préliminaire (cas ultime) – </a:t>
            </a:r>
            <a:r>
              <a:rPr lang="fr-FR" sz="10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000" dirty="0">
                <a:solidFill>
                  <a:schemeClr val="tx1"/>
                </a:solidFill>
              </a:rPr>
              <a:t>(déplacements, charges, contraintes, modes et fréquences, données d’entrée pour composant)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E506A5-CDC1-4544-BE10-6BAA465AC18F}"/>
              </a:ext>
            </a:extLst>
          </p:cNvPr>
          <p:cNvSpPr txBox="1"/>
          <p:nvPr/>
        </p:nvSpPr>
        <p:spPr>
          <a:xfrm>
            <a:off x="7924799" y="9521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78A8D-4752-4686-BD1C-88FA1C494C1C}"/>
              </a:ext>
            </a:extLst>
          </p:cNvPr>
          <p:cNvSpPr/>
          <p:nvPr/>
        </p:nvSpPr>
        <p:spPr>
          <a:xfrm>
            <a:off x="8534400" y="1"/>
            <a:ext cx="609600" cy="5905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1856634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286</Words>
  <Application>Microsoft Office PowerPoint</Application>
  <PresentationFormat>Affichage à l'écran (4:3)</PresentationFormat>
  <Paragraphs>67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36</cp:revision>
  <dcterms:modified xsi:type="dcterms:W3CDTF">2019-05-29T14:57:32Z</dcterms:modified>
</cp:coreProperties>
</file>