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404" r:id="rId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" id="{E4C927FF-9AA7-4989-8BD6-83E04711D340}">
          <p14:sldIdLst>
            <p14:sldId id="256"/>
            <p14:sldId id="257"/>
          </p14:sldIdLst>
        </p14:section>
        <p14:section name="Suspension" id="{0C4F9668-881C-44B8-BF36-FD7233A320E9}">
          <p14:sldIdLst>
            <p14:sldId id="258"/>
            <p14:sldId id="259"/>
            <p14:sldId id="260"/>
            <p14:sldId id="404"/>
          </p14:sldIdLst>
        </p14:section>
        <p14:section name="Chassis" id="{178BA139-B58D-41BB-B090-63DF5120B31C}">
          <p14:sldIdLst/>
        </p14:section>
        <p14:section name="Aéro" id="{8F366631-DC75-4418-A594-A22E2AE71DD3}">
          <p14:sldIdLst/>
        </p14:section>
        <p14:section name="Engine" id="{A42697CC-4D06-408A-8BCF-998E372904CE}">
          <p14:sldIdLst/>
        </p14:section>
        <p14:section name="SEISM" id="{7EB8B7EE-04E2-4462-8224-0941AB8CDD5C}">
          <p14:sldIdLst/>
        </p14:section>
        <p14:section name="Ending" id="{C8C1FFBB-F216-433D-BD00-A4EA88CEE99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0AE84F-5076-453B-8061-31B2A411B29C}">
  <a:tblStyle styleId="{930AE84F-5076-453B-8061-31B2A411B2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AFDBAF7-3599-4B11-9179-2869128F246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BD9802B-0661-4D8F-9B7C-1BF18A38B5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7462E4-F5B8-45D6-8CC6-96AA9CB65E78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FE1F-22FD-4117-A76E-EC5475E849AC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4735-C725-45E5-A371-9607D7E748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8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21" name="Google Shape;22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754" y="2282140"/>
            <a:ext cx="7840492" cy="840439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878-7A9B-422D-AB06-7549FCF87222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6866" y="884396"/>
            <a:ext cx="5350269" cy="115089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3521413" y="3433864"/>
            <a:ext cx="1916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75244" y="3725863"/>
            <a:ext cx="6993512" cy="631825"/>
          </a:xfrm>
        </p:spPr>
        <p:txBody>
          <a:bodyPr/>
          <a:lstStyle>
            <a:lvl1pPr marL="0" indent="0" algn="ctr">
              <a:buNone/>
              <a:defRPr/>
            </a:lvl1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2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93F5-EA7E-417D-873F-CC7F68888B4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1" y="1186659"/>
            <a:ext cx="4121833" cy="1136593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 + explication</a:t>
            </a:r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0175" y="3905923"/>
            <a:ext cx="1739532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Contrainte Max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127585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 de charge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6" y="2720226"/>
            <a:ext cx="4122478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0174" y="2378131"/>
            <a:ext cx="412694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Conditions aux limites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valeur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5792403" y="4342670"/>
            <a:ext cx="1626577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Coef. de sécurité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87401" y="3904234"/>
            <a:ext cx="2289714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Contrainte (</a:t>
            </a:r>
            <a:r>
              <a:rPr lang="fr-FR" dirty="0" err="1"/>
              <a:t>Mpa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E7B1E31-B3AC-41E9-B1C2-1BDDC822BF35}"/>
              </a:ext>
            </a:extLst>
          </p:cNvPr>
          <p:cNvSpPr txBox="1"/>
          <p:nvPr userDrawn="1"/>
        </p:nvSpPr>
        <p:spPr>
          <a:xfrm>
            <a:off x="250175" y="4332781"/>
            <a:ext cx="1739532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Matériau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BADF677-7FC1-4159-BC8E-CDC7BF6687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87399" y="4333720"/>
            <a:ext cx="354978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Matériau + Limite élastique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C79C-A90B-4182-BB68-153A67C47BD4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D6B68C-1F7E-429D-BDF5-7115916F3062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D7A4CC7-7D0A-4893-9468-FE1E2B717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40" name="Espace réservé pour une image  33">
            <a:extLst>
              <a:ext uri="{FF2B5EF4-FFF2-40B4-BE49-F238E27FC236}">
                <a16:creationId xmlns:a16="http://schemas.microsoft.com/office/drawing/2014/main" id="{6E4E2429-3E58-4AF5-B6B8-2A750941516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41" name="Espace réservé du texte 17">
            <a:extLst>
              <a:ext uri="{FF2B5EF4-FFF2-40B4-BE49-F238E27FC236}">
                <a16:creationId xmlns:a16="http://schemas.microsoft.com/office/drawing/2014/main" id="{29BE9AE6-4640-47B6-BA8F-C681CA67AB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9" name="Espace réservé du tableau 8">
            <a:extLst>
              <a:ext uri="{FF2B5EF4-FFF2-40B4-BE49-F238E27FC236}">
                <a16:creationId xmlns:a16="http://schemas.microsoft.com/office/drawing/2014/main" id="{8F0F5741-CADA-493F-B11B-AF448BD01EFA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68300" y="1003300"/>
            <a:ext cx="8394700" cy="356235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353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B5EA-F29A-4C56-A92B-7CB72DBA2C7F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67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0538-64D0-45E0-94FF-D8FAE72A64CC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85145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23C1-C3E0-44B2-84FF-14C66FBEF296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0687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AD3A-0A25-4A1E-8199-64F7FC59145A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362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E54E-8110-4F05-A9A0-B075F893B571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80332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3A23-2A15-4D05-BE67-FCD458E6B9F5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85086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EF48-060D-45C4-ADAD-C8F6F0DA786F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92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7801-2A73-40B1-967E-D6A3D10F5EF1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42229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49131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C6CE4E78-9584-4269-ACB8-85165795CC8F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42B2-167C-41A8-BC20-DA203086BE49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>
                <a:solidFill>
                  <a:schemeClr val="tx1"/>
                </a:solidFill>
              </a:rPr>
              <a:t>Max Stress |</a:t>
            </a:r>
            <a:r>
              <a:rPr lang="fr-FR" sz="1400" dirty="0" err="1">
                <a:solidFill>
                  <a:schemeClr val="tx1"/>
                </a:solidFill>
              </a:rPr>
              <a:t>Disp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>
                <a:solidFill>
                  <a:schemeClr val="tx1"/>
                </a:solidFill>
              </a:rPr>
              <a:t>Safety</a:t>
            </a:r>
            <a:r>
              <a:rPr lang="fr-FR" sz="1400" dirty="0">
                <a:solidFill>
                  <a:schemeClr val="tx1"/>
                </a:solidFill>
              </a:rPr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775710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CE25A-EABA-4EEF-AF47-00DAE40682EE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30716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FD4DA4-0673-4468-B375-82D5EC8D12DF}"/>
              </a:ext>
            </a:extLst>
          </p:cNvPr>
          <p:cNvSpPr txBox="1">
            <a:spLocks/>
          </p:cNvSpPr>
          <p:nvPr userDrawn="1"/>
        </p:nvSpPr>
        <p:spPr>
          <a:xfrm>
            <a:off x="7611583" y="102393"/>
            <a:ext cx="903767" cy="58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TRI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8617741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9" y="831735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</a:t>
            </a:r>
            <a:endParaRPr lang="fr-FR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9BD4D38-8EF6-4778-916B-D0958567B9C2}"/>
              </a:ext>
            </a:extLst>
          </p:cNvPr>
          <p:cNvSpPr txBox="1"/>
          <p:nvPr userDrawn="1"/>
        </p:nvSpPr>
        <p:spPr>
          <a:xfrm>
            <a:off x="285098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</a:t>
            </a:r>
            <a:endParaRPr lang="fr-FR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225" y="3132793"/>
            <a:ext cx="4502613" cy="754911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To do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4360881" y="2733390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3" name="Espace réservé du texte 17">
            <a:extLst>
              <a:ext uri="{FF2B5EF4-FFF2-40B4-BE49-F238E27FC236}">
                <a16:creationId xmlns:a16="http://schemas.microsoft.com/office/drawing/2014/main" id="{73DC7A50-A3EF-4B21-ACFB-F23076A8F5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097" y="4225444"/>
            <a:ext cx="8617743" cy="35881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cost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E7A5493-CCA4-4F03-AC82-B9ABCAB46558}"/>
              </a:ext>
            </a:extLst>
          </p:cNvPr>
          <p:cNvSpPr txBox="1"/>
          <p:nvPr userDrawn="1"/>
        </p:nvSpPr>
        <p:spPr>
          <a:xfrm>
            <a:off x="285099" y="3887704"/>
            <a:ext cx="21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Preliminary </a:t>
            </a:r>
            <a:r>
              <a:rPr lang="fr-FR" b="1" dirty="0" err="1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b="1" dirty="0"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Espace réservé du texte 17">
            <a:extLst>
              <a:ext uri="{FF2B5EF4-FFF2-40B4-BE49-F238E27FC236}">
                <a16:creationId xmlns:a16="http://schemas.microsoft.com/office/drawing/2014/main" id="{5D6FFE10-C99E-4B98-8C44-2D5B08E718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097" y="3132793"/>
            <a:ext cx="3975617" cy="75491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 err="1"/>
              <a:t>Done</a:t>
            </a:r>
            <a:endParaRPr lang="fr-FR" dirty="0"/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8617741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Name 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 </a:t>
            </a:r>
            <a:r>
              <a:rPr lang="fr-FR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specification</a:t>
            </a:r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goals</a:t>
            </a:r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9437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ystem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743E-C03B-4C1D-BB37-54E8FDABC2BC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52559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2616" y="915065"/>
            <a:ext cx="3519041" cy="288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Name + 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605211" y="909092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1DBC236C-871F-4D9C-B08C-1CF039A3E5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92617" y="1436405"/>
            <a:ext cx="3519041" cy="1117858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/>
              <a:t>Temp, fatigue, vibration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59513A3-8B1E-464E-9157-AB89B6865DA6}"/>
              </a:ext>
            </a:extLst>
          </p:cNvPr>
          <p:cNvSpPr txBox="1"/>
          <p:nvPr userDrawn="1"/>
        </p:nvSpPr>
        <p:spPr>
          <a:xfrm>
            <a:off x="3605212" y="1462310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B8DA62A4-2021-44BA-8C35-46F00E1055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6510700" y="3972030"/>
            <a:ext cx="2300958" cy="26536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Milding</a:t>
            </a:r>
            <a:r>
              <a:rPr lang="fr-FR" dirty="0"/>
              <a:t>,…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55005E3-F740-4A76-BA19-932862EEBF77}"/>
              </a:ext>
            </a:extLst>
          </p:cNvPr>
          <p:cNvSpPr txBox="1"/>
          <p:nvPr userDrawn="1"/>
        </p:nvSpPr>
        <p:spPr>
          <a:xfrm flipH="1">
            <a:off x="5348590" y="3961452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</a:p>
        </p:txBody>
      </p:sp>
      <p:sp>
        <p:nvSpPr>
          <p:cNvPr id="30" name="Espace réservé du texte 17">
            <a:extLst>
              <a:ext uri="{FF2B5EF4-FFF2-40B4-BE49-F238E27FC236}">
                <a16:creationId xmlns:a16="http://schemas.microsoft.com/office/drawing/2014/main" id="{42F0CEB6-C608-471F-A85C-F57B812D326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>
            <a:off x="6510700" y="4330204"/>
            <a:ext cx="2300958" cy="2880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272D765-1EC1-46AB-B40C-102F4ABAED9E}"/>
              </a:ext>
            </a:extLst>
          </p:cNvPr>
          <p:cNvSpPr txBox="1"/>
          <p:nvPr userDrawn="1"/>
        </p:nvSpPr>
        <p:spPr>
          <a:xfrm flipH="1">
            <a:off x="5348589" y="4330203"/>
            <a:ext cx="1068171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73050" y="914979"/>
            <a:ext cx="3258090" cy="2907991"/>
          </a:xfrm>
        </p:spPr>
        <p:txBody>
          <a:bodyPr/>
          <a:lstStyle/>
          <a:p>
            <a:endParaRPr lang="fr-FR"/>
          </a:p>
        </p:txBody>
      </p:sp>
      <p:sp>
        <p:nvSpPr>
          <p:cNvPr id="35" name="Espace réservé du texte 17">
            <a:extLst>
              <a:ext uri="{FF2B5EF4-FFF2-40B4-BE49-F238E27FC236}">
                <a16:creationId xmlns:a16="http://schemas.microsoft.com/office/drawing/2014/main" id="{A0390D27-ACE2-488A-ACCE-87633D7C2C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1870614" y="3972030"/>
            <a:ext cx="3354595" cy="288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Xx kg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3954507"/>
            <a:ext cx="151459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Mass</a:t>
            </a:r>
          </a:p>
        </p:txBody>
      </p:sp>
      <p:sp>
        <p:nvSpPr>
          <p:cNvPr id="33" name="Espace réservé pour une image  33">
            <a:extLst>
              <a:ext uri="{FF2B5EF4-FFF2-40B4-BE49-F238E27FC236}">
                <a16:creationId xmlns:a16="http://schemas.microsoft.com/office/drawing/2014/main" id="{5B9FF74C-CB6F-4285-A9DA-908A60B37CF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37" name="Espace réservé du texte 17">
            <a:extLst>
              <a:ext uri="{FF2B5EF4-FFF2-40B4-BE49-F238E27FC236}">
                <a16:creationId xmlns:a16="http://schemas.microsoft.com/office/drawing/2014/main" id="{5FE0C99D-8635-4FC7-9384-38E15206A8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39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3605210" y="2670291"/>
            <a:ext cx="162000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Quantity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292617" y="2673589"/>
            <a:ext cx="3519040" cy="116853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8" name="ZoneTexte 35">
            <a:extLst>
              <a:ext uri="{FF2B5EF4-FFF2-40B4-BE49-F238E27FC236}">
                <a16:creationId xmlns:a16="http://schemas.microsoft.com/office/drawing/2014/main" id="{74790AFA-3C3B-4269-A3DA-D6929B55A091}"/>
              </a:ext>
            </a:extLst>
          </p:cNvPr>
          <p:cNvSpPr txBox="1"/>
          <p:nvPr userDrawn="1"/>
        </p:nvSpPr>
        <p:spPr>
          <a:xfrm flipH="1">
            <a:off x="247547" y="4320005"/>
            <a:ext cx="1518760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1870614" y="4330203"/>
            <a:ext cx="3384031" cy="277490"/>
          </a:xfr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Xx €</a:t>
            </a:r>
          </a:p>
        </p:txBody>
      </p:sp>
    </p:spTree>
    <p:extLst>
      <p:ext uri="{BB962C8B-B14F-4D97-AF65-F5344CB8AC3E}">
        <p14:creationId xmlns:p14="http://schemas.microsoft.com/office/powerpoint/2010/main" val="1633417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mu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D6CDD-A539-451A-B579-EFD88269CCBC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D352-C296-4777-BF8B-56658FF203FD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4D9BF-E18D-43AD-847B-75F2B96B4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 err="1"/>
              <a:t>Sub</a:t>
            </a:r>
            <a:r>
              <a:rPr lang="fr-FR" dirty="0"/>
              <a:t> system </a:t>
            </a:r>
            <a:r>
              <a:rPr lang="fr-FR" dirty="0" err="1"/>
              <a:t>name</a:t>
            </a:r>
            <a:endParaRPr lang="en-US" dirty="0"/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5282" y="1210401"/>
            <a:ext cx="4055958" cy="1422956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Value + </a:t>
            </a:r>
            <a:r>
              <a:rPr lang="fr-FR" dirty="0" err="1"/>
              <a:t>explanation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254636" y="4357776"/>
            <a:ext cx="1739532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/>
              <a:t>Max Stress |</a:t>
            </a:r>
            <a:r>
              <a:rPr lang="fr-FR" sz="1400" dirty="0" err="1"/>
              <a:t>Disp</a:t>
            </a:r>
            <a:endParaRPr lang="fr-FR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6" y="850339"/>
            <a:ext cx="4056603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fr-FR" sz="1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34" name="Espace réservé pour une image  33">
            <a:extLst>
              <a:ext uri="{FF2B5EF4-FFF2-40B4-BE49-F238E27FC236}">
                <a16:creationId xmlns:a16="http://schemas.microsoft.com/office/drawing/2014/main" id="{CC5B7E53-90BD-46C3-AA6F-0A69DC6BC6E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83955" y="850339"/>
            <a:ext cx="4488227" cy="3331630"/>
          </a:xfrm>
        </p:spPr>
        <p:txBody>
          <a:bodyPr/>
          <a:lstStyle/>
          <a:p>
            <a:endParaRPr lang="fr-FR"/>
          </a:p>
        </p:txBody>
      </p:sp>
      <p:sp>
        <p:nvSpPr>
          <p:cNvPr id="20" name="Espace réservé pour une image  33">
            <a:extLst>
              <a:ext uri="{FF2B5EF4-FFF2-40B4-BE49-F238E27FC236}">
                <a16:creationId xmlns:a16="http://schemas.microsoft.com/office/drawing/2014/main" id="{E69B6252-D2B6-479D-ADB6-4722FA1734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fr-FR" dirty="0"/>
          </a:p>
        </p:txBody>
      </p:sp>
      <p:sp>
        <p:nvSpPr>
          <p:cNvPr id="23" name="Espace réservé du texte 17">
            <a:extLst>
              <a:ext uri="{FF2B5EF4-FFF2-40B4-BE49-F238E27FC236}">
                <a16:creationId xmlns:a16="http://schemas.microsoft.com/office/drawing/2014/main" id="{B3BCDF96-2115-4D8D-8465-B7FA826F4A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fr-FR" dirty="0"/>
              <a:t>TRI</a:t>
            </a:r>
          </a:p>
        </p:txBody>
      </p:sp>
      <p:sp>
        <p:nvSpPr>
          <p:cNvPr id="26" name="Espace réservé du texte 17">
            <a:extLst>
              <a:ext uri="{FF2B5EF4-FFF2-40B4-BE49-F238E27FC236}">
                <a16:creationId xmlns:a16="http://schemas.microsoft.com/office/drawing/2014/main" id="{753E1836-1076-4E3B-A1CF-E0EA37E1B9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4637" y="3119475"/>
            <a:ext cx="4131626" cy="1136593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fr-FR" dirty="0" err="1"/>
              <a:t>Boundary</a:t>
            </a:r>
            <a:r>
              <a:rPr lang="fr-FR" dirty="0"/>
              <a:t> Conditions</a:t>
            </a:r>
          </a:p>
          <a:p>
            <a:pPr lvl="0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35" name="ZoneTexte 24">
            <a:extLst>
              <a:ext uri="{FF2B5EF4-FFF2-40B4-BE49-F238E27FC236}">
                <a16:creationId xmlns:a16="http://schemas.microsoft.com/office/drawing/2014/main" id="{53E3EE0B-439A-473B-83F4-04C82CF408BD}"/>
              </a:ext>
            </a:extLst>
          </p:cNvPr>
          <p:cNvSpPr txBox="1"/>
          <p:nvPr userDrawn="1"/>
        </p:nvSpPr>
        <p:spPr>
          <a:xfrm>
            <a:off x="254637" y="2718165"/>
            <a:ext cx="207027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</a:t>
            </a:r>
            <a:r>
              <a:rPr lang="fr-FR" sz="1400" b="1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Conditions</a:t>
            </a:r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49429FDA-E198-46D1-8A29-E365BC1D01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74204" y="4342670"/>
            <a:ext cx="1397977" cy="28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9" name="ZoneTexte 23">
            <a:extLst>
              <a:ext uri="{FF2B5EF4-FFF2-40B4-BE49-F238E27FC236}">
                <a16:creationId xmlns:a16="http://schemas.microsoft.com/office/drawing/2014/main" id="{99D52A41-A16F-43CB-8C3A-56255570DECB}"/>
              </a:ext>
            </a:extLst>
          </p:cNvPr>
          <p:cNvSpPr txBox="1"/>
          <p:nvPr userDrawn="1"/>
        </p:nvSpPr>
        <p:spPr>
          <a:xfrm>
            <a:off x="6037156" y="4342670"/>
            <a:ext cx="1381824" cy="2880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sz="1400" dirty="0" err="1"/>
              <a:t>Safety</a:t>
            </a:r>
            <a:r>
              <a:rPr lang="fr-FR" sz="1400" dirty="0"/>
              <a:t> Factor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2091442" y="4357778"/>
            <a:ext cx="3790490" cy="288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Stress (</a:t>
            </a:r>
            <a:r>
              <a:rPr lang="fr-FR" dirty="0" err="1"/>
              <a:t>Mpa</a:t>
            </a:r>
            <a:r>
              <a:rPr lang="fr-FR" dirty="0"/>
              <a:t>)</a:t>
            </a:r>
            <a:r>
              <a:rPr lang="en-US" dirty="0"/>
              <a:t>|</a:t>
            </a:r>
            <a:r>
              <a:rPr lang="en-US" dirty="0" err="1"/>
              <a:t>Dispmt</a:t>
            </a:r>
            <a:r>
              <a:rPr lang="en-US" dirty="0"/>
              <a:t> (mm)</a:t>
            </a:r>
          </a:p>
        </p:txBody>
      </p:sp>
    </p:spTree>
    <p:extLst>
      <p:ext uri="{BB962C8B-B14F-4D97-AF65-F5344CB8AC3E}">
        <p14:creationId xmlns:p14="http://schemas.microsoft.com/office/powerpoint/2010/main" val="2318280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1FAD-CECC-4D57-844C-289267DE110C}" type="datetime1">
              <a:rPr lang="fr-FR" smtClean="0"/>
              <a:t>14/11/2019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9331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FDBA-6238-49BF-8584-886281E83974}" type="datetime1">
              <a:rPr lang="fr-FR" smtClean="0"/>
              <a:t>14/11/2019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3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8970599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70360274-C7EA-4635-8833-58C9BE7B67E5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7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Powertr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" y="82913"/>
            <a:ext cx="9019237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B523CED8-DF0F-4030-8615-80F45C355F99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Elec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9106786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9B4B4E41-4910-43A2-9C19-372323F4B6A5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Chas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8980326" cy="58908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C1381927-5B92-4A49-B4A1-2483710701FF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Subtitle_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5C9A20-7CB3-46C2-9B25-7CD346C2A3A1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4" y="82913"/>
            <a:ext cx="7886700" cy="58908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01" y="1072769"/>
            <a:ext cx="8310398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6801" y="4767263"/>
            <a:ext cx="2057400" cy="273844"/>
          </a:xfrm>
        </p:spPr>
        <p:txBody>
          <a:bodyPr/>
          <a:lstStyle/>
          <a:p>
            <a:fld id="{08B7ECD6-A0AE-4028-B2A7-F48254E09C8D}" type="datetime1">
              <a:rPr lang="fr-FR" smtClean="0"/>
              <a:t>14/11/2019</a:t>
            </a:fld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9799" y="4767263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7200FD-DD11-4C6E-B274-E94FE0101E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060A-9C4E-4837-97E7-656B3A9FD17F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5097" y="1200289"/>
            <a:ext cx="5048903" cy="48602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A quoi sert mon système 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831735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 principale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27A93016-BAA8-42B5-AB22-E243544EB6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5097" y="2055649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 dirty="0"/>
              <a:t> Qu’est-ce que je cherche à améliorer ?</a:t>
            </a: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285098" y="1686318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</a:t>
            </a:r>
          </a:p>
        </p:txBody>
      </p:sp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486401" y="831735"/>
            <a:ext cx="3314700" cy="36132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Place dans le véhicule</a:t>
            </a:r>
          </a:p>
          <a:p>
            <a:r>
              <a:rPr lang="fr-FR" dirty="0"/>
              <a:t>(Capture d’écran sur le Catia global)</a:t>
            </a:r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DA791A84-D1CF-4150-B1D8-95E67635FC17}"/>
              </a:ext>
            </a:extLst>
          </p:cNvPr>
          <p:cNvSpPr txBox="1"/>
          <p:nvPr userDrawn="1"/>
        </p:nvSpPr>
        <p:spPr>
          <a:xfrm>
            <a:off x="285098" y="2735943"/>
            <a:ext cx="2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Surfaces fonctionnelles</a:t>
            </a:r>
          </a:p>
        </p:txBody>
      </p:sp>
      <p:sp>
        <p:nvSpPr>
          <p:cNvPr id="28" name="Espace réservé du texte 17">
            <a:extLst>
              <a:ext uri="{FF2B5EF4-FFF2-40B4-BE49-F238E27FC236}">
                <a16:creationId xmlns:a16="http://schemas.microsoft.com/office/drawing/2014/main" id="{FC7ABC46-E7F7-4C46-9ECE-4962EF9D34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5096" y="3105275"/>
            <a:ext cx="5048903" cy="6476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E03DCF-E334-4C67-9525-8B62BCFE149F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B2BB495-9B6E-423B-9A41-C4A5765EDF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31" name="Espace réservé pour une image  33">
            <a:extLst>
              <a:ext uri="{FF2B5EF4-FFF2-40B4-BE49-F238E27FC236}">
                <a16:creationId xmlns:a16="http://schemas.microsoft.com/office/drawing/2014/main" id="{9BD2D74E-FD04-474F-AC2B-E98A518ED96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4" name="Espace réservé du texte 17">
            <a:extLst>
              <a:ext uri="{FF2B5EF4-FFF2-40B4-BE49-F238E27FC236}">
                <a16:creationId xmlns:a16="http://schemas.microsoft.com/office/drawing/2014/main" id="{8DCAB252-FA8E-4411-BD58-1469715C1A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55569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8A80-A28F-45F0-92D3-855738BA200B}" type="datetime1">
              <a:rPr lang="fr-FR" smtClean="0"/>
              <a:t>14/11/2019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813A4CA-988F-4492-8528-C63E4565FB26}"/>
              </a:ext>
            </a:extLst>
          </p:cNvPr>
          <p:cNvSpPr txBox="1"/>
          <p:nvPr userDrawn="1"/>
        </p:nvSpPr>
        <p:spPr>
          <a:xfrm>
            <a:off x="3396923" y="830842"/>
            <a:ext cx="23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Architecture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D973A66-EED8-4B00-83C9-EF68B476A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8711" y="4710696"/>
            <a:ext cx="1626577" cy="349891"/>
          </a:xfrm>
          <a:prstGeom prst="rect">
            <a:avLst/>
          </a:prstGeom>
        </p:spPr>
      </p:pic>
      <p:sp>
        <p:nvSpPr>
          <p:cNvPr id="24" name="Espace réservé pour une image  33">
            <a:extLst>
              <a:ext uri="{FF2B5EF4-FFF2-40B4-BE49-F238E27FC236}">
                <a16:creationId xmlns:a16="http://schemas.microsoft.com/office/drawing/2014/main" id="{FA0BB6F4-202E-40EE-8139-07B6BF24302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17654" y="1156146"/>
            <a:ext cx="3600000" cy="330790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100"/>
            </a:lvl1pPr>
          </a:lstStyle>
          <a:p>
            <a:r>
              <a:rPr lang="fr-FR" dirty="0"/>
              <a:t>Capture d’écran du sous-système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066786-F092-4666-82A0-5CA46BC3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48" y="1156146"/>
            <a:ext cx="3600000" cy="33079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7140C-000A-407F-8B91-394AC81B655B}"/>
              </a:ext>
            </a:extLst>
          </p:cNvPr>
          <p:cNvSpPr/>
          <p:nvPr userDrawn="1"/>
        </p:nvSpPr>
        <p:spPr>
          <a:xfrm>
            <a:off x="0" y="0"/>
            <a:ext cx="9144000" cy="754912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34675B0-1D8C-4AB2-884C-A1DB8031F7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4" y="82913"/>
            <a:ext cx="7536991" cy="589085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 dirty="0"/>
              <a:t>Nom du sous-système</a:t>
            </a:r>
            <a:endParaRPr lang="en-US" dirty="0"/>
          </a:p>
        </p:txBody>
      </p:sp>
      <p:sp>
        <p:nvSpPr>
          <p:cNvPr id="26" name="Espace réservé pour une image  33">
            <a:extLst>
              <a:ext uri="{FF2B5EF4-FFF2-40B4-BE49-F238E27FC236}">
                <a16:creationId xmlns:a16="http://schemas.microsoft.com/office/drawing/2014/main" id="{04B4E2F5-2498-4CAF-9698-20E650D04CA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434775" y="82913"/>
            <a:ext cx="647311" cy="589085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Photo</a:t>
            </a:r>
          </a:p>
        </p:txBody>
      </p:sp>
      <p:sp>
        <p:nvSpPr>
          <p:cNvPr id="27" name="Espace réservé du texte 17">
            <a:extLst>
              <a:ext uri="{FF2B5EF4-FFF2-40B4-BE49-F238E27FC236}">
                <a16:creationId xmlns:a16="http://schemas.microsoft.com/office/drawing/2014/main" id="{7C7F3CDC-C8B3-4F7C-9BA5-25CBD9920D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36119" y="79394"/>
            <a:ext cx="752310" cy="589084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TRI</a:t>
            </a:r>
          </a:p>
        </p:txBody>
      </p:sp>
    </p:spTree>
    <p:extLst>
      <p:ext uri="{BB962C8B-B14F-4D97-AF65-F5344CB8AC3E}">
        <p14:creationId xmlns:p14="http://schemas.microsoft.com/office/powerpoint/2010/main" val="7420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D48A-F8A8-45C7-BC37-3BBAC7B9F7D1}" type="datetime1">
              <a:rPr lang="fr-FR" smtClean="0"/>
              <a:t>14/11/2019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4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698" r:id="rId8"/>
    <p:sldLayoutId id="2147483722" r:id="rId9"/>
    <p:sldLayoutId id="2147483699" r:id="rId10"/>
    <p:sldLayoutId id="2147483723" r:id="rId11"/>
    <p:sldLayoutId id="2147483716" r:id="rId12"/>
    <p:sldLayoutId id="2147483717" r:id="rId13"/>
    <p:sldLayoutId id="2147483718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9" r:id="rId21"/>
    <p:sldLayoutId id="2147483720" r:id="rId22"/>
    <p:sldLayoutId id="2147483721" r:id="rId23"/>
    <p:sldLayoutId id="2147483691" r:id="rId24"/>
    <p:sldLayoutId id="2147483692" r:id="rId25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"/>
              <a:buFont typeface="Corbel"/>
              <a:buNone/>
            </a:pPr>
            <a:fld id="{9F4A76BB-4ABD-47EC-86D7-35FEB9CFD0E6}" type="datetime1">
              <a:rPr lang="fr-FR" b="1" smtClean="0">
                <a:solidFill>
                  <a:srgbClr val="FF0000"/>
                </a:solidFill>
              </a:rPr>
              <a:t>14/11/2019</a:t>
            </a:fld>
            <a:endParaRPr b="1" dirty="0">
              <a:solidFill>
                <a:srgbClr val="FF0000"/>
              </a:solidFill>
            </a:endParaRPr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Date :</a:t>
            </a:r>
          </a:p>
          <a:p>
            <a:r>
              <a:rPr lang="en-US" dirty="0"/>
              <a:t>XX/11/2019</a:t>
            </a:r>
          </a:p>
        </p:txBody>
      </p:sp>
      <p:sp>
        <p:nvSpPr>
          <p:cNvPr id="217" name="Google Shape;217;p25"/>
          <p:cNvSpPr txBox="1"/>
          <p:nvPr/>
        </p:nvSpPr>
        <p:spPr>
          <a:xfrm>
            <a:off x="3966300" y="4650600"/>
            <a:ext cx="12114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1.0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AUDIT 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/>
              <a:t>Ordre du jour</a:t>
            </a:r>
            <a:endParaRPr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idx="1"/>
          </p:nvPr>
        </p:nvSpPr>
        <p:spPr>
          <a:xfrm>
            <a:off x="628650" y="759618"/>
            <a:ext cx="7886700" cy="3684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rgbClr val="FF0000"/>
                </a:solidFill>
              </a:rPr>
              <a:t>S1 - Liaison au sol mécatronique </a:t>
            </a:r>
            <a:r>
              <a:rPr lang="fr-FR" sz="1800" dirty="0"/>
              <a:t>(1h)</a:t>
            </a:r>
            <a:endParaRPr sz="1100" dirty="0">
              <a:solidFill>
                <a:srgbClr val="000000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Résultats </a:t>
            </a:r>
            <a:r>
              <a:rPr lang="fr-FR" sz="1100" dirty="0" err="1">
                <a:solidFill>
                  <a:schemeClr val="dk1"/>
                </a:solidFill>
              </a:rPr>
              <a:t>MECAmaster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Système de freinage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fr-FR" sz="1100" dirty="0">
                <a:solidFill>
                  <a:srgbClr val="000000"/>
                </a:solidFill>
              </a:rPr>
              <a:t>Triangles</a:t>
            </a:r>
            <a:endParaRPr sz="1100" dirty="0">
              <a:solidFill>
                <a:srgbClr val="000000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0404"/>
              </a:buClr>
              <a:buSzPts val="1800"/>
              <a:buNone/>
            </a:pPr>
            <a:r>
              <a:rPr lang="fr-FR" sz="1800" b="1" dirty="0">
                <a:solidFill>
                  <a:schemeClr val="accent6"/>
                </a:solidFill>
              </a:rPr>
              <a:t>S3 - Châssis équipé et aérodynamique </a:t>
            </a:r>
            <a:r>
              <a:rPr lang="fr-FR" sz="1800" dirty="0"/>
              <a:t>(1h)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Ergonomie</a:t>
            </a:r>
            <a:endParaRPr sz="11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fr-FR" sz="1100" dirty="0"/>
              <a:t>Structure tubulaire</a:t>
            </a:r>
            <a:endParaRPr sz="1100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fr-FR" sz="1800" b="1" dirty="0">
                <a:solidFill>
                  <a:schemeClr val="accent4"/>
                </a:solidFill>
              </a:rPr>
              <a:t>S2 - Motorisation instrumentée </a:t>
            </a:r>
            <a:r>
              <a:rPr lang="fr-FR" sz="1800" dirty="0"/>
              <a:t>(1h)</a:t>
            </a:r>
            <a:endParaRPr sz="18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Motorisation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Admission 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Echappement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rbel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Refroidissement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Réservoir d’essence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Transmission secondaire</a:t>
            </a:r>
            <a:endParaRPr sz="11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fr-FR" sz="1800" b="1" dirty="0">
                <a:solidFill>
                  <a:srgbClr val="00B050"/>
                </a:solidFill>
              </a:rPr>
              <a:t>S4 - Système SEISM</a:t>
            </a:r>
            <a:r>
              <a:rPr lang="fr-FR" sz="1800" dirty="0"/>
              <a:t> (30min)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Faisceau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tableau de bord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fr-FR" sz="1100" dirty="0">
                <a:solidFill>
                  <a:schemeClr val="dk1"/>
                </a:solidFill>
              </a:rPr>
              <a:t>cartes avant et arrière</a:t>
            </a:r>
            <a:endParaRPr sz="1100" dirty="0">
              <a:solidFill>
                <a:schemeClr val="dk1"/>
              </a:solidFill>
            </a:endParaRPr>
          </a:p>
          <a:p>
            <a:pPr marL="6159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38B970-B3A1-42AD-8DF3-344E909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3179-5916-4975-BF68-780E0E308D77}" type="datetime1">
              <a:rPr lang="fr-FR" smtClean="0"/>
              <a:t>14/11/2019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AE06FB-F2B2-46C4-8C9B-669A3140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BAC1FD-C53D-4365-8BEF-9B09F4B369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43D3A3-ACD7-4475-9409-A4B0446324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0569416-762A-4802-8511-BFC4761AF8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7CAAFD4-ECF9-4AE1-A3D6-C7D50E4F43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DECC2AEC-5A62-4451-812A-B5132679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5C6693D5-8758-4797-8F29-65EF4ED065B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7E19D8-46EC-4124-BB89-7C9F9BB020E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45F6877C-FF13-41F8-96F1-E847FA00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1A71-23E7-4A7D-B991-77265638C2C6}" type="datetime1">
              <a:rPr lang="fr-FR" smtClean="0"/>
              <a:t>14/11/2019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3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6E4315-EF89-455F-A956-42ADC4B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F7C5F6-828A-4C52-AD52-E580B874233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C6BF3B-D953-4424-840B-B44E467D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CFD405A-37EE-4C7D-9B6D-C96B11F3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6788F86-8456-4F82-9EC4-DC86AD3133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4D5875B-B50B-4657-A39A-808CA808423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E445E36-D7AC-43F3-BE33-9AD6E94E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32D8-B3D7-4D4B-9F52-93AFEC941A99}" type="datetime1">
              <a:rPr lang="fr-FR" smtClean="0"/>
              <a:t>14/11/2019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04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AC6CAC-316D-44A0-8B42-58E89F3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5F8B28-8BAC-4D67-83D0-E7889177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D8E34E-F4D5-47C7-9393-F35A177141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1D907DD6-E50C-4BC8-BF9E-BA190191F6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6E15A7D5-2DC8-4A80-A883-751B9B5B23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263C4D0-8AEE-453C-89A0-58612652CA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1DF7D98-C052-4CB9-81FE-F4F9F7A987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81EB85-0A05-49B2-B1AD-FD5729AAAA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66F239C-1BFC-42DB-8A7E-BFBE80398C1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6E859ED-CB46-4888-8816-91A75F6540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B3263FDC-E3A9-45AD-9A08-1CD78AE1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2E960-0866-43E9-AD80-6F6B2E728C0D}" type="datetime1">
              <a:rPr lang="fr-FR" smtClean="0"/>
              <a:t>14/11/2019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0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3C0FF1-D11D-42A5-B393-2ADE723A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06709B8-89D4-40B7-9ABC-4C3F3F6A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708F8ABB-5FC3-4C22-8FE1-D58FB447ACC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00FA056-7812-4D73-9D1C-6AD57A1FA7F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12" name="Tableau 12">
            <a:extLst>
              <a:ext uri="{FF2B5EF4-FFF2-40B4-BE49-F238E27FC236}">
                <a16:creationId xmlns:a16="http://schemas.microsoft.com/office/drawing/2014/main" id="{C7305EB4-1AEE-49F8-A0D5-40622AB4FFAD}"/>
              </a:ext>
            </a:extLst>
          </p:cNvPr>
          <p:cNvGraphicFramePr>
            <a:graphicFrameLocks noGrp="1"/>
          </p:cNvGraphicFramePr>
          <p:nvPr>
            <p:ph type="tbl" sz="quarter" idx="24"/>
          </p:nvPr>
        </p:nvGraphicFramePr>
        <p:xfrm>
          <a:off x="368300" y="1003300"/>
          <a:ext cx="8394700" cy="2225040"/>
        </p:xfrm>
        <a:graphic>
          <a:graphicData uri="http://schemas.openxmlformats.org/drawingml/2006/table">
            <a:tbl>
              <a:tblPr firstRow="1" bandRow="1">
                <a:tableStyleId>{930AE84F-5076-453B-8061-31B2A411B29C}</a:tableStyleId>
              </a:tblPr>
              <a:tblGrid>
                <a:gridCol w="1678940">
                  <a:extLst>
                    <a:ext uri="{9D8B030D-6E8A-4147-A177-3AD203B41FA5}">
                      <a16:colId xmlns:a16="http://schemas.microsoft.com/office/drawing/2014/main" val="1109050939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81710027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66430564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2920967864"/>
                    </a:ext>
                  </a:extLst>
                </a:gridCol>
                <a:gridCol w="1678940">
                  <a:extLst>
                    <a:ext uri="{9D8B030D-6E8A-4147-A177-3AD203B41FA5}">
                      <a16:colId xmlns:a16="http://schemas.microsoft.com/office/drawing/2014/main" val="11926073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+mn-lt"/>
                        </a:rPr>
                        <a:t>Désignation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+mn-lt"/>
                        </a:rPr>
                        <a:t>Masse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latin typeface="+mn-lt"/>
                        </a:rPr>
                        <a:t>Coût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36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Optimus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+mn-lt"/>
                        </a:rPr>
                        <a:t>Invictus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24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5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9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1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9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</TotalTime>
  <Words>89</Words>
  <Application>Microsoft Office PowerPoint</Application>
  <PresentationFormat>Affichage à l'écran (16:9)</PresentationFormat>
  <Paragraphs>44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Calibri</vt:lpstr>
      <vt:lpstr>Arial</vt:lpstr>
      <vt:lpstr>Open Sans</vt:lpstr>
      <vt:lpstr>Corbel</vt:lpstr>
      <vt:lpstr>Calibri Light</vt:lpstr>
      <vt:lpstr>Arial Black</vt:lpstr>
      <vt:lpstr>Office Theme</vt:lpstr>
      <vt:lpstr>AUDIT XXX</vt:lpstr>
      <vt:lpstr>Ordre du jour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Copeau 1 Optimus v1.0 13 Novembre 2018</dc:title>
  <dc:creator>Gameiro Nicolas</dc:creator>
  <cp:lastModifiedBy>Thibaud Lassus</cp:lastModifiedBy>
  <cp:revision>61</cp:revision>
  <dcterms:modified xsi:type="dcterms:W3CDTF">2019-11-14T08:40:32Z</dcterms:modified>
</cp:coreProperties>
</file>