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TERdN6dN4bzsi7f4l877tcsH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355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389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05/06/2019</a:t>
            </a:r>
            <a:endParaRPr sz="2400" b="1" i="0" u="none" strike="noStrike" cap="none" dirty="0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70475" y="1070475"/>
            <a:ext cx="3649733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CdCF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bien avancés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95999" y="1070475"/>
            <a:ext cx="364973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Remplissage du diapo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F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 final de PE pour le 7 juin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Pré-Dim le 12 juin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C2C35AB-F043-47A0-8667-66FC025D2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52984"/>
              </p:ext>
            </p:extLst>
          </p:nvPr>
        </p:nvGraphicFramePr>
        <p:xfrm>
          <a:off x="0" y="2708434"/>
          <a:ext cx="6096000" cy="4149563"/>
        </p:xfrm>
        <a:graphic>
          <a:graphicData uri="http://schemas.openxmlformats.org/drawingml/2006/table">
            <a:tbl>
              <a:tblPr/>
              <a:tblGrid>
                <a:gridCol w="1379387">
                  <a:extLst>
                    <a:ext uri="{9D8B030D-6E8A-4147-A177-3AD203B41FA5}">
                      <a16:colId xmlns:a16="http://schemas.microsoft.com/office/drawing/2014/main" val="1560383249"/>
                    </a:ext>
                  </a:extLst>
                </a:gridCol>
                <a:gridCol w="1568496">
                  <a:extLst>
                    <a:ext uri="{9D8B030D-6E8A-4147-A177-3AD203B41FA5}">
                      <a16:colId xmlns:a16="http://schemas.microsoft.com/office/drawing/2014/main" val="2593874492"/>
                    </a:ext>
                  </a:extLst>
                </a:gridCol>
                <a:gridCol w="689693">
                  <a:extLst>
                    <a:ext uri="{9D8B030D-6E8A-4147-A177-3AD203B41FA5}">
                      <a16:colId xmlns:a16="http://schemas.microsoft.com/office/drawing/2014/main" val="2257795996"/>
                    </a:ext>
                  </a:extLst>
                </a:gridCol>
                <a:gridCol w="711942">
                  <a:extLst>
                    <a:ext uri="{9D8B030D-6E8A-4147-A177-3AD203B41FA5}">
                      <a16:colId xmlns:a16="http://schemas.microsoft.com/office/drawing/2014/main" val="1498002103"/>
                    </a:ext>
                  </a:extLst>
                </a:gridCol>
                <a:gridCol w="845431">
                  <a:extLst>
                    <a:ext uri="{9D8B030D-6E8A-4147-A177-3AD203B41FA5}">
                      <a16:colId xmlns:a16="http://schemas.microsoft.com/office/drawing/2014/main" val="2626875294"/>
                    </a:ext>
                  </a:extLst>
                </a:gridCol>
                <a:gridCol w="901051">
                  <a:extLst>
                    <a:ext uri="{9D8B030D-6E8A-4147-A177-3AD203B41FA5}">
                      <a16:colId xmlns:a16="http://schemas.microsoft.com/office/drawing/2014/main" val="3715504731"/>
                    </a:ext>
                  </a:extLst>
                </a:gridCol>
              </a:tblGrid>
              <a:tr h="4036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Fonction primaire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Fonction secondaire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Critère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Niveau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Flexibilité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Article règlement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98395"/>
                  </a:ext>
                </a:extLst>
              </a:tr>
              <a:tr h="3713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FP1 : Respect du règlement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FS1.1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0984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FS1.2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2223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FP2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FS2.1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39742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FS2.1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980251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FP3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0457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FP4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8787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FP5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44295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FPN : KPI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FSN.1 : Masse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7098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FSN.2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5377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FSN.3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519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FSN.4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87692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FSN.5 :</a:t>
                      </a:r>
                      <a:endParaRPr lang="fr-FR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4675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88915B6-D970-4BE2-8644-FFE5942DE4BE}"/>
              </a:ext>
            </a:extLst>
          </p:cNvPr>
          <p:cNvSpPr/>
          <p:nvPr/>
        </p:nvSpPr>
        <p:spPr>
          <a:xfrm>
            <a:off x="0" y="0"/>
            <a:ext cx="4184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u="sng" dirty="0">
                <a:solidFill>
                  <a:srgbClr val="C00000"/>
                </a:solidFill>
                <a:latin typeface="Calibri" panose="020F0502020204030204" pitchFamily="34" charset="0"/>
              </a:rPr>
              <a:t>TOP </a:t>
            </a:r>
            <a:r>
              <a:rPr lang="fr-FR" sz="2400" b="1" u="sng" dirty="0">
                <a:solidFill>
                  <a:srgbClr val="C00000"/>
                </a:solidFill>
                <a:latin typeface="Calibri" panose="020F0502020204030204" pitchFamily="34" charset="0"/>
              </a:rPr>
              <a:t>Pré-Dim</a:t>
            </a:r>
            <a:r>
              <a:rPr lang="fr-FR" sz="2800" b="1" u="sng" dirty="0">
                <a:solidFill>
                  <a:srgbClr val="C00000"/>
                </a:solidFill>
                <a:latin typeface="Calibri" panose="020F0502020204030204" pitchFamily="34" charset="0"/>
              </a:rPr>
              <a:t> :</a:t>
            </a:r>
            <a:r>
              <a:rPr lang="fr-FR" sz="2800" b="1" u="sng" dirty="0">
                <a:latin typeface="Calibri" panose="020F0502020204030204" pitchFamily="34" charset="0"/>
              </a:rPr>
              <a:t> Département</a:t>
            </a:r>
            <a:endParaRPr lang="fr-FR" sz="280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DF0FC-59A3-43B4-BDEE-B048B06714C5}"/>
              </a:ext>
            </a:extLst>
          </p:cNvPr>
          <p:cNvSpPr/>
          <p:nvPr/>
        </p:nvSpPr>
        <p:spPr>
          <a:xfrm>
            <a:off x="0" y="523220"/>
            <a:ext cx="6096000" cy="477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Nom de la pièce, Nomenclature</a:t>
            </a:r>
            <a:endParaRPr lang="fr-FR" dirty="0"/>
          </a:p>
          <a:p>
            <a:r>
              <a:rPr lang="fr-FR" sz="1100" dirty="0">
                <a:latin typeface="Arial" panose="020B0604020202020204" pitchFamily="34" charset="0"/>
              </a:rPr>
              <a:t>Fonction de la pièce</a:t>
            </a:r>
            <a:endParaRPr lang="fr-FR" sz="1600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2EB32-2C56-4533-9183-467963559E6B}"/>
              </a:ext>
            </a:extLst>
          </p:cNvPr>
          <p:cNvSpPr/>
          <p:nvPr/>
        </p:nvSpPr>
        <p:spPr>
          <a:xfrm>
            <a:off x="0" y="1000274"/>
            <a:ext cx="6096000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Exigences et cas de charges</a:t>
            </a:r>
            <a:endParaRPr lang="fr-FR" dirty="0"/>
          </a:p>
          <a:p>
            <a:r>
              <a:rPr lang="fr-FR" sz="1100" dirty="0">
                <a:latin typeface="Arial" panose="020B0604020202020204" pitchFamily="34" charset="0"/>
              </a:rPr>
              <a:t>Performances attendues (vitesse; accélération, rayon de braquage, score compétition, autonomie…) – </a:t>
            </a:r>
            <a:r>
              <a:rPr lang="fr-FR" sz="1100" dirty="0">
                <a:highlight>
                  <a:srgbClr val="FF0000"/>
                </a:highlight>
                <a:latin typeface="Arial" panose="020B0604020202020204" pitchFamily="34" charset="0"/>
              </a:rPr>
              <a:t>requis</a:t>
            </a:r>
            <a:endParaRPr lang="fr-FR" sz="1100" dirty="0">
              <a:highlight>
                <a:srgbClr val="FF0000"/>
              </a:highlight>
            </a:endParaRPr>
          </a:p>
          <a:p>
            <a:r>
              <a:rPr lang="fr-FR" sz="1100" dirty="0">
                <a:latin typeface="Arial" panose="020B0604020202020204" pitchFamily="34" charset="0"/>
              </a:rPr>
              <a:t>Sollicitations (thermique, mécanique statique et dynamique, aérodynamique, électriques…)</a:t>
            </a:r>
            <a:endParaRPr lang="fr-FR" sz="1100" dirty="0"/>
          </a:p>
          <a:p>
            <a:br>
              <a:rPr lang="fr-FR" sz="1100" dirty="0"/>
            </a:br>
            <a:r>
              <a:rPr lang="fr-FR" sz="1100" dirty="0">
                <a:latin typeface="Arial" panose="020B0604020202020204" pitchFamily="34" charset="0"/>
              </a:rPr>
              <a:t>Cas normal – </a:t>
            </a:r>
            <a:r>
              <a:rPr 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facultatif</a:t>
            </a:r>
            <a:endParaRPr lang="fr-FR" sz="1100" dirty="0">
              <a:highlight>
                <a:srgbClr val="FFFF00"/>
              </a:highlight>
            </a:endParaRPr>
          </a:p>
          <a:p>
            <a:r>
              <a:rPr lang="fr-FR" sz="1100" dirty="0">
                <a:latin typeface="Arial" panose="020B0604020202020204" pitchFamily="34" charset="0"/>
              </a:rPr>
              <a:t>Cas limite – </a:t>
            </a:r>
            <a:r>
              <a:rPr lang="fr-FR" sz="1100" dirty="0">
                <a:highlight>
                  <a:srgbClr val="FF0000"/>
                </a:highlight>
                <a:latin typeface="Arial" panose="020B0604020202020204" pitchFamily="34" charset="0"/>
              </a:rPr>
              <a:t>requis</a:t>
            </a:r>
            <a:endParaRPr lang="fr-FR" sz="1100" dirty="0">
              <a:highlight>
                <a:srgbClr val="FF0000"/>
              </a:highlight>
            </a:endParaRPr>
          </a:p>
          <a:p>
            <a:r>
              <a:rPr lang="fr-FR" sz="1100" dirty="0">
                <a:latin typeface="Arial" panose="020B0604020202020204" pitchFamily="34" charset="0"/>
              </a:rPr>
              <a:t>Cas ultime – </a:t>
            </a:r>
            <a:r>
              <a:rPr lang="fr-FR" sz="1100" dirty="0">
                <a:highlight>
                  <a:srgbClr val="FFFF00"/>
                </a:highlight>
                <a:latin typeface="Arial" panose="020B0604020202020204" pitchFamily="34" charset="0"/>
              </a:rPr>
              <a:t>facultatif</a:t>
            </a:r>
            <a:endParaRPr lang="fr-FR" sz="1100" dirty="0">
              <a:highlight>
                <a:srgbClr val="FFFF00"/>
              </a:highlight>
            </a:endParaRPr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99DFC-DEA4-450B-8258-69EFE1380C35}"/>
              </a:ext>
            </a:extLst>
          </p:cNvPr>
          <p:cNvSpPr/>
          <p:nvPr/>
        </p:nvSpPr>
        <p:spPr>
          <a:xfrm>
            <a:off x="6096000" y="523220"/>
            <a:ext cx="6096000" cy="2169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Simulations</a:t>
            </a:r>
            <a:endParaRPr lang="fr-FR" dirty="0"/>
          </a:p>
          <a:p>
            <a:r>
              <a:rPr lang="fr-FR" sz="1100" dirty="0">
                <a:latin typeface="Arial" panose="020B0604020202020204" pitchFamily="34" charset="0"/>
              </a:rPr>
              <a:t>Nature de modélisation (modèle 1D, modèle </a:t>
            </a:r>
            <a:r>
              <a:rPr lang="fr-FR" sz="1100" dirty="0" err="1">
                <a:latin typeface="Arial" panose="020B0604020202020204" pitchFamily="34" charset="0"/>
              </a:rPr>
              <a:t>MatLab</a:t>
            </a:r>
            <a:r>
              <a:rPr lang="fr-FR" sz="1100" dirty="0">
                <a:latin typeface="Arial" panose="020B0604020202020204" pitchFamily="34" charset="0"/>
              </a:rPr>
              <a:t>, modèle CATIA…)</a:t>
            </a:r>
            <a:endParaRPr lang="fr-FR" sz="1100" dirty="0"/>
          </a:p>
          <a:p>
            <a:br>
              <a:rPr lang="fr-FR" sz="1100" dirty="0"/>
            </a:br>
            <a:r>
              <a:rPr lang="fr-FR" sz="1100" dirty="0">
                <a:latin typeface="Arial" panose="020B0604020202020204" pitchFamily="34" charset="0"/>
              </a:rPr>
              <a:t>Conditions limites</a:t>
            </a:r>
            <a:endParaRPr lang="fr-FR" sz="1100" dirty="0"/>
          </a:p>
          <a:p>
            <a:r>
              <a:rPr lang="fr-FR" sz="1100" dirty="0">
                <a:latin typeface="Arial" panose="020B0604020202020204" pitchFamily="34" charset="0"/>
              </a:rPr>
              <a:t>Chargements</a:t>
            </a:r>
            <a:endParaRPr lang="fr-FR" sz="1100" dirty="0"/>
          </a:p>
          <a:p>
            <a:br>
              <a:rPr lang="fr-FR" sz="1100" dirty="0"/>
            </a:br>
            <a:r>
              <a:rPr lang="fr-FR" sz="1100" dirty="0">
                <a:latin typeface="Arial" panose="020B0604020202020204" pitchFamily="34" charset="0"/>
              </a:rPr>
              <a:t>Maillage (si éléments finis)</a:t>
            </a:r>
            <a:endParaRPr lang="fr-FR" sz="1100" dirty="0"/>
          </a:p>
          <a:p>
            <a:r>
              <a:rPr lang="fr-FR" sz="1100" dirty="0">
                <a:latin typeface="Arial" panose="020B0604020202020204" pitchFamily="34" charset="0"/>
              </a:rPr>
              <a:t>Post traitement réalisés</a:t>
            </a: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858D4-A739-4D78-B2B4-F6096936E54A}"/>
              </a:ext>
            </a:extLst>
          </p:cNvPr>
          <p:cNvSpPr/>
          <p:nvPr/>
        </p:nvSpPr>
        <p:spPr>
          <a:xfrm>
            <a:off x="6096000" y="2696379"/>
            <a:ext cx="6096000" cy="4201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Architecture / Sous systèmes</a:t>
            </a:r>
            <a:endParaRPr lang="fr-FR" dirty="0"/>
          </a:p>
          <a:p>
            <a:r>
              <a:rPr lang="fr-FR" sz="1100" dirty="0">
                <a:latin typeface="Arial" panose="020B0604020202020204" pitchFamily="34" charset="0"/>
              </a:rPr>
              <a:t>Architecture générale du véhicule (motorisation, refroidissement…) – </a:t>
            </a:r>
            <a:r>
              <a:rPr lang="fr-FR" sz="1100" dirty="0">
                <a:highlight>
                  <a:srgbClr val="FF0000"/>
                </a:highlight>
                <a:latin typeface="Arial" panose="020B0604020202020204" pitchFamily="34" charset="0"/>
              </a:rPr>
              <a:t>requis</a:t>
            </a:r>
            <a:endParaRPr lang="fr-FR" sz="1100" dirty="0">
              <a:highlight>
                <a:srgbClr val="FF0000"/>
              </a:highlight>
            </a:endParaRPr>
          </a:p>
          <a:p>
            <a:br>
              <a:rPr lang="fr-FR" sz="1100" dirty="0"/>
            </a:br>
            <a:r>
              <a:rPr lang="fr-FR" sz="1100" dirty="0">
                <a:latin typeface="Arial" panose="020B0604020202020204" pitchFamily="34" charset="0"/>
              </a:rPr>
              <a:t>Justification des choix de sous systèmes vs exigences véhicule – facultatif</a:t>
            </a:r>
            <a:endParaRPr lang="fr-FR" sz="1100" dirty="0"/>
          </a:p>
          <a:p>
            <a:r>
              <a:rPr lang="fr-FR" sz="1100" dirty="0">
                <a:latin typeface="Arial" panose="020B0604020202020204" pitchFamily="34" charset="0"/>
              </a:rPr>
              <a:t>Fonctions et exigences des sous systèmes</a:t>
            </a:r>
            <a:endParaRPr lang="fr-FR" sz="1100" dirty="0"/>
          </a:p>
          <a:p>
            <a:br>
              <a:rPr lang="fr-FR" sz="1100" dirty="0"/>
            </a:br>
            <a:r>
              <a:rPr lang="fr-FR" sz="1100" dirty="0">
                <a:latin typeface="Arial" panose="020B0604020202020204" pitchFamily="34" charset="0"/>
              </a:rPr>
              <a:t>Architecture retenue</a:t>
            </a:r>
            <a:endParaRPr lang="fr-FR" sz="1100" dirty="0"/>
          </a:p>
          <a:p>
            <a:r>
              <a:rPr lang="fr-FR" sz="1100" dirty="0">
                <a:latin typeface="Arial" panose="020B0604020202020204" pitchFamily="34" charset="0"/>
              </a:rPr>
              <a:t>Fonction du sous système</a:t>
            </a:r>
            <a:endParaRPr lang="fr-FR" sz="1100" dirty="0"/>
          </a:p>
          <a:p>
            <a:r>
              <a:rPr lang="fr-FR" sz="1100" dirty="0">
                <a:latin typeface="Arial" panose="020B0604020202020204" pitchFamily="34" charset="0"/>
              </a:rPr>
              <a:t>Procédé de réalisation et matériau – </a:t>
            </a:r>
            <a:r>
              <a:rPr lang="fr-FR" sz="1100" dirty="0">
                <a:highlight>
                  <a:srgbClr val="FF0000"/>
                </a:highlight>
                <a:latin typeface="Arial" panose="020B0604020202020204" pitchFamily="34" charset="0"/>
              </a:rPr>
              <a:t>requis</a:t>
            </a:r>
          </a:p>
          <a:p>
            <a:endParaRPr lang="fr-FR" sz="1100" dirty="0">
              <a:effectLst/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effectLst/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effectLst/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effectLst/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effectLst/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effectLst/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effectLst/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endParaRPr lang="fr-FR" sz="1100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946D6-67ED-4807-8487-B9209DD8D0C8}"/>
              </a:ext>
            </a:extLst>
          </p:cNvPr>
          <p:cNvSpPr/>
          <p:nvPr/>
        </p:nvSpPr>
        <p:spPr>
          <a:xfrm>
            <a:off x="11079097" y="107721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</a:rPr>
              <a:t>TRI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86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05/06/2019</a:t>
            </a:r>
            <a:endParaRPr sz="2400" b="1" i="0" u="none" strike="noStrike" cap="none" dirty="0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B1AC2A-BA03-4D50-AB88-183F6FF9C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43000"/>
            <a:ext cx="50006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5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166</Words>
  <Application>Microsoft Office PowerPoint</Application>
  <PresentationFormat>Grand écran</PresentationFormat>
  <Paragraphs>132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5</cp:revision>
  <dcterms:created xsi:type="dcterms:W3CDTF">2019-03-10T15:27:20Z</dcterms:created>
  <dcterms:modified xsi:type="dcterms:W3CDTF">2019-06-05T12:34:07Z</dcterms:modified>
</cp:coreProperties>
</file>