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0C0C0"/>
    <a:srgbClr val="008000"/>
    <a:srgbClr val="F00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86FBD-2AA5-4982-9F48-05366DF98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16B776-69EB-49B4-B296-E5A484C31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B7953A-E4A4-4614-9DB7-DA686BEA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3B568-EA0A-428C-A71E-8C13C24A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915C94-658A-4807-87F7-572DFABF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E9668-25D3-4F7F-9F08-9EA19C82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83B9DE-15A3-4A32-88DB-874385E8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A61F6-EB33-4A6B-B131-9C09996C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60002-0C55-48C8-BE3F-0ABF9079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1CE47-64C6-4DDF-9F5B-E5B66D21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E5F287-6DFF-4F37-984C-7F12D9CD6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5760F8-82DF-44CF-A6C4-0ADA626D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7F997E-F3CE-4EA8-B88D-486CC94C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D14ACB-CA5A-4288-ADDB-3C425173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21B78-479D-4E1B-B889-6996CAF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64822-F333-467C-9A7C-8BA1AB16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6FB2D-BDE4-4342-A9A1-85B87CE2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53B64C-B8E9-40E2-A537-BBB8F18B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BE4C10-1926-4790-95FE-DE2DBF4D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FD7D6-2890-4BC0-A816-FA304A0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2D2A6-12DD-4B32-B3FB-2E21E59F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45FF3-9035-48A9-AF21-8BF458B4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667FE-E19E-45AE-BAA1-9151227A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1A1D4-541A-4C46-BA5C-59F5F1B0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11D64-C4C6-46CB-A21F-9CBBBEE0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0CA98-B0B6-47B9-B6C2-429AB11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E0F45-A903-4A5E-930F-AF93047DF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8AEB16-8AEA-46A9-9D3A-D830915C2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C9FC57-5E80-4B2A-900F-A593F417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F5149-3231-4EC6-926A-02FB9A6E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5CA249-FB2F-4E61-9331-D1E9E8D6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6ABA9-4BD7-47FF-9EE8-E5DB785B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251C5E-54A8-4DDA-A403-750A75A2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95036A-B36C-4791-BE60-1CB34A34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42CE61-0510-44E9-B362-26093787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ED05A-72C7-44BD-950B-67FF6E6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C8C319-C233-45C4-88D5-82963E1B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13EBCF-AE57-49B2-A11A-1FA0AD86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E485E9-16C1-4D09-8749-361A7EFD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C28CA-3DBC-4053-AA30-21103035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76A5FD-9B2F-47FE-BCA9-71F53282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175FB8-6F11-476B-9CEB-B3CA54AF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457435-8A68-4873-9CAC-74587593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909EA2-477A-4942-9807-1005DDF5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AB8EB2-5699-4939-84F5-964D4CCC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DC5B2C-6E20-4588-9A55-E90CA072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C9ADE-FD3F-44E9-A1F9-9F544E87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14799-5293-46F9-B1E5-D037F20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644672-D804-48C1-AED0-17891DA6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17806-B0F0-4782-BE63-E7ED4607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9AE94C-B0F8-40E9-BDAB-8C39426B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A63BFD-10CF-4D32-9AAC-75D24A51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FCBF5-2FA0-40F1-B89D-A06975E1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29BBB4-DA24-4BA8-83ED-426A44838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A39B5C-AA63-4C27-BA37-A2ACBD44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3C7A82-F943-4706-B841-E8BFF5D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C1563-81DE-42D5-AE5A-B57D3428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542CB-3FEE-4AC5-8626-F5C64041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C4227B-FA37-43D9-A7E5-52F9550A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42C96E-AEBC-4AEE-AD58-C4CF0045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7F63E4-E239-4C73-A485-22FAB3FA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7080-D9FD-46F9-934B-254B360862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36507-4BDF-4028-BEB1-D72B32677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BDBE5-8194-4D86-AFA8-F876CEF81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33EA-52FB-4224-A221-6D3DFEC006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1D84A263-F4F4-4907-9768-FA5D20092BF0}"/>
              </a:ext>
            </a:extLst>
          </p:cNvPr>
          <p:cNvGrpSpPr/>
          <p:nvPr/>
        </p:nvGrpSpPr>
        <p:grpSpPr>
          <a:xfrm>
            <a:off x="1981200" y="0"/>
            <a:ext cx="8600358" cy="6858000"/>
            <a:chOff x="1981200" y="0"/>
            <a:chExt cx="8600358" cy="685800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54BED69-2051-4554-813B-81748A675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7" t="4583" r="5687" b="1388"/>
            <a:stretch/>
          </p:blipFill>
          <p:spPr>
            <a:xfrm>
              <a:off x="1981200" y="0"/>
              <a:ext cx="8600358" cy="6858000"/>
            </a:xfrm>
            <a:prstGeom prst="rect">
              <a:avLst/>
            </a:prstGeom>
          </p:spPr>
        </p:pic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137FA70-5FDE-49CE-AFA5-E26DB13A735B}"/>
                </a:ext>
              </a:extLst>
            </p:cNvPr>
            <p:cNvCxnSpPr>
              <a:cxnSpLocks/>
            </p:cNvCxnSpPr>
            <p:nvPr/>
          </p:nvCxnSpPr>
          <p:spPr>
            <a:xfrm>
              <a:off x="7072312" y="1652587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9AA28C2-0BD4-4C82-9D5E-56266AF71D6B}"/>
                </a:ext>
              </a:extLst>
            </p:cNvPr>
            <p:cNvCxnSpPr>
              <a:cxnSpLocks/>
            </p:cNvCxnSpPr>
            <p:nvPr/>
          </p:nvCxnSpPr>
          <p:spPr>
            <a:xfrm>
              <a:off x="7760493" y="1009650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76F2FD3-A31A-447D-86AE-BE5BC64BB87F}"/>
                </a:ext>
              </a:extLst>
            </p:cNvPr>
            <p:cNvCxnSpPr>
              <a:cxnSpLocks/>
            </p:cNvCxnSpPr>
            <p:nvPr/>
          </p:nvCxnSpPr>
          <p:spPr>
            <a:xfrm>
              <a:off x="9082087" y="2202656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026BE8A7-EEF5-486F-AF55-F67314AD54DA}"/>
                </a:ext>
              </a:extLst>
            </p:cNvPr>
            <p:cNvCxnSpPr>
              <a:cxnSpLocks/>
            </p:cNvCxnSpPr>
            <p:nvPr/>
          </p:nvCxnSpPr>
          <p:spPr>
            <a:xfrm>
              <a:off x="9641681" y="2352675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719EE4E-4AAE-42FB-A8B0-2F02925B98ED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862" y="1709737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146ACD1-86C0-4713-AB8E-231DD2423E4A}"/>
                </a:ext>
              </a:extLst>
            </p:cNvPr>
            <p:cNvCxnSpPr>
              <a:cxnSpLocks/>
            </p:cNvCxnSpPr>
            <p:nvPr/>
          </p:nvCxnSpPr>
          <p:spPr>
            <a:xfrm>
              <a:off x="9772649" y="1554956"/>
              <a:ext cx="0" cy="431482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BC51C8E-F84D-4074-A4F0-40473AC8C1AE}"/>
                </a:ext>
              </a:extLst>
            </p:cNvPr>
            <p:cNvCxnSpPr>
              <a:cxnSpLocks/>
            </p:cNvCxnSpPr>
            <p:nvPr/>
          </p:nvCxnSpPr>
          <p:spPr>
            <a:xfrm>
              <a:off x="7510462" y="3964781"/>
              <a:ext cx="0" cy="2081213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3C67FD7-827B-4BB8-9838-93A83E6B55FE}"/>
                </a:ext>
              </a:extLst>
            </p:cNvPr>
            <p:cNvCxnSpPr>
              <a:cxnSpLocks/>
            </p:cNvCxnSpPr>
            <p:nvPr/>
          </p:nvCxnSpPr>
          <p:spPr>
            <a:xfrm>
              <a:off x="7734299" y="3759993"/>
              <a:ext cx="0" cy="2066926"/>
            </a:xfrm>
            <a:prstGeom prst="line">
              <a:avLst/>
            </a:prstGeom>
            <a:ln w="254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29B1745-6BD3-438C-91DD-C88A376E36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1651" y="5022056"/>
              <a:ext cx="3631403" cy="1002507"/>
            </a:xfrm>
            <a:prstGeom prst="line">
              <a:avLst/>
            </a:prstGeom>
            <a:ln w="254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931B186-886F-4CD2-A3D7-0B05BF2EA11B}"/>
                </a:ext>
              </a:extLst>
            </p:cNvPr>
            <p:cNvCxnSpPr>
              <a:cxnSpLocks/>
            </p:cNvCxnSpPr>
            <p:nvPr/>
          </p:nvCxnSpPr>
          <p:spPr>
            <a:xfrm>
              <a:off x="2863453" y="4172901"/>
              <a:ext cx="1453753" cy="401480"/>
            </a:xfrm>
            <a:prstGeom prst="line">
              <a:avLst/>
            </a:prstGeom>
            <a:ln w="254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ABD453D-DBD6-44A7-975D-7922241D8E00}"/>
                </a:ext>
              </a:extLst>
            </p:cNvPr>
            <p:cNvCxnSpPr>
              <a:cxnSpLocks/>
            </p:cNvCxnSpPr>
            <p:nvPr/>
          </p:nvCxnSpPr>
          <p:spPr>
            <a:xfrm>
              <a:off x="9358311" y="1300163"/>
              <a:ext cx="0" cy="5217319"/>
            </a:xfrm>
            <a:prstGeom prst="line">
              <a:avLst/>
            </a:prstGeom>
            <a:ln w="25400">
              <a:solidFill>
                <a:srgbClr val="F000D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57B98FA2-6ED2-4FC4-B43B-1C9C8AF20B0D}"/>
                </a:ext>
              </a:extLst>
            </p:cNvPr>
            <p:cNvCxnSpPr>
              <a:cxnSpLocks/>
            </p:cNvCxnSpPr>
            <p:nvPr/>
          </p:nvCxnSpPr>
          <p:spPr>
            <a:xfrm>
              <a:off x="9584530" y="1359694"/>
              <a:ext cx="0" cy="5222081"/>
            </a:xfrm>
            <a:prstGeom prst="line">
              <a:avLst/>
            </a:prstGeom>
            <a:ln w="25400">
              <a:solidFill>
                <a:srgbClr val="F000D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9E7442A-B1F2-447C-8B1D-8FE7546AE4C2}"/>
                </a:ext>
              </a:extLst>
            </p:cNvPr>
            <p:cNvSpPr txBox="1"/>
            <p:nvPr/>
          </p:nvSpPr>
          <p:spPr>
            <a:xfrm>
              <a:off x="2131697" y="2118121"/>
              <a:ext cx="844985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r>
                <a:rPr lang="en-US" dirty="0">
                  <a:solidFill>
                    <a:srgbClr val="F000DF"/>
                  </a:solidFill>
                  <a:latin typeface="Corbel" panose="020B0503020204020204" pitchFamily="34" charset="0"/>
                </a:rPr>
                <a:t>					</a:t>
              </a:r>
              <a:r>
                <a:rPr lang="en-US" dirty="0">
                  <a:solidFill>
                    <a:srgbClr val="FF0000"/>
                  </a:solidFill>
                  <a:latin typeface="Corbel" panose="020B0503020204020204" pitchFamily="34" charset="0"/>
                </a:rPr>
                <a:t>❹</a:t>
              </a:r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F000DF"/>
                </a:solidFill>
                <a:latin typeface="Corbel" panose="020B0503020204020204" pitchFamily="34" charset="0"/>
              </a:endParaRPr>
            </a:p>
            <a:p>
              <a:r>
                <a:rPr lang="en-US" dirty="0">
                  <a:solidFill>
                    <a:srgbClr val="F000DF"/>
                  </a:solidFill>
                  <a:latin typeface="Corbel" panose="020B0503020204020204" pitchFamily="34" charset="0"/>
                </a:rPr>
                <a:t>	</a:t>
              </a:r>
              <a:r>
                <a:rPr lang="en-US" dirty="0">
                  <a:solidFill>
                    <a:srgbClr val="92D050"/>
                  </a:solidFill>
                  <a:latin typeface="Corbel" panose="020B0503020204020204" pitchFamily="34" charset="0"/>
                </a:rPr>
                <a:t>❷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Corbel" panose="020B0503020204020204" pitchFamily="34" charset="0"/>
                </a:rPr>
                <a:t>					        </a:t>
              </a:r>
              <a:r>
                <a:rPr lang="en-US" dirty="0">
                  <a:solidFill>
                    <a:srgbClr val="FFC000"/>
                  </a:solidFill>
                  <a:latin typeface="Corbel" panose="020B0503020204020204" pitchFamily="34" charset="0"/>
                </a:rPr>
                <a:t>❸</a:t>
              </a:r>
              <a:endParaRPr lang="en-US" dirty="0">
                <a:solidFill>
                  <a:srgbClr val="92D050"/>
                </a:solidFill>
                <a:latin typeface="Corbel" panose="020B0503020204020204" pitchFamily="34" charset="0"/>
              </a:endParaRPr>
            </a:p>
            <a:p>
              <a:endParaRPr lang="en-US" dirty="0">
                <a:solidFill>
                  <a:srgbClr val="92D050"/>
                </a:solidFill>
                <a:latin typeface="Corbel" panose="020B0503020204020204" pitchFamily="34" charset="0"/>
              </a:endParaRPr>
            </a:p>
            <a:p>
              <a:r>
                <a:rPr lang="en-US" dirty="0">
                  <a:solidFill>
                    <a:srgbClr val="92D050"/>
                  </a:solidFill>
                  <a:latin typeface="Corbel" panose="020B0503020204020204" pitchFamily="34" charset="0"/>
                </a:rPr>
                <a:t>				</a:t>
              </a:r>
              <a:r>
                <a:rPr lang="en-US" dirty="0">
                  <a:solidFill>
                    <a:srgbClr val="00B050"/>
                  </a:solidFill>
                  <a:latin typeface="Corbel" panose="020B0503020204020204" pitchFamily="34" charset="0"/>
                </a:rPr>
                <a:t>❶			           </a:t>
              </a:r>
              <a:r>
                <a:rPr lang="en-US" dirty="0">
                  <a:solidFill>
                    <a:srgbClr val="F000DF"/>
                  </a:solidFill>
                  <a:latin typeface="Corbel" panose="020B0503020204020204" pitchFamily="34" charset="0"/>
                </a:rPr>
                <a:t>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63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B8844E5B-FDD3-4BF8-B0B3-4BF8A7A02BB1}"/>
              </a:ext>
            </a:extLst>
          </p:cNvPr>
          <p:cNvGrpSpPr/>
          <p:nvPr/>
        </p:nvGrpSpPr>
        <p:grpSpPr>
          <a:xfrm>
            <a:off x="828678" y="131533"/>
            <a:ext cx="10350727" cy="6220004"/>
            <a:chOff x="828678" y="131533"/>
            <a:chExt cx="10350727" cy="6220004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58CA4359-C4B5-43E7-9BFF-98EA14A5CE9D}"/>
                </a:ext>
              </a:extLst>
            </p:cNvPr>
            <p:cNvSpPr txBox="1"/>
            <p:nvPr/>
          </p:nvSpPr>
          <p:spPr>
            <a:xfrm>
              <a:off x="828678" y="131533"/>
              <a:ext cx="2066926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Légende</a:t>
              </a:r>
            </a:p>
            <a:p>
              <a:r>
                <a:rPr lang="fr-FR" dirty="0"/>
                <a:t>           </a:t>
              </a:r>
              <a:r>
                <a:rPr lang="fr-FR" sz="1400" dirty="0"/>
                <a:t>Lien mécanique</a:t>
              </a:r>
            </a:p>
            <a:p>
              <a:r>
                <a:rPr lang="fr-FR" dirty="0"/>
                <a:t>           </a:t>
              </a:r>
              <a:r>
                <a:rPr lang="fr-FR" sz="1400" dirty="0"/>
                <a:t>Alimentation</a:t>
              </a:r>
            </a:p>
            <a:p>
              <a:r>
                <a:rPr lang="fr-FR" dirty="0"/>
                <a:t>           </a:t>
              </a:r>
              <a:r>
                <a:rPr lang="fr-FR" sz="1400" dirty="0"/>
                <a:t>Signal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93504F5-8FC8-47F7-84B4-A71D9DA1DBB7}"/>
                </a:ext>
              </a:extLst>
            </p:cNvPr>
            <p:cNvSpPr txBox="1"/>
            <p:nvPr/>
          </p:nvSpPr>
          <p:spPr>
            <a:xfrm>
              <a:off x="828678" y="2395150"/>
              <a:ext cx="3333750" cy="1661993"/>
            </a:xfrm>
            <a:prstGeom prst="rect">
              <a:avLst/>
            </a:prstGeom>
            <a:noFill/>
            <a:ln w="19050">
              <a:solidFill>
                <a:srgbClr val="C0C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C0C0C0"/>
                  </a:highlight>
                </a:rPr>
                <a:t>Module Principal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3315ACB-6674-4FFE-B0D9-014C3D5047B4}"/>
                </a:ext>
              </a:extLst>
            </p:cNvPr>
            <p:cNvSpPr txBox="1"/>
            <p:nvPr/>
          </p:nvSpPr>
          <p:spPr>
            <a:xfrm>
              <a:off x="2895604" y="2952065"/>
              <a:ext cx="709613" cy="64633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8000"/>
                  </a:highlight>
                </a:rPr>
                <a:t>Carte</a:t>
              </a: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AD98294-80BF-4FF9-9AE2-A990E741016D}"/>
                </a:ext>
              </a:extLst>
            </p:cNvPr>
            <p:cNvSpPr txBox="1"/>
            <p:nvPr/>
          </p:nvSpPr>
          <p:spPr>
            <a:xfrm>
              <a:off x="828678" y="4658766"/>
              <a:ext cx="3333750" cy="1692771"/>
            </a:xfrm>
            <a:prstGeom prst="rect">
              <a:avLst/>
            </a:prstGeom>
            <a:noFill/>
            <a:ln w="19050">
              <a:solidFill>
                <a:srgbClr val="C0C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C0C0C0"/>
                  </a:highlight>
                </a:rPr>
                <a:t>Alimentation</a:t>
              </a:r>
            </a:p>
            <a:p>
              <a:pPr algn="ctr"/>
              <a:r>
                <a:rPr lang="en-US" sz="1400" dirty="0"/>
                <a:t>2 solutions </a:t>
              </a:r>
              <a:r>
                <a:rPr lang="en-US" sz="1400" dirty="0" err="1"/>
                <a:t>possibles</a:t>
              </a:r>
              <a:endParaRPr lang="en-US" sz="1400" dirty="0"/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8E9A80C-EA20-46C3-9248-F5C3875046AF}"/>
                </a:ext>
              </a:extLst>
            </p:cNvPr>
            <p:cNvSpPr txBox="1"/>
            <p:nvPr/>
          </p:nvSpPr>
          <p:spPr>
            <a:xfrm>
              <a:off x="1381129" y="2952065"/>
              <a:ext cx="962024" cy="8002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FF0000"/>
                  </a:highlight>
                </a:rPr>
                <a:t>Boutons</a:t>
              </a:r>
            </a:p>
            <a:p>
              <a:pPr algn="ctr"/>
              <a:r>
                <a:rPr lang="en-US" sz="1400" dirty="0"/>
                <a:t>Rotary</a:t>
              </a:r>
            </a:p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9BD3C2E-E528-4940-8321-7D4A9A47E2CC}"/>
                </a:ext>
              </a:extLst>
            </p:cNvPr>
            <p:cNvSpPr txBox="1"/>
            <p:nvPr/>
          </p:nvSpPr>
          <p:spPr>
            <a:xfrm>
              <a:off x="923929" y="5327064"/>
              <a:ext cx="1495426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Batterie</a:t>
              </a:r>
              <a:endParaRPr lang="en-US" dirty="0"/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9BA31D0-EF6B-4F55-86C7-5FBBBA34E6B9}"/>
                </a:ext>
              </a:extLst>
            </p:cNvPr>
            <p:cNvSpPr txBox="1"/>
            <p:nvPr/>
          </p:nvSpPr>
          <p:spPr>
            <a:xfrm>
              <a:off x="2571753" y="5327064"/>
              <a:ext cx="1495425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Convertisseur</a:t>
              </a:r>
              <a:endParaRPr lang="fr-FR" dirty="0"/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9564133-D54E-4681-8F00-DA2D370B553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250411" y="3598396"/>
              <a:ext cx="0" cy="106037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34A24660-8934-44E1-A0EE-0782D4F5F49B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2338393" y="3275231"/>
              <a:ext cx="5572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B9F5B7D-9116-41F4-AF6B-6C1FD84A712D}"/>
                </a:ext>
              </a:extLst>
            </p:cNvPr>
            <p:cNvSpPr txBox="1"/>
            <p:nvPr/>
          </p:nvSpPr>
          <p:spPr>
            <a:xfrm>
              <a:off x="3319465" y="131533"/>
              <a:ext cx="3333750" cy="1661993"/>
            </a:xfrm>
            <a:prstGeom prst="rect">
              <a:avLst/>
            </a:prstGeom>
            <a:noFill/>
            <a:ln w="19050">
              <a:solidFill>
                <a:srgbClr val="C0C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C0C0C0"/>
                  </a:highlight>
                </a:rPr>
                <a:t>INVICTUS</a:t>
              </a: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sz="1600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D514C03-88A2-45E7-B8A0-79DDC530B004}"/>
                </a:ext>
              </a:extLst>
            </p:cNvPr>
            <p:cNvSpPr txBox="1"/>
            <p:nvPr/>
          </p:nvSpPr>
          <p:spPr>
            <a:xfrm>
              <a:off x="3414715" y="812304"/>
              <a:ext cx="1495426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Chassis </a:t>
              </a:r>
              <a:r>
                <a:rPr lang="en-US" dirty="0" err="1">
                  <a:solidFill>
                    <a:schemeClr val="bg1"/>
                  </a:solidFill>
                  <a:highlight>
                    <a:srgbClr val="000000"/>
                  </a:highlight>
                </a:rPr>
                <a:t>Equipé</a:t>
              </a:r>
              <a:endParaRPr lang="en-US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28A5C73-3949-40C1-9145-F1842530CEA7}"/>
                </a:ext>
              </a:extLst>
            </p:cNvPr>
            <p:cNvSpPr txBox="1"/>
            <p:nvPr/>
          </p:nvSpPr>
          <p:spPr>
            <a:xfrm>
              <a:off x="5062539" y="812304"/>
              <a:ext cx="1495425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SEISM</a:t>
              </a:r>
            </a:p>
            <a:p>
              <a:pPr algn="ctr"/>
              <a:r>
                <a:rPr lang="fr-FR" dirty="0"/>
                <a:t>Faisceau</a:t>
              </a:r>
              <a:endParaRPr lang="en-US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F802392-AED6-4AF8-A0DB-7842E8BC6449}"/>
                </a:ext>
              </a:extLst>
            </p:cNvPr>
            <p:cNvSpPr txBox="1"/>
            <p:nvPr/>
          </p:nvSpPr>
          <p:spPr>
            <a:xfrm>
              <a:off x="5810251" y="2395149"/>
              <a:ext cx="3333750" cy="1661993"/>
            </a:xfrm>
            <a:prstGeom prst="rect">
              <a:avLst/>
            </a:prstGeom>
            <a:noFill/>
            <a:ln w="19050">
              <a:solidFill>
                <a:srgbClr val="C0C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C0C0C0"/>
                  </a:highlight>
                </a:rPr>
                <a:t>Module de </a:t>
              </a:r>
              <a:r>
                <a:rPr lang="fr-FR" dirty="0">
                  <a:highlight>
                    <a:srgbClr val="C0C0C0"/>
                  </a:highlight>
                </a:rPr>
                <a:t>capteurs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r>
                <a:rPr lang="en-US" dirty="0">
                  <a:highlight>
                    <a:srgbClr val="C0C0C0"/>
                  </a:highlight>
                </a:rPr>
                <a:t>                       </a:t>
              </a:r>
            </a:p>
            <a:p>
              <a:pPr algn="ctr"/>
              <a:endParaRPr lang="en-US" dirty="0">
                <a:highlight>
                  <a:srgbClr val="C0C0C0"/>
                </a:highlight>
              </a:endParaRP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4EDC7A0-F463-41BA-83E4-DE60D3C17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929" y="88165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852FC5-9782-478F-B623-4B0353110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7559" y="3292911"/>
              <a:ext cx="5572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261DC84-B27C-452C-83C0-48F1A1E4294C}"/>
                </a:ext>
              </a:extLst>
            </p:cNvPr>
            <p:cNvSpPr txBox="1"/>
            <p:nvPr/>
          </p:nvSpPr>
          <p:spPr>
            <a:xfrm>
              <a:off x="6362704" y="2952065"/>
              <a:ext cx="709613" cy="64633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8000"/>
                  </a:highlight>
                </a:rPr>
                <a:t>Carte</a:t>
              </a:r>
            </a:p>
            <a:p>
              <a:pPr algn="ctr"/>
              <a:endParaRPr lang="en-US" dirty="0">
                <a:highlight>
                  <a:srgbClr val="008000"/>
                </a:highlight>
              </a:endParaRP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932B7FE-B7D6-40AE-B779-50C8C7F0D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2539" y="1458635"/>
              <a:ext cx="6" cy="41915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69467BF-033E-4413-A9A1-ED2EE045F582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067178" y="5650230"/>
              <a:ext cx="99536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A25D8A3-A013-4D67-84AD-8B34C9F9DE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929" y="1162645"/>
              <a:ext cx="360000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CD19BA2F-C2CD-46BA-9FB5-BEFF207A78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393" y="3482340"/>
              <a:ext cx="557212" cy="1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9511C27-097E-490F-8B17-EDED186EF4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6143" y="3481162"/>
              <a:ext cx="557212" cy="1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183CE5-4F43-471D-BE3C-3E902237F42E}"/>
                </a:ext>
              </a:extLst>
            </p:cNvPr>
            <p:cNvCxnSpPr>
              <a:cxnSpLocks/>
              <a:stCxn id="22" idx="1"/>
              <a:endCxn id="6" idx="3"/>
            </p:cNvCxnSpPr>
            <p:nvPr/>
          </p:nvCxnSpPr>
          <p:spPr>
            <a:xfrm flipH="1">
              <a:off x="4162428" y="3226146"/>
              <a:ext cx="164782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D4BF102-EE12-40DD-942A-8AD9D755A4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2426" y="3481162"/>
              <a:ext cx="1643071" cy="2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21EC6EC3-33FC-4DB9-B9E3-733EA55F3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929" y="607338"/>
              <a:ext cx="360000" cy="0"/>
            </a:xfrm>
            <a:prstGeom prst="line">
              <a:avLst/>
            </a:prstGeom>
            <a:ln w="19050">
              <a:solidFill>
                <a:srgbClr val="FF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8C3F478-02B3-4A56-B4CB-3AA89E8A581E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162426" y="1458635"/>
              <a:ext cx="2" cy="936514"/>
            </a:xfrm>
            <a:prstGeom prst="line">
              <a:avLst/>
            </a:prstGeom>
            <a:ln w="19050">
              <a:solidFill>
                <a:srgbClr val="FF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2E4CA64-E94A-4B0C-9883-86F3245C8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0132" y="1458635"/>
              <a:ext cx="2" cy="936514"/>
            </a:xfrm>
            <a:prstGeom prst="line">
              <a:avLst/>
            </a:prstGeom>
            <a:ln w="19050">
              <a:solidFill>
                <a:srgbClr val="FF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A5F9717-3EDE-4B79-A007-B5A9EE8877AF}"/>
                </a:ext>
              </a:extLst>
            </p:cNvPr>
            <p:cNvCxnSpPr>
              <a:cxnSpLocks/>
            </p:cNvCxnSpPr>
            <p:nvPr/>
          </p:nvCxnSpPr>
          <p:spPr>
            <a:xfrm>
              <a:off x="4914888" y="2395149"/>
              <a:ext cx="890609" cy="0"/>
            </a:xfrm>
            <a:prstGeom prst="line">
              <a:avLst/>
            </a:prstGeom>
            <a:ln w="19050">
              <a:solidFill>
                <a:srgbClr val="FF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DFB580F0-9D2C-4B9E-9D71-C155FCF76CA3}"/>
                </a:ext>
              </a:extLst>
            </p:cNvPr>
            <p:cNvSpPr txBox="1"/>
            <p:nvPr/>
          </p:nvSpPr>
          <p:spPr>
            <a:xfrm>
              <a:off x="7067559" y="131533"/>
              <a:ext cx="2076442" cy="800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MSP 20_S51</a:t>
              </a:r>
            </a:p>
            <a:p>
              <a:r>
                <a:rPr lang="fr-FR" sz="1400" dirty="0"/>
                <a:t>Auteur : ARZ</a:t>
              </a:r>
            </a:p>
            <a:p>
              <a:r>
                <a:rPr lang="fr-FR" sz="1400" dirty="0"/>
                <a:t>Version : 2.0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E0B7B39-D1A5-4B31-8EF7-9456AEF2F678}"/>
                </a:ext>
              </a:extLst>
            </p:cNvPr>
            <p:cNvSpPr txBox="1"/>
            <p:nvPr/>
          </p:nvSpPr>
          <p:spPr>
            <a:xfrm>
              <a:off x="7648108" y="2952064"/>
              <a:ext cx="1022649" cy="8002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highlight>
                    <a:srgbClr val="FF0000"/>
                  </a:highlight>
                </a:rPr>
                <a:t>Capteurs</a:t>
              </a:r>
              <a:endParaRPr lang="en-US" dirty="0">
                <a:highlight>
                  <a:srgbClr val="FF0000"/>
                </a:highlight>
              </a:endParaRPr>
            </a:p>
            <a:p>
              <a:pPr algn="ctr"/>
              <a:r>
                <a:rPr lang="en-US" sz="1400" dirty="0" err="1"/>
                <a:t>Emetteur</a:t>
              </a:r>
              <a:endParaRPr lang="en-US" sz="1400" dirty="0"/>
            </a:p>
            <a:p>
              <a:pPr algn="ctr"/>
              <a:r>
                <a:rPr lang="en-US" sz="1400" dirty="0" err="1"/>
                <a:t>Récepteur</a:t>
              </a:r>
              <a:endParaRPr lang="en-US" sz="1400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E62447E-B372-49CA-9691-607E282C7CF7}"/>
                </a:ext>
              </a:extLst>
            </p:cNvPr>
            <p:cNvSpPr txBox="1"/>
            <p:nvPr/>
          </p:nvSpPr>
          <p:spPr>
            <a:xfrm>
              <a:off x="9891707" y="2395148"/>
              <a:ext cx="1287698" cy="1661993"/>
            </a:xfrm>
            <a:prstGeom prst="rect">
              <a:avLst/>
            </a:prstGeom>
            <a:noFill/>
            <a:ln w="19050">
              <a:solidFill>
                <a:srgbClr val="C0C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highlight>
                    <a:srgbClr val="C0C0C0"/>
                  </a:highlight>
                </a:rPr>
                <a:t>Piste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r>
                <a:rPr lang="en-US" sz="1400" dirty="0" err="1"/>
                <a:t>Bandes</a:t>
              </a:r>
              <a:r>
                <a:rPr lang="en-US" sz="1400" dirty="0"/>
                <a:t> </a:t>
              </a:r>
              <a:r>
                <a:rPr lang="fr-FR" sz="1400" dirty="0"/>
                <a:t>réfléchissantes</a:t>
              </a:r>
              <a:r>
                <a:rPr lang="en-US" sz="1400" dirty="0"/>
                <a:t> 1 et 2</a:t>
              </a:r>
            </a:p>
            <a:p>
              <a:pPr algn="ctr"/>
              <a:r>
                <a:rPr lang="en-US" sz="700" dirty="0">
                  <a:highlight>
                    <a:srgbClr val="C0C0C0"/>
                  </a:highlight>
                </a:rPr>
                <a:t>    </a:t>
              </a:r>
              <a:r>
                <a:rPr lang="en-US" sz="1400" dirty="0">
                  <a:highlight>
                    <a:srgbClr val="C0C0C0"/>
                  </a:highlight>
                </a:rPr>
                <a:t>                   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468F699C-12AC-483E-AD3B-020310B72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758" y="3412271"/>
              <a:ext cx="1220949" cy="16321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709679E-F040-4FCD-948A-A1F6B8313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5511" y="3566158"/>
              <a:ext cx="1216196" cy="32238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10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DA25A0A-E57B-4C3F-AB00-32B47FDE6A6C}"/>
              </a:ext>
            </a:extLst>
          </p:cNvPr>
          <p:cNvGrpSpPr/>
          <p:nvPr/>
        </p:nvGrpSpPr>
        <p:grpSpPr>
          <a:xfrm>
            <a:off x="650789" y="1499527"/>
            <a:ext cx="9973730" cy="2759435"/>
            <a:chOff x="650789" y="1499527"/>
            <a:chExt cx="9973730" cy="2759435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63F4BC5-844E-4477-8371-3795A7DA9ADD}"/>
                </a:ext>
              </a:extLst>
            </p:cNvPr>
            <p:cNvCxnSpPr/>
            <p:nvPr/>
          </p:nvCxnSpPr>
          <p:spPr>
            <a:xfrm>
              <a:off x="1624519" y="2811294"/>
              <a:ext cx="900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0204A2E-DC6F-49AA-AF35-25A2D51DE170}"/>
                </a:ext>
              </a:extLst>
            </p:cNvPr>
            <p:cNvCxnSpPr/>
            <p:nvPr/>
          </p:nvCxnSpPr>
          <p:spPr>
            <a:xfrm>
              <a:off x="2335084" y="2771174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1996D0D-ADDF-49F3-A309-B59586B2A710}"/>
                </a:ext>
              </a:extLst>
            </p:cNvPr>
            <p:cNvCxnSpPr/>
            <p:nvPr/>
          </p:nvCxnSpPr>
          <p:spPr>
            <a:xfrm>
              <a:off x="8484630" y="2770316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B908820-5269-4FF7-9344-87B65289AA0F}"/>
                </a:ext>
              </a:extLst>
            </p:cNvPr>
            <p:cNvSpPr txBox="1"/>
            <p:nvPr/>
          </p:nvSpPr>
          <p:spPr>
            <a:xfrm>
              <a:off x="2292264" y="2811294"/>
              <a:ext cx="1165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Bande </a:t>
              </a:r>
            </a:p>
            <a:p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réfléchissante 1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A4217C9-876D-4528-9C4C-964C00ADB6D4}"/>
                </a:ext>
              </a:extLst>
            </p:cNvPr>
            <p:cNvSpPr txBox="1"/>
            <p:nvPr/>
          </p:nvSpPr>
          <p:spPr>
            <a:xfrm>
              <a:off x="8441810" y="2770316"/>
              <a:ext cx="1165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Bande </a:t>
              </a:r>
            </a:p>
            <a:p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réfléchissante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775C6D-EF25-4179-B2A4-05290CCA53B7}"/>
                </a:ext>
              </a:extLst>
            </p:cNvPr>
            <p:cNvSpPr/>
            <p:nvPr/>
          </p:nvSpPr>
          <p:spPr>
            <a:xfrm>
              <a:off x="2454875" y="1507523"/>
              <a:ext cx="851486" cy="576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Cellule de détection</a:t>
              </a:r>
            </a:p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E            R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E70A1E4-B203-4F93-B620-7E26F25BA5ED}"/>
                </a:ext>
              </a:extLst>
            </p:cNvPr>
            <p:cNvCxnSpPr/>
            <p:nvPr/>
          </p:nvCxnSpPr>
          <p:spPr>
            <a:xfrm>
              <a:off x="2627870" y="2084156"/>
              <a:ext cx="247214" cy="686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0FA47933-C04B-4B1E-8EE6-62818C4FD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9076" y="2076160"/>
              <a:ext cx="298794" cy="6816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980E2A-BF15-4296-BAC1-094B642D6FBB}"/>
                </a:ext>
              </a:extLst>
            </p:cNvPr>
            <p:cNvSpPr/>
            <p:nvPr/>
          </p:nvSpPr>
          <p:spPr>
            <a:xfrm>
              <a:off x="5144529" y="1499527"/>
              <a:ext cx="851486" cy="576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Cellule de détection</a:t>
              </a:r>
            </a:p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E            R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880AF94C-9B98-4C5E-9DE6-E13C3254848A}"/>
                </a:ext>
              </a:extLst>
            </p:cNvPr>
            <p:cNvCxnSpPr/>
            <p:nvPr/>
          </p:nvCxnSpPr>
          <p:spPr>
            <a:xfrm>
              <a:off x="5317524" y="2076160"/>
              <a:ext cx="247214" cy="686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96F10D4-2857-48E1-A09F-26F7E9AF5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519" y="3429001"/>
              <a:ext cx="0" cy="8217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3D271E70-430B-4C86-BC35-93F4E529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519" y="4250724"/>
              <a:ext cx="8942962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00D8C1B-41B0-4C7D-9ADC-02746477329D}"/>
                </a:ext>
              </a:extLst>
            </p:cNvPr>
            <p:cNvSpPr txBox="1"/>
            <p:nvPr/>
          </p:nvSpPr>
          <p:spPr>
            <a:xfrm>
              <a:off x="650789" y="3418187"/>
              <a:ext cx="972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70C0"/>
                  </a:solidFill>
                </a:rPr>
                <a:t>Signal perçu par le détecteur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4946797-A870-46C0-AD30-3A5DE1AB6F4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380" y="3680471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23CF0BC0-7CF5-4593-AB02-50FC220EFF8A}"/>
                </a:ext>
              </a:extLst>
            </p:cNvPr>
            <p:cNvCxnSpPr>
              <a:cxnSpLocks/>
            </p:cNvCxnSpPr>
            <p:nvPr/>
          </p:nvCxnSpPr>
          <p:spPr>
            <a:xfrm>
              <a:off x="8481262" y="3682748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9C62C04-50E9-4AA3-A698-5F3F10215AA3}"/>
                </a:ext>
              </a:extLst>
            </p:cNvPr>
            <p:cNvCxnSpPr>
              <a:cxnSpLocks/>
            </p:cNvCxnSpPr>
            <p:nvPr/>
          </p:nvCxnSpPr>
          <p:spPr>
            <a:xfrm>
              <a:off x="8484630" y="3680471"/>
              <a:ext cx="0" cy="5702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845BF12-AE23-4C98-B0AD-6274EE41C0C7}"/>
                </a:ext>
              </a:extLst>
            </p:cNvPr>
            <p:cNvCxnSpPr>
              <a:cxnSpLocks/>
            </p:cNvCxnSpPr>
            <p:nvPr/>
          </p:nvCxnSpPr>
          <p:spPr>
            <a:xfrm>
              <a:off x="9565038" y="3688709"/>
              <a:ext cx="0" cy="5702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88A117C-4DDA-4E4B-BF85-BD32EC3FA0C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380" y="3688708"/>
              <a:ext cx="0" cy="5702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B720B30-7CCA-4724-B7CE-D3523F0619CD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80" y="3680470"/>
              <a:ext cx="0" cy="5702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DE76668-7164-4742-A70A-2C748FB2D255}"/>
                </a:ext>
              </a:extLst>
            </p:cNvPr>
            <p:cNvCxnSpPr>
              <a:cxnSpLocks/>
            </p:cNvCxnSpPr>
            <p:nvPr/>
          </p:nvCxnSpPr>
          <p:spPr>
            <a:xfrm>
              <a:off x="1622854" y="4250723"/>
              <a:ext cx="70952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EC095DA2-7E85-4E43-B199-5EF44C9F83AD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80" y="4250723"/>
              <a:ext cx="506888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91CF3F49-E4EB-4CCF-A7A5-3AE24F158CE7}"/>
                </a:ext>
              </a:extLst>
            </p:cNvPr>
            <p:cNvCxnSpPr>
              <a:cxnSpLocks/>
            </p:cNvCxnSpPr>
            <p:nvPr/>
          </p:nvCxnSpPr>
          <p:spPr>
            <a:xfrm>
              <a:off x="9561262" y="4250723"/>
              <a:ext cx="92550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6142738-BEAD-468B-916B-5723417FF069}"/>
                </a:ext>
              </a:extLst>
            </p:cNvPr>
            <p:cNvSpPr txBox="1"/>
            <p:nvPr/>
          </p:nvSpPr>
          <p:spPr>
            <a:xfrm>
              <a:off x="3409448" y="3604392"/>
              <a:ext cx="1742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	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842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99</Words>
  <Application>Microsoft Office PowerPoint</Application>
  <PresentationFormat>Grand écran</PresentationFormat>
  <Paragraphs>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12</cp:revision>
  <dcterms:created xsi:type="dcterms:W3CDTF">2020-02-25T19:48:30Z</dcterms:created>
  <dcterms:modified xsi:type="dcterms:W3CDTF">2020-04-07T14:53:37Z</dcterms:modified>
</cp:coreProperties>
</file>