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7" r:id="rId4"/>
    <p:sldId id="258" r:id="rId5"/>
    <p:sldId id="264" r:id="rId6"/>
    <p:sldId id="259" r:id="rId7"/>
    <p:sldId id="262" r:id="rId8"/>
    <p:sldId id="260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3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58FD7-AA4D-4EFB-8956-C98F2360B098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60545-9ED8-4DF5-832E-15B13EF478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9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A59C1E-D4EF-4116-AF92-86D278E1F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6FFFA1-38EE-4FD9-9FDE-2046C5721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28DFC8-F1FE-4EAB-90E3-C0C56F92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45FA5B-8A9B-4A54-9932-05C58015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5B0CE2-91EB-4F41-BFF6-B05E1E8D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91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03AA7B-E692-47CE-9854-C15D1AC0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1D5257-D750-4895-8FDE-5B882DAAF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477B4A-5ACE-48CB-8B2B-5B133C4F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40683C-FA9F-46F4-8DC0-283CD299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CA7C68-B87E-4AD9-B9BB-9C4D5828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95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0AE5FF-54CB-4809-A51A-2FB7079DD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E0D794-C64B-4F35-8C63-A873018B3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D0E4C2-B295-405C-8DB7-916CE28B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DED567-701E-4774-8A41-AB059173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01251D-2AD2-421B-AFE4-AACDF4B0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94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6342F-8F03-46DB-9199-162993BE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683592-74E3-4D10-AD70-4A1E1E428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C13AC0-FABD-40C6-8EA8-458BB514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1F5683-648A-4D6D-9CA5-8B4F52A5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368FDB-F55A-4854-9317-18C6016A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38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C4087-8A21-4E19-80D2-F1D310A4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C2E449-E317-4810-B16B-738AA66D2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3113AC-BB82-48A0-AEBF-3E32878F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1606E9-130C-43F0-8E78-50CFF36A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DC89E8-B346-4ECE-B2DD-29D0B4A9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30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C95A4E-BE01-4DFA-8384-9BF2332F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E32B8C-BB23-466E-865D-6BDC17D51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FA0933-B155-49D2-99B4-4AD841592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3F4B39-3B10-4CF8-937E-6443AFB4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859363-315C-4A38-8329-FFD6C60C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59DDA4-BD6F-4D8D-9179-5EDFE804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69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41B85-56FD-4B7B-ACB8-643AD8BD0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7F153A-4BB3-4A23-B875-B03976C41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FC592C-DB63-4951-B3B0-932601063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F505655-B656-46E1-86D8-CDAAC661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A03A6CA-7F19-4B2F-9DCF-53E1FAC65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75F85EF-05AB-4001-BA10-C898D189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457300-7CAD-4BB3-97AD-45217EB3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CC4D10-E12C-43C0-92F2-52AD7E4E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94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70F92-8F09-48F4-A643-FB56A687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3F94C3B-45CA-4573-ADBF-6D664A9F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3A9466-CE4D-485E-9459-A2415081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71A4CD-752B-4F44-98C5-477DB0B4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43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2ECF8C-5CCC-47D0-873C-284EC474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1AB9437-EC48-4E90-BFCF-84322F3C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42CD28-E51C-4FDA-80AF-7B0115BC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61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A53D3-533B-4402-BE19-07569339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A0CD09-8283-4DF9-B812-61F223714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49CFE1-F5DA-4640-8DDC-8A9F9B56C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1570F4-6755-4E5D-A22E-287DF910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D78DED-27E9-4923-89E4-1ADA3C2B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CCF9D1-69E1-48F9-AC7A-B7239702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69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7FF1C-6C97-4E9A-8785-F29D7D96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7B138A2-40FD-45FC-87B5-5FE9F607B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B3B8C6-364F-4C7C-AA00-DF2A1685B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E57F3E-8715-4836-8EE2-97B35F35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8C83C4-5576-4693-8B10-C460D322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640FBE-8305-48C4-B793-1CA5ECC3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08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012FD45-130F-4A6D-95D9-53A0260E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F4B30-862A-400A-B9AD-A62291CFC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DE1D2F-58CB-482F-B7F3-79E737927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B7264-E21A-4329-A994-84F7B09D33B2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59F106-943E-41EF-B8DD-0464A66EE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B4C375-E346-4CAA-8FE9-9AB4A5F44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11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91440EF-8A96-4CC0-8184-6A6D967ACA40}"/>
              </a:ext>
            </a:extLst>
          </p:cNvPr>
          <p:cNvSpPr txBox="1"/>
          <p:nvPr/>
        </p:nvSpPr>
        <p:spPr>
          <a:xfrm>
            <a:off x="552449" y="1503218"/>
            <a:ext cx="110498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Sommaire :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000" dirty="0"/>
              <a:t>Présentation de l’organigramme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000" dirty="0"/>
              <a:t>Philosophie du véhicule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000" dirty="0"/>
              <a:t>Résultats recherchés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000" dirty="0"/>
              <a:t>Budgets prévisionnels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Budget financier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Budget massique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Budget heures/hommes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000" dirty="0"/>
              <a:t>Dates prévisionnelles des </a:t>
            </a:r>
            <a:r>
              <a:rPr lang="fr-FR" sz="2000" dirty="0" err="1"/>
              <a:t>TOPs</a:t>
            </a:r>
            <a:endParaRPr lang="fr-FR" sz="2000" dirty="0"/>
          </a:p>
          <a:p>
            <a:pPr marL="400050" indent="-400050">
              <a:buFont typeface="+mj-lt"/>
              <a:buAutoNum type="romanUcPeriod"/>
            </a:pPr>
            <a:endParaRPr lang="fr-FR" sz="2000" dirty="0"/>
          </a:p>
          <a:p>
            <a:pPr marL="400050" indent="-400050">
              <a:buFont typeface="+mj-lt"/>
              <a:buAutoNum type="romanUcPeriod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469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Organigramme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25B61384-C09C-4D54-BE9B-3B2DA2C3A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672245"/>
              </p:ext>
            </p:extLst>
          </p:nvPr>
        </p:nvGraphicFramePr>
        <p:xfrm>
          <a:off x="1806714" y="1561179"/>
          <a:ext cx="2559878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9878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Direction Opérationnelle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 Projet</a:t>
                      </a:r>
                    </a:p>
                    <a:p>
                      <a:r>
                        <a:rPr lang="fr-FR" dirty="0"/>
                        <a:t>Directeur Financier</a:t>
                      </a:r>
                    </a:p>
                    <a:p>
                      <a:r>
                        <a:rPr lang="fr-FR" dirty="0"/>
                        <a:t>Directeur Technique</a:t>
                      </a:r>
                    </a:p>
                    <a:p>
                      <a:r>
                        <a:rPr lang="fr-FR" dirty="0"/>
                        <a:t>Directeur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BEAA1D9-A9C9-4A98-8E10-6A66D25C8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852684"/>
              </p:ext>
            </p:extLst>
          </p:nvPr>
        </p:nvGraphicFramePr>
        <p:xfrm>
          <a:off x="5008217" y="1561179"/>
          <a:ext cx="2175564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5564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Direction Associative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Président</a:t>
                      </a:r>
                    </a:p>
                    <a:p>
                      <a:r>
                        <a:rPr lang="fr-FR" dirty="0"/>
                        <a:t>Trésorier</a:t>
                      </a:r>
                    </a:p>
                    <a:p>
                      <a:r>
                        <a:rPr lang="fr-FR" dirty="0"/>
                        <a:t>Secrétaire Général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561B5E7-E4ED-4F4A-B242-B927CFB03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065124"/>
              </p:ext>
            </p:extLst>
          </p:nvPr>
        </p:nvGraphicFramePr>
        <p:xfrm>
          <a:off x="7825406" y="1561179"/>
          <a:ext cx="3003825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03825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Département Communication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</a:t>
                      </a:r>
                    </a:p>
                    <a:p>
                      <a:r>
                        <a:rPr lang="fr-FR" dirty="0"/>
                        <a:t>Membres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A9477C4C-A161-46E8-B418-19685C94D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946371"/>
              </p:ext>
            </p:extLst>
          </p:nvPr>
        </p:nvGraphicFramePr>
        <p:xfrm>
          <a:off x="980659" y="3670420"/>
          <a:ext cx="3385933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85933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Châssis équipé &amp; Aérodynamique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</a:t>
                      </a:r>
                    </a:p>
                    <a:p>
                      <a:r>
                        <a:rPr lang="fr-FR" dirty="0"/>
                        <a:t>Membres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50B46A87-759A-476B-BDE7-2C2EB8B48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183918"/>
              </p:ext>
            </p:extLst>
          </p:nvPr>
        </p:nvGraphicFramePr>
        <p:xfrm>
          <a:off x="5008217" y="3670420"/>
          <a:ext cx="1458844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8844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Motorisation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</a:t>
                      </a:r>
                    </a:p>
                    <a:p>
                      <a:r>
                        <a:rPr lang="fr-FR" dirty="0"/>
                        <a:t>Membres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9EBD2441-6CEF-4B03-8B5B-0BF853A28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00390"/>
              </p:ext>
            </p:extLst>
          </p:nvPr>
        </p:nvGraphicFramePr>
        <p:xfrm>
          <a:off x="7108686" y="3670420"/>
          <a:ext cx="1525106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5106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Liaison au Sol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</a:t>
                      </a:r>
                    </a:p>
                    <a:p>
                      <a:r>
                        <a:rPr lang="fr-FR" dirty="0"/>
                        <a:t>Membres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F5486385-26F9-4186-AC8F-F8C1992F5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498690"/>
              </p:ext>
            </p:extLst>
          </p:nvPr>
        </p:nvGraphicFramePr>
        <p:xfrm>
          <a:off x="9275417" y="3670420"/>
          <a:ext cx="1458844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8844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SEISM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</a:t>
                      </a:r>
                    </a:p>
                    <a:p>
                      <a:r>
                        <a:rPr lang="fr-FR" dirty="0"/>
                        <a:t>Membres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0B5A49D-80EB-480C-BFEA-3D048D706EF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366592" y="2340959"/>
            <a:ext cx="64162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E0E492C-3BC3-4825-AF9F-64D6E02578A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183781" y="2340959"/>
            <a:ext cx="64162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5185353-685C-4BE1-A6F7-410198EE9ECF}"/>
              </a:ext>
            </a:extLst>
          </p:cNvPr>
          <p:cNvCxnSpPr>
            <a:cxnSpLocks/>
          </p:cNvCxnSpPr>
          <p:nvPr/>
        </p:nvCxnSpPr>
        <p:spPr>
          <a:xfrm>
            <a:off x="2673625" y="3429000"/>
            <a:ext cx="7331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D8BF401C-B8F7-42B4-9874-EED0A975D70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673625" y="3429000"/>
            <a:ext cx="0" cy="241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94F1954-A0FB-4189-9506-956003C41DD9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0004839" y="3429000"/>
            <a:ext cx="0" cy="241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C1DB949C-98C7-4015-ACEC-45ECD09D3C2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737639" y="3429000"/>
            <a:ext cx="0" cy="241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39CEED6-4E90-4B54-A324-6AB487F2894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871239" y="3429000"/>
            <a:ext cx="0" cy="241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FA72FB7D-E2B3-4195-B2BA-D8B8875CCD38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086653" y="3120739"/>
            <a:ext cx="0" cy="3082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73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Philosophie du véhicule</a:t>
            </a:r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7A4005F0-7BA1-4699-87FD-ADAC8F9E4488}"/>
              </a:ext>
            </a:extLst>
          </p:cNvPr>
          <p:cNvSpPr/>
          <p:nvPr/>
        </p:nvSpPr>
        <p:spPr>
          <a:xfrm>
            <a:off x="801757" y="1424032"/>
            <a:ext cx="2272748" cy="1537829"/>
          </a:xfrm>
          <a:prstGeom prst="rightArrow">
            <a:avLst/>
          </a:prstGeom>
          <a:solidFill>
            <a:srgbClr val="C2381E"/>
          </a:solidFill>
          <a:ln>
            <a:solidFill>
              <a:srgbClr val="C238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Objectif: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959E40-E992-4AD5-9250-2A990665D14B}"/>
              </a:ext>
            </a:extLst>
          </p:cNvPr>
          <p:cNvSpPr/>
          <p:nvPr/>
        </p:nvSpPr>
        <p:spPr>
          <a:xfrm>
            <a:off x="3207865" y="1869780"/>
            <a:ext cx="35234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Avoir une longue période d’essai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Avoir un véhicule réglable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0AC28E-2A5A-47E8-841E-E59955F71D6F}"/>
              </a:ext>
            </a:extLst>
          </p:cNvPr>
          <p:cNvSpPr/>
          <p:nvPr/>
        </p:nvSpPr>
        <p:spPr>
          <a:xfrm>
            <a:off x="3207865" y="3504262"/>
            <a:ext cx="3235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Utiliser les données de capteurs lors des différentes phases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AFA58D9B-91D8-40C8-AF8E-3C4E602B17E8}"/>
              </a:ext>
            </a:extLst>
          </p:cNvPr>
          <p:cNvSpPr/>
          <p:nvPr/>
        </p:nvSpPr>
        <p:spPr>
          <a:xfrm>
            <a:off x="801757" y="3058514"/>
            <a:ext cx="2272748" cy="1537829"/>
          </a:xfrm>
          <a:prstGeom prst="rightArrow">
            <a:avLst/>
          </a:prstGeom>
          <a:solidFill>
            <a:srgbClr val="C2381E"/>
          </a:solidFill>
          <a:ln>
            <a:solidFill>
              <a:srgbClr val="C238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Objectif:</a:t>
            </a:r>
          </a:p>
        </p:txBody>
      </p:sp>
    </p:spTree>
    <p:extLst>
      <p:ext uri="{BB962C8B-B14F-4D97-AF65-F5344CB8AC3E}">
        <p14:creationId xmlns:p14="http://schemas.microsoft.com/office/powerpoint/2010/main" val="172259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Résultats recherchés</a:t>
            </a:r>
          </a:p>
        </p:txBody>
      </p:sp>
      <p:graphicFrame>
        <p:nvGraphicFramePr>
          <p:cNvPr id="3" name="Google Shape;166;p17">
            <a:extLst>
              <a:ext uri="{FF2B5EF4-FFF2-40B4-BE49-F238E27FC236}">
                <a16:creationId xmlns:a16="http://schemas.microsoft.com/office/drawing/2014/main" id="{DE5156E0-3009-4007-97FA-FAFCC5E741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0853389"/>
              </p:ext>
            </p:extLst>
          </p:nvPr>
        </p:nvGraphicFramePr>
        <p:xfrm>
          <a:off x="2746271" y="1008920"/>
          <a:ext cx="6699455" cy="42419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46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86417860"/>
                    </a:ext>
                  </a:extLst>
                </a:gridCol>
                <a:gridCol w="1139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1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 dirty="0"/>
                        <a:t>Epreuve</a:t>
                      </a:r>
                      <a:endParaRPr dirty="0"/>
                    </a:p>
                  </a:txBody>
                  <a:tcPr marL="91450" marR="91450" marT="45725" marB="45725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Meilleurs résultats</a:t>
                      </a:r>
                      <a:endParaRPr sz="1800"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Prévision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Remarques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Business Event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63/75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Atomix</a:t>
                      </a:r>
                      <a:r>
                        <a:rPr lang="fr-FR" sz="1800" dirty="0"/>
                        <a:t> v1.0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50/75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Design Event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106/150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Dynamix</a:t>
                      </a:r>
                      <a:r>
                        <a:rPr lang="fr-FR" sz="1800" dirty="0"/>
                        <a:t> v1.0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100/150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 err="1"/>
                        <a:t>Cost</a:t>
                      </a:r>
                      <a:r>
                        <a:rPr lang="fr-FR" dirty="0"/>
                        <a:t> Event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94/100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/>
                        <a:t>Vulcanix</a:t>
                      </a:r>
                      <a:endParaRPr lang="fr-FR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90/100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 err="1"/>
                        <a:t>Acceleration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60/100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/>
                        <a:t>Dynamix</a:t>
                      </a:r>
                      <a:r>
                        <a:rPr lang="fr-FR" sz="1800" dirty="0"/>
                        <a:t> v2.0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50/100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4.1s FSG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 err="1"/>
                        <a:t>Skid</a:t>
                      </a:r>
                      <a:r>
                        <a:rPr lang="fr-FR" dirty="0"/>
                        <a:t>-Pad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45/75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/>
                        <a:t>Kinétix</a:t>
                      </a:r>
                      <a:r>
                        <a:rPr lang="fr-FR" sz="1800" dirty="0"/>
                        <a:t>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35/75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5.3s FSG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Autocross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41/125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Atomix</a:t>
                      </a:r>
                      <a:r>
                        <a:rPr lang="fr-FR" sz="1800" dirty="0"/>
                        <a:t> v2.0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40/125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Endurance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160/275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Dynamix</a:t>
                      </a:r>
                      <a:r>
                        <a:rPr lang="fr-FR" sz="1800" dirty="0"/>
                        <a:t> v2.0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120/275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Efficiency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6/100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Atomix</a:t>
                      </a:r>
                      <a:r>
                        <a:rPr lang="fr-FR" sz="1800" dirty="0"/>
                        <a:t> v1.0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15/100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Total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480/1000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575/1000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Dynamix</a:t>
                      </a:r>
                      <a:r>
                        <a:rPr lang="fr-FR" sz="1800" dirty="0"/>
                        <a:t> v2.0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Composite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500/1000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94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Résultats recherchés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0EEDBC3-2494-4079-B0C8-80C9145C6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12221"/>
              </p:ext>
            </p:extLst>
          </p:nvPr>
        </p:nvGraphicFramePr>
        <p:xfrm>
          <a:off x="838197" y="1008920"/>
          <a:ext cx="10515603" cy="398030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41963">
                  <a:extLst>
                    <a:ext uri="{9D8B030D-6E8A-4147-A177-3AD203B41FA5}">
                      <a16:colId xmlns:a16="http://schemas.microsoft.com/office/drawing/2014/main" val="330744929"/>
                    </a:ext>
                  </a:extLst>
                </a:gridCol>
                <a:gridCol w="1534160">
                  <a:extLst>
                    <a:ext uri="{9D8B030D-6E8A-4147-A177-3AD203B41FA5}">
                      <a16:colId xmlns:a16="http://schemas.microsoft.com/office/drawing/2014/main" val="2921328971"/>
                    </a:ext>
                  </a:extLst>
                </a:gridCol>
                <a:gridCol w="651123">
                  <a:extLst>
                    <a:ext uri="{9D8B030D-6E8A-4147-A177-3AD203B41FA5}">
                      <a16:colId xmlns:a16="http://schemas.microsoft.com/office/drawing/2014/main" val="886359061"/>
                    </a:ext>
                  </a:extLst>
                </a:gridCol>
                <a:gridCol w="632902">
                  <a:extLst>
                    <a:ext uri="{9D8B030D-6E8A-4147-A177-3AD203B41FA5}">
                      <a16:colId xmlns:a16="http://schemas.microsoft.com/office/drawing/2014/main" val="3752719890"/>
                    </a:ext>
                  </a:extLst>
                </a:gridCol>
                <a:gridCol w="970612">
                  <a:extLst>
                    <a:ext uri="{9D8B030D-6E8A-4147-A177-3AD203B41FA5}">
                      <a16:colId xmlns:a16="http://schemas.microsoft.com/office/drawing/2014/main" val="665874139"/>
                    </a:ext>
                  </a:extLst>
                </a:gridCol>
                <a:gridCol w="2358886">
                  <a:extLst>
                    <a:ext uri="{9D8B030D-6E8A-4147-A177-3AD203B41FA5}">
                      <a16:colId xmlns:a16="http://schemas.microsoft.com/office/drawing/2014/main" val="2776574227"/>
                    </a:ext>
                  </a:extLst>
                </a:gridCol>
                <a:gridCol w="2423728">
                  <a:extLst>
                    <a:ext uri="{9D8B030D-6E8A-4147-A177-3AD203B41FA5}">
                      <a16:colId xmlns:a16="http://schemas.microsoft.com/office/drawing/2014/main" val="92944431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585179410"/>
                    </a:ext>
                  </a:extLst>
                </a:gridCol>
              </a:tblGrid>
              <a:tr h="187071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Fonction principale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Fonction secondaire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Critère fonctionnel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Niveau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Flexibilité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943364"/>
                  </a:ext>
                </a:extLst>
              </a:tr>
              <a:tr h="187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FP1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Respecter le règlement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Aucune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842555"/>
                  </a:ext>
                </a:extLst>
              </a:tr>
              <a:tr h="187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FP2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Respecter les délais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58005"/>
                  </a:ext>
                </a:extLst>
              </a:tr>
              <a:tr h="187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FP3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Masse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083713"/>
                  </a:ext>
                </a:extLst>
              </a:tr>
              <a:tr h="187071"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FP4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Moteur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FP4.1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Cylindrée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317298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FP4.2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Puissance maximale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138609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FP4.3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Couple maximal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703214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FP4.4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Rapport poids puissance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96809"/>
                  </a:ext>
                </a:extLst>
              </a:tr>
              <a:tr h="187071">
                <a:tc row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FP5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Dimensions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FP5.1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Centre de gravité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Hauteur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08268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Répartition de masse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677078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FP5.2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Voie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755865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FP5.3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Empattement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016103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FP5.4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Garde au sol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006670"/>
                  </a:ext>
                </a:extLst>
              </a:tr>
              <a:tr h="187071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FP6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Liaison au sol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FP6.1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Accélération latérale et </a:t>
                      </a:r>
                      <a:r>
                        <a:rPr lang="fr-FR" sz="1200">
                          <a:effectLst/>
                        </a:rPr>
                        <a:t>longitudinale maximum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940703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FP6.2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Décorréler roulis-plongée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37936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FP6.3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Taille des pneus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944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35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Budget financier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4B4F45E9-4431-41A6-91B4-D81BC750C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110909"/>
              </p:ext>
            </p:extLst>
          </p:nvPr>
        </p:nvGraphicFramePr>
        <p:xfrm>
          <a:off x="930965" y="1008920"/>
          <a:ext cx="10330068" cy="4328160"/>
        </p:xfrm>
        <a:graphic>
          <a:graphicData uri="http://schemas.openxmlformats.org/drawingml/2006/table">
            <a:tbl>
              <a:tblPr firstRow="1" firstCol="1">
                <a:tableStyleId>{E8034E78-7F5D-4C2E-B375-FC64B27BC917}</a:tableStyleId>
              </a:tblPr>
              <a:tblGrid>
                <a:gridCol w="2186608">
                  <a:extLst>
                    <a:ext uri="{9D8B030D-6E8A-4147-A177-3AD203B41FA5}">
                      <a16:colId xmlns:a16="http://schemas.microsoft.com/office/drawing/2014/main" val="1523187340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2064960790"/>
                    </a:ext>
                  </a:extLst>
                </a:gridCol>
                <a:gridCol w="1325218">
                  <a:extLst>
                    <a:ext uri="{9D8B030D-6E8A-4147-A177-3AD203B41FA5}">
                      <a16:colId xmlns:a16="http://schemas.microsoft.com/office/drawing/2014/main" val="1681752338"/>
                    </a:ext>
                  </a:extLst>
                </a:gridCol>
                <a:gridCol w="3438939">
                  <a:extLst>
                    <a:ext uri="{9D8B030D-6E8A-4147-A177-3AD203B41FA5}">
                      <a16:colId xmlns:a16="http://schemas.microsoft.com/office/drawing/2014/main" val="3661070108"/>
                    </a:ext>
                  </a:extLst>
                </a:gridCol>
                <a:gridCol w="2372138">
                  <a:extLst>
                    <a:ext uri="{9D8B030D-6E8A-4147-A177-3AD203B41FA5}">
                      <a16:colId xmlns:a16="http://schemas.microsoft.com/office/drawing/2014/main" val="2265912091"/>
                    </a:ext>
                  </a:extLst>
                </a:gridCol>
              </a:tblGrid>
              <a:tr h="318712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effectLst/>
                        </a:rPr>
                        <a:t>Nom des Budgets principaux</a:t>
                      </a:r>
                      <a:endParaRPr lang="fr-FR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effectLst/>
                        </a:rPr>
                        <a:t>Budget 2018</a:t>
                      </a:r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effectLst/>
                        </a:rPr>
                        <a:t>Budget utilisable</a:t>
                      </a:r>
                      <a:endParaRPr lang="fr-FR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effectLst/>
                        </a:rPr>
                        <a:t>Remarques</a:t>
                      </a:r>
                      <a:endParaRPr lang="fr-FR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effectLst/>
                        </a:rPr>
                        <a:t>Usages et limitations</a:t>
                      </a:r>
                      <a:endParaRPr lang="fr-FR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750637"/>
                  </a:ext>
                </a:extLst>
              </a:tr>
              <a:tr h="318712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ISYRUN - Ecole Centrale de Lyon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45 000 €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45 000 €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Devis généraux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035096"/>
                  </a:ext>
                </a:extLst>
              </a:tr>
              <a:tr h="469379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ISYRUN - Lycée de Bron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24 000 €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12 000 €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Cet équilibre est imposé par l'accord avec le lycée, mais il à souvent été difficile a obtenir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Devis pour acheter du matériel pour le garage de Bron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282342"/>
                  </a:ext>
                </a:extLst>
              </a:tr>
              <a:tr h="238539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ISYRUN - La </a:t>
                      </a:r>
                      <a:r>
                        <a:rPr lang="fr-FR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Giraudière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20 000 €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10 000 €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Budget entièrement consommé chaque année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Production des pièces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117996"/>
                  </a:ext>
                </a:extLst>
              </a:tr>
              <a:tr h="284922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ISYRUN - La Mâche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25 000 €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12 500 €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Faire réaliser des contres devis pour évaluer si une surfacturation a effectivement lieu. 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Production des pièces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368950"/>
                  </a:ext>
                </a:extLst>
              </a:tr>
              <a:tr h="237058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ISYRUN - </a:t>
                      </a:r>
                      <a:r>
                        <a:rPr lang="fr-FR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Boisard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20 000 €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10 000 €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Production des pièces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18021"/>
                  </a:ext>
                </a:extLst>
              </a:tr>
              <a:tr h="240020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ISYRUN - Hector Guimard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Nouveau lycée partenaire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Spécialité moulage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59194"/>
                  </a:ext>
                </a:extLst>
              </a:tr>
              <a:tr h="173621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 Budgets principaux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134 000 €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89 500 €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412139"/>
                  </a:ext>
                </a:extLst>
              </a:tr>
              <a:tr h="202159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Budget PE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1 200 €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1200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Achats de moins 50€ sur internet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440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140 200 €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95 700 €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488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03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Budget heures/hommes</a:t>
            </a:r>
          </a:p>
        </p:txBody>
      </p:sp>
    </p:spTree>
    <p:extLst>
      <p:ext uri="{BB962C8B-B14F-4D97-AF65-F5344CB8AC3E}">
        <p14:creationId xmlns:p14="http://schemas.microsoft.com/office/powerpoint/2010/main" val="87136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Budget massique</a:t>
            </a:r>
          </a:p>
        </p:txBody>
      </p:sp>
    </p:spTree>
    <p:extLst>
      <p:ext uri="{BB962C8B-B14F-4D97-AF65-F5344CB8AC3E}">
        <p14:creationId xmlns:p14="http://schemas.microsoft.com/office/powerpoint/2010/main" val="266060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Dates prévisionnelles des </a:t>
            </a:r>
            <a:r>
              <a:rPr lang="fr-FR" sz="2400" b="1" u="sng" dirty="0" err="1">
                <a:solidFill>
                  <a:srgbClr val="C2381E"/>
                </a:solidFill>
              </a:rPr>
              <a:t>TOPs</a:t>
            </a:r>
            <a:endParaRPr lang="fr-FR" sz="2400" b="1" u="sng" dirty="0">
              <a:solidFill>
                <a:srgbClr val="C238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2288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417</Words>
  <Application>Microsoft Office PowerPoint</Application>
  <PresentationFormat>Grand écran</PresentationFormat>
  <Paragraphs>200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Arthur Rodriguez</cp:lastModifiedBy>
  <cp:revision>30</cp:revision>
  <dcterms:created xsi:type="dcterms:W3CDTF">2019-03-10T15:27:20Z</dcterms:created>
  <dcterms:modified xsi:type="dcterms:W3CDTF">2019-03-25T16:16:30Z</dcterms:modified>
</cp:coreProperties>
</file>