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5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2" r:id="rId10"/>
    <p:sldId id="263" r:id="rId11"/>
    <p:sldId id="264" r:id="rId12"/>
    <p:sldId id="265" r:id="rId13"/>
    <p:sldId id="271" r:id="rId14"/>
    <p:sldId id="266" r:id="rId15"/>
    <p:sldId id="267" r:id="rId16"/>
    <p:sldId id="26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6C77B7-72B2-49AA-88F4-1DF366D76EA2}">
  <a:tblStyle styleId="{B66C77B7-72B2-49AA-88F4-1DF366D76EA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5" d="100"/>
          <a:sy n="115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F_Budget%20Financier\Budget%20financier_V2.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rthu\Documents\STUF-2020\BP_Budget%20Previsionnel\BM_Budget%20Massique\Budget%20massique_V4.2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\Documents\STUF-2020\BP_Budget%20Previsionnel\BM_Budget%20Massique\Budget%20massique_V4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Optimus</a:t>
            </a:r>
          </a:p>
          <a:p>
            <a:pPr>
              <a:defRPr b="1"/>
            </a:pPr>
            <a:r>
              <a:rPr lang="en-US" b="0"/>
              <a:t>51 780€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00-449A-ADF0-0EE22813A6EE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00-449A-ADF0-0EE22813A6EE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00-449A-ADF0-0EE22813A6E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00-449A-ADF0-0EE22813A6EE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00-449A-ADF0-0EE22813A6E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(Feuil1!$C$6,Feuil1!$C$9,Feuil1!$C$12,Feuil1!$C$14,Feuil1!$C$18)</c:f>
              <c:numCache>
                <c:formatCode>#,##0\ "€"</c:formatCode>
                <c:ptCount val="5"/>
                <c:pt idx="0">
                  <c:v>1900</c:v>
                </c:pt>
                <c:pt idx="1">
                  <c:v>19500</c:v>
                </c:pt>
                <c:pt idx="2">
                  <c:v>14780</c:v>
                </c:pt>
                <c:pt idx="3">
                  <c:v>5600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00-449A-ADF0-0EE22813A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avec aéro</a:t>
            </a:r>
          </a:p>
          <a:p>
            <a:pPr>
              <a:defRPr/>
            </a:pPr>
            <a:r>
              <a:rPr lang="en-US" b="0"/>
              <a:t>213kg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4B-4535-9C63-E5E72159886C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4B-4535-9C63-E5E72159886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4B-4535-9C63-E5E72159886C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4B-4535-9C63-E5E72159886C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Feuil1!$H$60:$H$63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4B-4535-9C63-E5E7215988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sans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50kg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9.8879406541248202E-2"/>
          <c:y val="0.12481189851268591"/>
          <c:w val="0.41459895170289335"/>
          <c:h val="0.7693113881598131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3B5-4BEA-84DC-022692A06422}"/>
              </c:ext>
            </c:extLst>
          </c:dPt>
          <c:dPt>
            <c:idx val="1"/>
            <c:bubble3D val="0"/>
            <c:spPr>
              <a:solidFill>
                <a:schemeClr val="accent4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3B5-4BEA-84DC-022692A06422}"/>
              </c:ext>
            </c:extLst>
          </c:dPt>
          <c:dPt>
            <c:idx val="2"/>
            <c:bubble3D val="0"/>
            <c:spPr>
              <a:solidFill>
                <a:schemeClr val="accent4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3B5-4BEA-84DC-022692A06422}"/>
              </c:ext>
            </c:extLst>
          </c:dPt>
          <c:dPt>
            <c:idx val="3"/>
            <c:bubble3D val="0"/>
            <c:spPr>
              <a:solidFill>
                <a:schemeClr val="accent4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3B5-4BEA-84DC-022692A06422}"/>
              </c:ext>
            </c:extLst>
          </c:dPt>
          <c:dPt>
            <c:idx val="4"/>
            <c:bubble3D val="0"/>
            <c:spPr>
              <a:solidFill>
                <a:schemeClr val="accent4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3B5-4BEA-84DC-022692A06422}"/>
              </c:ext>
            </c:extLst>
          </c:dPt>
          <c:dPt>
            <c:idx val="5"/>
            <c:bubble3D val="0"/>
            <c:spPr>
              <a:solidFill>
                <a:schemeClr val="accent4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3B5-4BEA-84DC-022692A06422}"/>
              </c:ext>
            </c:extLst>
          </c:dPt>
          <c:dLbls>
            <c:dLbl>
              <c:idx val="2"/>
              <c:layout>
                <c:manualLayout>
                  <c:x val="-1.2477783159708752E-2"/>
                  <c:y val="3.299532609514604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3B5-4BEA-84DC-022692A06422}"/>
                </c:ext>
              </c:extLst>
            </c:dLbl>
            <c:dLbl>
              <c:idx val="3"/>
              <c:layout>
                <c:manualLayout>
                  <c:x val="-1.7468896423592256E-2"/>
                  <c:y val="-4.536857338082581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3B5-4BEA-84DC-022692A06422}"/>
                </c:ext>
              </c:extLst>
            </c:dLbl>
            <c:dLbl>
              <c:idx val="4"/>
              <c:layout>
                <c:manualLayout>
                  <c:x val="-1.1437835765544892E-17"/>
                  <c:y val="-8.24883152378651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3B5-4BEA-84DC-022692A0642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Feuil1!$A$21:$A$26</c:f>
              <c:strCache>
                <c:ptCount val="6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</c:strCache>
            </c:strRef>
          </c:cat>
          <c:val>
            <c:numRef>
              <c:f>Feuil1!$E$21:$E$26</c:f>
              <c:numCache>
                <c:formatCode>General</c:formatCode>
                <c:ptCount val="6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3B5-4BEA-84DC-022692A064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1201042578011081"/>
          <c:w val="0.39107502187226589"/>
          <c:h val="0.547248833479148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 err="1"/>
              <a:t>Chassis</a:t>
            </a:r>
            <a:r>
              <a:rPr lang="fr-FR" b="1" baseline="0" dirty="0"/>
              <a:t> avec </a:t>
            </a:r>
            <a:r>
              <a:rPr lang="fr-FR" b="1" baseline="0" dirty="0" err="1"/>
              <a:t>aéro</a:t>
            </a:r>
            <a:endParaRPr lang="fr-FR" b="1" baseline="0" dirty="0"/>
          </a:p>
          <a:p>
            <a:pPr>
              <a:defRPr b="1"/>
            </a:pPr>
            <a:r>
              <a:rPr lang="fr-FR" b="0" baseline="0" dirty="0"/>
              <a:t>65kg</a:t>
            </a:r>
            <a:endParaRPr lang="fr-FR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4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AF-4D2A-9E3C-1698988B313B}"/>
              </c:ext>
            </c:extLst>
          </c:dPt>
          <c:dPt>
            <c:idx val="1"/>
            <c:bubble3D val="0"/>
            <c:spPr>
              <a:solidFill>
                <a:schemeClr val="accent4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AF-4D2A-9E3C-1698988B313B}"/>
              </c:ext>
            </c:extLst>
          </c:dPt>
          <c:dPt>
            <c:idx val="2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AF-4D2A-9E3C-1698988B313B}"/>
              </c:ext>
            </c:extLst>
          </c:dPt>
          <c:dPt>
            <c:idx val="3"/>
            <c:bubble3D val="0"/>
            <c:spPr>
              <a:solidFill>
                <a:schemeClr val="accent4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AF-4D2A-9E3C-1698988B313B}"/>
              </c:ext>
            </c:extLst>
          </c:dPt>
          <c:dPt>
            <c:idx val="4"/>
            <c:bubble3D val="0"/>
            <c:spPr>
              <a:solidFill>
                <a:schemeClr val="accent4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AF-4D2A-9E3C-1698988B313B}"/>
              </c:ext>
            </c:extLst>
          </c:dPt>
          <c:dPt>
            <c:idx val="5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EAF-4D2A-9E3C-1698988B313B}"/>
              </c:ext>
            </c:extLst>
          </c:dPt>
          <c:dPt>
            <c:idx val="6"/>
            <c:bubble3D val="0"/>
            <c:spPr>
              <a:solidFill>
                <a:schemeClr val="accent4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DEAF-4D2A-9E3C-1698988B313B}"/>
              </c:ext>
            </c:extLst>
          </c:dPt>
          <c:dPt>
            <c:idx val="7"/>
            <c:bubble3D val="0"/>
            <c:spPr>
              <a:solidFill>
                <a:schemeClr val="accent4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DEAF-4D2A-9E3C-1698988B313B}"/>
              </c:ext>
            </c:extLst>
          </c:dPt>
          <c:dLbls>
            <c:dLbl>
              <c:idx val="2"/>
              <c:layout>
                <c:manualLayout>
                  <c:x val="0"/>
                  <c:y val="6.994198605436491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EAF-4D2A-9E3C-1698988B313B}"/>
                </c:ext>
              </c:extLst>
            </c:dLbl>
            <c:dLbl>
              <c:idx val="3"/>
              <c:layout>
                <c:manualLayout>
                  <c:x val="-1.7465069860279441E-2"/>
                  <c:y val="-4.1142344737861714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EAF-4D2A-9E3C-1698988B313B}"/>
                </c:ext>
              </c:extLst>
            </c:dLbl>
            <c:dLbl>
              <c:idx val="4"/>
              <c:layout>
                <c:manualLayout>
                  <c:x val="-4.7405189620758494E-2"/>
                  <c:y val="-4.525657921164788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EAF-4D2A-9E3C-1698988B313B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Feuil1!$A$21:$A$28</c:f>
              <c:strCache>
                <c:ptCount val="8"/>
                <c:pt idx="0">
                  <c:v>Chassis équipé</c:v>
                </c:pt>
                <c:pt idx="1">
                  <c:v>Equipements</c:v>
                </c:pt>
                <c:pt idx="2">
                  <c:v>Commande d'embrayage</c:v>
                </c:pt>
                <c:pt idx="3">
                  <c:v>Peinture</c:v>
                </c:pt>
                <c:pt idx="4">
                  <c:v>Crashbox</c:v>
                </c:pt>
                <c:pt idx="5">
                  <c:v>Carrosserie (Nez-Plaques latérales-Fond plat-Ouïes-Pare feu)</c:v>
                </c:pt>
                <c:pt idx="6">
                  <c:v>Aileron avant</c:v>
                </c:pt>
                <c:pt idx="7">
                  <c:v>Aileron arrière</c:v>
                </c:pt>
              </c:strCache>
            </c:strRef>
          </c:cat>
          <c:val>
            <c:numRef>
              <c:f>Feuil1!$F$21:$F$28</c:f>
              <c:numCache>
                <c:formatCode>General</c:formatCode>
                <c:ptCount val="8"/>
                <c:pt idx="0">
                  <c:v>35.5</c:v>
                </c:pt>
                <c:pt idx="1">
                  <c:v>5</c:v>
                </c:pt>
                <c:pt idx="2">
                  <c:v>0.14000000000000001</c:v>
                </c:pt>
                <c:pt idx="3">
                  <c:v>1</c:v>
                </c:pt>
                <c:pt idx="4">
                  <c:v>0.7</c:v>
                </c:pt>
                <c:pt idx="5">
                  <c:v>13</c:v>
                </c:pt>
                <c:pt idx="6">
                  <c:v>5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DEAF-4D2A-9E3C-1698988B31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8976338661260153"/>
          <c:y val="0.22126968503937003"/>
          <c:w val="0.39107502187226589"/>
          <c:h val="0.7092858705161855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Motorisation</a:t>
            </a:r>
          </a:p>
          <a:p>
            <a:pPr>
              <a:defRPr/>
            </a:pPr>
            <a:r>
              <a:rPr lang="fr-FR" b="0" dirty="0"/>
              <a:t>74kg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shade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03-40E8-BF1B-B2DB3717F7E5}"/>
              </c:ext>
            </c:extLst>
          </c:dPt>
          <c:dPt>
            <c:idx val="1"/>
            <c:bubble3D val="0"/>
            <c:spPr>
              <a:solidFill>
                <a:schemeClr val="accent5">
                  <a:shade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03-40E8-BF1B-B2DB3717F7E5}"/>
              </c:ext>
            </c:extLst>
          </c:dPt>
          <c:dPt>
            <c:idx val="2"/>
            <c:bubble3D val="0"/>
            <c:spPr>
              <a:solidFill>
                <a:schemeClr val="accent5">
                  <a:shade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003-40E8-BF1B-B2DB3717F7E5}"/>
              </c:ext>
            </c:extLst>
          </c:dPt>
          <c:dPt>
            <c:idx val="3"/>
            <c:bubble3D val="0"/>
            <c:spPr>
              <a:solidFill>
                <a:schemeClr val="accent5">
                  <a:tint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003-40E8-BF1B-B2DB3717F7E5}"/>
              </c:ext>
            </c:extLst>
          </c:dPt>
          <c:dPt>
            <c:idx val="4"/>
            <c:bubble3D val="0"/>
            <c:spPr>
              <a:solidFill>
                <a:schemeClr val="accent5">
                  <a:tint val="7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003-40E8-BF1B-B2DB3717F7E5}"/>
              </c:ext>
            </c:extLst>
          </c:dPt>
          <c:dPt>
            <c:idx val="5"/>
            <c:bubble3D val="0"/>
            <c:spPr>
              <a:solidFill>
                <a:schemeClr val="accent5">
                  <a:tint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003-40E8-BF1B-B2DB3717F7E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Feuil1!$A$6:$A$11</c:f>
              <c:strCache>
                <c:ptCount val="6"/>
                <c:pt idx="0">
                  <c:v>Engine</c:v>
                </c:pt>
                <c:pt idx="1">
                  <c:v>Intake</c:v>
                </c:pt>
                <c:pt idx="2">
                  <c:v>Exhaust</c:v>
                </c:pt>
                <c:pt idx="3">
                  <c:v>Fuel Circuit</c:v>
                </c:pt>
                <c:pt idx="4">
                  <c:v>Cooling System</c:v>
                </c:pt>
                <c:pt idx="5">
                  <c:v>Secondary Drivetrain</c:v>
                </c:pt>
              </c:strCache>
            </c:strRef>
          </c:cat>
          <c:val>
            <c:numRef>
              <c:f>Feuil1!$E$6:$E$11</c:f>
              <c:numCache>
                <c:formatCode>General</c:formatCode>
                <c:ptCount val="6"/>
                <c:pt idx="0">
                  <c:v>55</c:v>
                </c:pt>
                <c:pt idx="1">
                  <c:v>1.2</c:v>
                </c:pt>
                <c:pt idx="2">
                  <c:v>4</c:v>
                </c:pt>
                <c:pt idx="3">
                  <c:v>3</c:v>
                </c:pt>
                <c:pt idx="4">
                  <c:v>2.7</c:v>
                </c:pt>
                <c:pt idx="5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003-40E8-BF1B-B2DB3717F7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13‘’</a:t>
            </a:r>
          </a:p>
          <a:p>
            <a:pPr>
              <a:defRPr b="1"/>
            </a:pPr>
            <a:r>
              <a:rPr lang="fr-FR" b="0" dirty="0"/>
              <a:t>60kg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5B1-40BB-BFA3-9FC25ED271C7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5B1-40BB-BFA3-9FC25ED271C7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5B1-40BB-BFA3-9FC25ED271C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5B1-40BB-BFA3-9FC25ED271C7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5B1-40BB-BFA3-9FC25ED271C7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5B1-40BB-BFA3-9FC25ED271C7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5B1-40BB-BFA3-9FC25ED271C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Feuil1!$E$35:$E$41</c:f>
              <c:numCache>
                <c:formatCode>General</c:formatCode>
                <c:ptCount val="7"/>
                <c:pt idx="0">
                  <c:v>22</c:v>
                </c:pt>
                <c:pt idx="1">
                  <c:v>22</c:v>
                </c:pt>
                <c:pt idx="2">
                  <c:v>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5B1-40BB-BFA3-9FC25ED27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 dirty="0"/>
              <a:t>LAS 10‘’</a:t>
            </a:r>
          </a:p>
          <a:p>
            <a:pPr>
              <a:defRPr b="1"/>
            </a:pPr>
            <a:r>
              <a:rPr lang="fr-FR" b="0" dirty="0"/>
              <a:t>46,2kg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>
                  <a:shade val="4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49C-438F-9328-733F0028DBEB}"/>
              </c:ext>
            </c:extLst>
          </c:dPt>
          <c:dPt>
            <c:idx val="1"/>
            <c:bubble3D val="0"/>
            <c:spPr>
              <a:solidFill>
                <a:schemeClr val="accent2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49C-438F-9328-733F0028DBEB}"/>
              </c:ext>
            </c:extLst>
          </c:dPt>
          <c:dPt>
            <c:idx val="2"/>
            <c:bubble3D val="0"/>
            <c:spPr>
              <a:solidFill>
                <a:schemeClr val="accent2">
                  <a:shade val="8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49C-438F-9328-733F0028DBEB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49C-438F-9328-733F0028DBEB}"/>
              </c:ext>
            </c:extLst>
          </c:dPt>
          <c:dPt>
            <c:idx val="4"/>
            <c:bubble3D val="0"/>
            <c:spPr>
              <a:solidFill>
                <a:schemeClr val="accent2">
                  <a:tint val="8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49C-438F-9328-733F0028DBEB}"/>
              </c:ext>
            </c:extLst>
          </c:dPt>
          <c:dPt>
            <c:idx val="5"/>
            <c:bubble3D val="0"/>
            <c:spPr>
              <a:solidFill>
                <a:schemeClr val="accent2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49C-438F-9328-733F0028DBEB}"/>
              </c:ext>
            </c:extLst>
          </c:dPt>
          <c:dPt>
            <c:idx val="6"/>
            <c:bubble3D val="0"/>
            <c:spPr>
              <a:solidFill>
                <a:schemeClr val="accent2">
                  <a:tint val="4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49C-438F-9328-733F0028DBE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Feuil1!$A$35:$A$41</c:f>
              <c:strCache>
                <c:ptCount val="7"/>
                <c:pt idx="0">
                  <c:v>Tyres</c:v>
                </c:pt>
                <c:pt idx="1">
                  <c:v>Equiped Wheel + Rims</c:v>
                </c:pt>
                <c:pt idx="2">
                  <c:v>Brake system + Pedals</c:v>
                </c:pt>
                <c:pt idx="3">
                  <c:v>Steering</c:v>
                </c:pt>
                <c:pt idx="4">
                  <c:v>A Arms</c:v>
                </c:pt>
                <c:pt idx="5">
                  <c:v>Suspension</c:v>
                </c:pt>
                <c:pt idx="6">
                  <c:v>Anti Roll Bar</c:v>
                </c:pt>
              </c:strCache>
            </c:strRef>
          </c:cat>
          <c:val>
            <c:numRef>
              <c:f>Feuil1!$F$35:$F$41</c:f>
              <c:numCache>
                <c:formatCode>General</c:formatCode>
                <c:ptCount val="7"/>
                <c:pt idx="0">
                  <c:v>13.6</c:v>
                </c:pt>
                <c:pt idx="1">
                  <c:v>17</c:v>
                </c:pt>
                <c:pt idx="2">
                  <c:v>4.5</c:v>
                </c:pt>
                <c:pt idx="3">
                  <c:v>3</c:v>
                </c:pt>
                <c:pt idx="4">
                  <c:v>2.6</c:v>
                </c:pt>
                <c:pt idx="5">
                  <c:v>3.5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49C-438F-9328-733F0028DB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0473344649284111"/>
          <c:y val="0.35552894429862936"/>
          <c:w val="0.39107502187226589"/>
          <c:h val="0.4222488334791483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="1"/>
              <a:t>SEISM</a:t>
            </a:r>
          </a:p>
          <a:p>
            <a:pPr>
              <a:defRPr/>
            </a:pPr>
            <a:r>
              <a:rPr lang="fr-FR" b="0"/>
              <a:t>10,6kg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D3-4C94-B560-A96DFD7EA95A}"/>
              </c:ext>
            </c:extLst>
          </c:dPt>
          <c:dPt>
            <c:idx val="1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D3-4C94-B560-A96DFD7EA95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D3-4C94-B560-A96DFD7EA95A}"/>
              </c:ext>
            </c:extLst>
          </c:dPt>
          <c:dPt>
            <c:idx val="3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D3-4C94-B560-A96DFD7EA95A}"/>
              </c:ext>
            </c:extLst>
          </c:dPt>
          <c:dPt>
            <c:idx val="4"/>
            <c:bubble3D val="0"/>
            <c:spPr>
              <a:solidFill>
                <a:schemeClr val="accent6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D3-4C94-B560-A96DFD7EA95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Feuil1!$A$48:$A$52</c:f>
              <c:strCache>
                <c:ptCount val="5"/>
                <c:pt idx="0">
                  <c:v>Batterie</c:v>
                </c:pt>
                <c:pt idx="1">
                  <c:v>Faisceau électrique</c:v>
                </c:pt>
                <c:pt idx="2">
                  <c:v>Shifter</c:v>
                </c:pt>
                <c:pt idx="3">
                  <c:v>Télémétrie</c:v>
                </c:pt>
                <c:pt idx="4">
                  <c:v>Tableau de bord</c:v>
                </c:pt>
              </c:strCache>
            </c:strRef>
          </c:cat>
          <c:val>
            <c:numRef>
              <c:f>Feuil1!$E$48:$E$52</c:f>
              <c:numCache>
                <c:formatCode>General</c:formatCode>
                <c:ptCount val="5"/>
                <c:pt idx="0">
                  <c:v>1.3</c:v>
                </c:pt>
                <c:pt idx="1">
                  <c:v>6.5</c:v>
                </c:pt>
                <c:pt idx="2">
                  <c:v>1</c:v>
                </c:pt>
                <c:pt idx="3">
                  <c:v>0.79500000000000004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AD3-4C94-B560-A96DFD7EA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sans aéro</a:t>
            </a:r>
          </a:p>
          <a:p>
            <a:pPr>
              <a:defRPr b="1"/>
            </a:pPr>
            <a:r>
              <a:rPr lang="fr-FR" b="0" baseline="0"/>
              <a:t>43 200€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A95-4B9A-859F-C70AB04BB933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A95-4B9A-859F-C70AB04BB933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A95-4B9A-859F-C70AB04BB933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A95-4B9A-859F-C70AB04BB933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A95-4B9A-859F-C70AB04BB933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val>
            <c:numRef>
              <c:f>(Feuil1!$F$6,Feuil1!$F$9,Feuil1!$F$12,Feuil1!$F$14,Feuil1!$F$18)</c:f>
              <c:numCache>
                <c:formatCode>#,##0\ "€"</c:formatCode>
                <c:ptCount val="5"/>
                <c:pt idx="0">
                  <c:v>1700</c:v>
                </c:pt>
                <c:pt idx="1">
                  <c:v>16000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A95-4B9A-859F-C70AB04BB9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13'' avec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32-44B9-8B30-5C70A3A6BB82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32-44B9-8B30-5C70A3A6BB8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32-44B9-8B30-5C70A3A6BB82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32-44B9-8B30-5C70A3A6BB82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32-44B9-8B30-5C70A3A6BB82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32-44B9-8B30-5C70A3A6BB8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84DF392-E268-408E-901A-DECBA2A3A855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E032-44B9-8B30-5C70A3A6BB8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917AE88-1BA7-44C8-A7E8-D1F4E4FCC2BC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E032-44B9-8B30-5C70A3A6BB82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CAC8E54-5AD3-4A2A-9071-7AF05C6D79C0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E032-44B9-8B30-5C70A3A6BB82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503C953-453B-45EB-AC5A-A4F9462F5D0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E032-44B9-8B30-5C70A3A6BB8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AC008D1-2196-4BA8-B61F-D40EF806A17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E032-44B9-8B30-5C70A3A6BB82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16FA539-9673-479E-A291-11CF5B413BB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E032-44B9-8B30-5C70A3A6BB8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(Feuil1!$G$6,Feuil1!$G$7,Feuil1!$G$9,Feuil1!$G$12,Feuil1!$G$14,Feuil1!$G$18)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16000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(Feuil1!$G$6,Feuil1!$G$7,Feuil1!$G$9,Feuil1!$G$12,Feuil1!$G$14,Feuil1!$G$18)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16 000 €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E032-44B9-8B30-5C70A3A6BB8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sans aéro</a:t>
            </a:r>
          </a:p>
          <a:p>
            <a:pPr>
              <a:defRPr b="1"/>
            </a:pPr>
            <a:r>
              <a:rPr lang="fr-FR" b="0" baseline="0"/>
              <a:t>45 200€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1E-458A-865C-71D1C3CCD251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1E-458A-865C-71D1C3CCD25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41E-458A-865C-71D1C3CCD251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41E-458A-865C-71D1C3CCD251}"/>
              </c:ext>
            </c:extLst>
          </c:dPt>
          <c:dPt>
            <c:idx val="4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41E-458A-865C-71D1C3CCD25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640C55-8075-4C51-A154-89464BAE7F4D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41E-458A-865C-71D1C3CCD25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F589C5-D0ED-4FD0-9979-66E39187EF4E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41E-458A-865C-71D1C3CCD25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4A4AAF1-B827-4219-93BD-13919615E12E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A41E-458A-865C-71D1C3CCD25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8283071-5EA0-43FE-85E8-FDA5098DF4E7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41E-458A-865C-71D1C3CCD25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FE0E0F71-87AF-4C14-BCA3-CC722A0CABA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41E-458A-865C-71D1C3CCD251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(Feuil1!$H$6,Feuil1!$H$9,Feuil1!$H$12,Feuil1!$H$14,Feuil1!$H$18)</c:f>
              <c:numCache>
                <c:formatCode>#,##0\ "€"</c:formatCode>
                <c:ptCount val="5"/>
                <c:pt idx="0">
                  <c:v>1700</c:v>
                </c:pt>
                <c:pt idx="1">
                  <c:v>18000</c:v>
                </c:pt>
                <c:pt idx="2">
                  <c:v>12000</c:v>
                </c:pt>
                <c:pt idx="3">
                  <c:v>3500</c:v>
                </c:pt>
                <c:pt idx="4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(Feuil1!$H$6,Feuil1!$H$9,Feuil1!$H$12,Feuil1!$H$14,Feuil1!$H$18)</c15:f>
                <c15:dlblRangeCache>
                  <c:ptCount val="5"/>
                  <c:pt idx="0">
                    <c:v>1 700 €</c:v>
                  </c:pt>
                  <c:pt idx="1">
                    <c:v>18 000 €</c:v>
                  </c:pt>
                  <c:pt idx="2">
                    <c:v>12 000 €</c:v>
                  </c:pt>
                  <c:pt idx="3">
                    <c:v>3 500 €</c:v>
                  </c:pt>
                  <c:pt idx="4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A-A41E-458A-865C-71D1C3C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Invictus</a:t>
            </a:r>
            <a:r>
              <a:rPr lang="fr-FR" baseline="0"/>
              <a:t> : </a:t>
            </a:r>
            <a:r>
              <a:rPr lang="fr-FR" b="0" baseline="0"/>
              <a:t>10'' avec aéro</a:t>
            </a:r>
          </a:p>
          <a:p>
            <a:pPr>
              <a:defRPr b="1"/>
            </a:pPr>
            <a:r>
              <a:rPr lang="fr-FR" b="0" baseline="0"/>
              <a:t>47 200€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Invictus</c:v>
          </c:tx>
          <c:dPt>
            <c:idx val="0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2C7-460E-A5AD-D21C8D644397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2C7-460E-A5AD-D21C8D644397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2C7-460E-A5AD-D21C8D644397}"/>
              </c:ext>
            </c:extLst>
          </c:dPt>
          <c:dPt>
            <c:idx val="3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2C7-460E-A5AD-D21C8D644397}"/>
              </c:ext>
            </c:extLst>
          </c:dPt>
          <c:dPt>
            <c:idx val="4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2C7-460E-A5AD-D21C8D644397}"/>
              </c:ext>
            </c:extLst>
          </c:dPt>
          <c:dPt>
            <c:idx val="5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F2C7-460E-A5AD-D21C8D64439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75C5C46-9D49-4FC0-B5F6-7333DAC4B1A9}" type="CELLRANGE">
                      <a:rPr lang="en-US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2C7-460E-A5AD-D21C8D64439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D3C199C-B24B-4A91-9748-D53C0C5AA6DB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F2C7-460E-A5AD-D21C8D644397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5541EE8-A63E-4685-8A5A-80DDD947795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F2C7-460E-A5AD-D21C8D644397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8808B0A2-630F-46C6-AA20-0E2E2364A7FF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F2C7-460E-A5AD-D21C8D64439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19D3BAE-0F1C-4514-A986-F439E28B54E5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F2C7-460E-A5AD-D21C8D644397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BBE3055-3DD5-4183-B546-FB32AE02F593}" type="CELLRANGE">
                      <a:rPr lang="de-DE"/>
                      <a:pPr/>
                      <a:t>[PLAGECELL]</a:t>
                    </a:fld>
                    <a:endParaRPr lang="de-DE"/>
                  </a:p>
                </c:rich>
              </c:tx>
              <c:dLblPos val="out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F2C7-460E-A5AD-D21C8D644397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</c:ext>
            </c:extLst>
          </c:dLbls>
          <c:val>
            <c:numRef>
              <c:f>(Feuil1!$I$6,Feuil1!$I$7,Feuil1!$I$9,Feuil1!$I$12,Feuil1!$I$14,Feuil1!$I$18)</c:f>
              <c:numCache>
                <c:formatCode>#,##0\ "€"</c:formatCode>
                <c:ptCount val="6"/>
                <c:pt idx="0">
                  <c:v>1700</c:v>
                </c:pt>
                <c:pt idx="1">
                  <c:v>2000</c:v>
                </c:pt>
                <c:pt idx="2">
                  <c:v>18000</c:v>
                </c:pt>
                <c:pt idx="3">
                  <c:v>12000</c:v>
                </c:pt>
                <c:pt idx="4">
                  <c:v>3500</c:v>
                </c:pt>
                <c:pt idx="5">
                  <c:v>10000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(Feuil1!$I$6,Feuil1!$I$7,Feuil1!$I$9,Feuil1!$I$12,Feuil1!$I$14,Feuil1!$I$18)</c15:f>
                <c15:dlblRangeCache>
                  <c:ptCount val="6"/>
                  <c:pt idx="0">
                    <c:v>1 700 €</c:v>
                  </c:pt>
                  <c:pt idx="1">
                    <c:v>2 000 €</c:v>
                  </c:pt>
                  <c:pt idx="2">
                    <c:v>18 000 €</c:v>
                  </c:pt>
                  <c:pt idx="3">
                    <c:v>12 000 €</c:v>
                  </c:pt>
                  <c:pt idx="4">
                    <c:v>3 500 €</c:v>
                  </c:pt>
                  <c:pt idx="5">
                    <c:v>10 000 €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F2C7-460E-A5AD-D21C8D644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Optimus</a:t>
            </a:r>
            <a:r>
              <a:rPr lang="en-US" b="1" baseline="0"/>
              <a:t> : </a:t>
            </a:r>
            <a:r>
              <a:rPr lang="en-US" b="0" baseline="0"/>
              <a:t>mesurée</a:t>
            </a:r>
          </a:p>
          <a:p>
            <a:pPr>
              <a:defRPr/>
            </a:pPr>
            <a:r>
              <a:rPr lang="en-US" b="0" baseline="0"/>
              <a:t>205kg</a:t>
            </a:r>
            <a:endParaRPr lang="en-US" b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v>Optimus</c:v>
          </c:tx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69-41AC-B334-A63F166E1E6B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69-41AC-B334-A63F166E1E6B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69-41AC-B334-A63F166E1E6B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69-41AC-B334-A63F166E1E6B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Feuil1!$D$60:$D$63</c:f>
              <c:numCache>
                <c:formatCode>General</c:formatCode>
                <c:ptCount val="4"/>
                <c:pt idx="0">
                  <c:v>74.657000000000011</c:v>
                </c:pt>
                <c:pt idx="1">
                  <c:v>52.162000000000006</c:v>
                </c:pt>
                <c:pt idx="2">
                  <c:v>62.599999999999994</c:v>
                </c:pt>
                <c:pt idx="3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C69-41AC-B334-A63F166E1E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sans aéro</a:t>
            </a:r>
          </a:p>
          <a:p>
            <a:pPr>
              <a:defRPr/>
            </a:pPr>
            <a:r>
              <a:rPr lang="en-US" b="0"/>
              <a:t>181kg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D70-46AA-8217-638AFFBA0B94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D70-46AA-8217-638AFFBA0B9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D70-46AA-8217-638AFFBA0B94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D70-46AA-8217-638AFFBA0B9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Feuil1!$E$60:$E$63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D70-46AA-8217-638AFFBA0B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10'' avec aéro</a:t>
            </a:r>
          </a:p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/>
              <a:t>199kg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F9-47D6-8F36-9851A23CDA26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F9-47D6-8F36-9851A23CDA26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F9-47D6-8F36-9851A23CDA26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F9-47D6-8F36-9851A23CDA2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65000"/>
                    <a:lumOff val="35000"/>
                  </a:sysClr>
                </a:solidFill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Feuil1!$F$60:$F$63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65.34</c:v>
                </c:pt>
                <c:pt idx="2">
                  <c:v>46.2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BF9-47D6-8F36-9851A23CDA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Invictus : </a:t>
            </a:r>
            <a:r>
              <a:rPr lang="en-US" b="0"/>
              <a:t>13'' sans aéro</a:t>
            </a:r>
          </a:p>
          <a:p>
            <a:pPr>
              <a:defRPr/>
            </a:pPr>
            <a:r>
              <a:rPr lang="en-US" b="0"/>
              <a:t>195kg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F34-4510-9D81-A4FFE8132C1E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F34-4510-9D81-A4FFE8132C1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F34-4510-9D81-A4FFE8132C1E}"/>
              </c:ext>
            </c:extLst>
          </c:dPt>
          <c:dPt>
            <c:idx val="3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F34-4510-9D81-A4FFE8132C1E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Feuil1!$A$60:$A$63</c:f>
              <c:strCache>
                <c:ptCount val="4"/>
                <c:pt idx="0">
                  <c:v>Motorisation</c:v>
                </c:pt>
                <c:pt idx="1">
                  <c:v>Chassis</c:v>
                </c:pt>
                <c:pt idx="2">
                  <c:v>LAS</c:v>
                </c:pt>
                <c:pt idx="3">
                  <c:v>Elec</c:v>
                </c:pt>
              </c:strCache>
            </c:strRef>
          </c:cat>
          <c:val>
            <c:numRef>
              <c:f>Feuil1!$G$60:$G$63</c:f>
              <c:numCache>
                <c:formatCode>General</c:formatCode>
                <c:ptCount val="4"/>
                <c:pt idx="0">
                  <c:v>73.900000000000006</c:v>
                </c:pt>
                <c:pt idx="1">
                  <c:v>49.34</c:v>
                </c:pt>
                <c:pt idx="2">
                  <c:v>60.1</c:v>
                </c:pt>
                <c:pt idx="3">
                  <c:v>10.595000000000001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F34-4510-9D81-A4FFE8132C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15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90b723460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590b72346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0b723460_4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590b723460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90b723460_4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590b72346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170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e10510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58e10510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102fece0f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5102fec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97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571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3.xml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6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hyperlink" Target="https://epsabox.kad-office.com/w/Politique_Progr%C3%A8s_P10P_pour_la_saison_202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image" Target="../media/image1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image" Target="../media/image5.jpg"/><Relationship Id="rId9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i="0" u="sng" strike="noStrike" cap="none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2.0</a:t>
            </a:r>
            <a:endParaRPr/>
          </a:p>
        </p:txBody>
      </p:sp>
      <p:pic>
        <p:nvPicPr>
          <p:cNvPr id="90" name="Google Shape;90;p13" descr="https://lh4.googleusercontent.com/tDwfaWIODJwkVzC04hR4wphZ_bXVMzxILbAN9Qbng8EwIAbWv-Or6b11Jyv2qqyH2fMlHzvMDEqmubu33Vw1qj5t-PauwGvmDfLxtND69gtRglVB3TUtZhO0V3XG9FqWCcJLVMSl2J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42395" y="3003964"/>
            <a:ext cx="3907208" cy="850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Chassis et Aéro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9" name="Google Shape;15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6AF7D5E7-C58F-4313-ABE9-456A3F58DE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4727057"/>
              </p:ext>
            </p:extLst>
          </p:nvPr>
        </p:nvGraphicFramePr>
        <p:xfrm>
          <a:off x="796290" y="1891422"/>
          <a:ext cx="5090160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B877ED1A-3ADF-4F7F-8DFF-FA64FBC3CD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251080"/>
              </p:ext>
            </p:extLst>
          </p:nvPr>
        </p:nvGraphicFramePr>
        <p:xfrm>
          <a:off x="6305550" y="1891422"/>
          <a:ext cx="5422624" cy="3095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Motorisation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21073D81-0A94-43F6-A5DF-69E63BD61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847478"/>
              </p:ext>
            </p:extLst>
          </p:nvPr>
        </p:nvGraphicFramePr>
        <p:xfrm>
          <a:off x="3554730" y="1874520"/>
          <a:ext cx="508254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LAS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1C41E47F-A046-4230-A863-08D51B838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582421"/>
              </p:ext>
            </p:extLst>
          </p:nvPr>
        </p:nvGraphicFramePr>
        <p:xfrm>
          <a:off x="8077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173E18F1-3777-4016-A4F4-71218C84D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444862"/>
              </p:ext>
            </p:extLst>
          </p:nvPr>
        </p:nvGraphicFramePr>
        <p:xfrm>
          <a:off x="6294120" y="1882140"/>
          <a:ext cx="5090160" cy="309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 : SEISM</a:t>
            </a:r>
            <a:endParaRPr dirty="0"/>
          </a:p>
        </p:txBody>
      </p:sp>
      <p:sp>
        <p:nvSpPr>
          <p:cNvPr id="172" name="Google Shape;172;p22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73" name="Google Shape;17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DA482DED-F7DB-4B6F-8799-5298541EFB84}"/>
              </a:ext>
            </a:extLst>
          </p:cNvPr>
          <p:cNvGraphicFramePr>
            <a:graphicFrameLocks/>
          </p:cNvGraphicFramePr>
          <p:nvPr/>
        </p:nvGraphicFramePr>
        <p:xfrm>
          <a:off x="3550227" y="1880754"/>
          <a:ext cx="5091545" cy="3096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42845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Heure/Homme</a:t>
            </a:r>
            <a:endParaRPr/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0" y="547255"/>
            <a:ext cx="12192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Maquette MIS 3D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10524765" y="0"/>
            <a:ext cx="83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87" name="Google Shape;18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4" cy="111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Nomenclature Prévisionnelle des Livrables</a:t>
            </a:r>
            <a:endParaRPr/>
          </a:p>
        </p:txBody>
      </p:sp>
      <p:sp>
        <p:nvSpPr>
          <p:cNvPr id="193" name="Google Shape;193;p2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 rotWithShape="1">
          <a:blip r:embed="rId4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</a:t>
            </a:r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552449" y="1503218"/>
            <a:ext cx="1104982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Sommaire :</a:t>
            </a:r>
            <a:endParaRPr/>
          </a:p>
          <a:p>
            <a:pPr marL="400050" marR="0" lvl="0" indent="-273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11105321" y="6550223"/>
            <a:ext cx="108667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1.0</a:t>
            </a:r>
            <a:endParaRPr/>
          </a:p>
        </p:txBody>
      </p:sp>
      <p:pic>
        <p:nvPicPr>
          <p:cNvPr id="98" name="Google Shape;9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P10P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4914489" y="1008920"/>
            <a:ext cx="23630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Politique Progrès_P10P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MJT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5">
            <a:alphaModFix/>
          </a:blip>
          <a:srcRect l="32490" t="3909" r="29716" b="51277"/>
          <a:stretch/>
        </p:blipFill>
        <p:spPr>
          <a:xfrm>
            <a:off x="11341075" y="1"/>
            <a:ext cx="850924" cy="1008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Management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1027040" y="1378625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u="none" strike="noStrike" cap="none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4" name="Google Shape;114;p16"/>
          <p:cNvGraphicFramePr/>
          <p:nvPr/>
        </p:nvGraphicFramePr>
        <p:xfrm>
          <a:off x="1027040" y="3393292"/>
          <a:ext cx="44858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Département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Châssis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Motorisation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LAS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SEISM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Aimery SAULIERE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Corentin LEPAIS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5" name="Google Shape;115;p16"/>
          <p:cNvGraphicFramePr/>
          <p:nvPr/>
        </p:nvGraphicFramePr>
        <p:xfrm>
          <a:off x="6679098" y="1378625"/>
          <a:ext cx="4485875" cy="128526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9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0" y="547255"/>
            <a:ext cx="121919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Organigramme</a:t>
            </a:r>
            <a:endParaRPr/>
          </a:p>
        </p:txBody>
      </p:sp>
      <p:graphicFrame>
        <p:nvGraphicFramePr>
          <p:cNvPr id="123" name="Google Shape;123;p17"/>
          <p:cNvGraphicFramePr/>
          <p:nvPr/>
        </p:nvGraphicFramePr>
        <p:xfrm>
          <a:off x="-904" y="1561179"/>
          <a:ext cx="46717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233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Opérationnelle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Projet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Financier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Technique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 Performance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RODRIGUEZ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Martin KAWCZYNSKI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4" name="Google Shape;124;p17"/>
          <p:cNvGraphicFramePr/>
          <p:nvPr/>
        </p:nvGraphicFramePr>
        <p:xfrm>
          <a:off x="4944440" y="1556175"/>
          <a:ext cx="3970150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8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Direction Associative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Président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Trésorier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Secrétaire Général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fr-FR" sz="1800"/>
                        <a:t>Aimery SAULIERE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/>
        </p:nvGraphicFramePr>
        <p:xfrm>
          <a:off x="9188175" y="1556175"/>
          <a:ext cx="3003850" cy="182882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0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Département Communication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TBA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/>
        </p:nvGraphicFramePr>
        <p:xfrm>
          <a:off x="-1" y="3730203"/>
          <a:ext cx="462612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5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Châssis équipé &amp; Aérodynamique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Calixthe MATTEI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Tanguy MAURIN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/>
                        <a:t>Pierre Guillaume THOMAS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7" name="Google Shape;127;p17"/>
          <p:cNvGraphicFramePr/>
          <p:nvPr/>
        </p:nvGraphicFramePr>
        <p:xfrm>
          <a:off x="4944439" y="3672417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40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Liaison au Sol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Martin KAWCZYNSKI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Michele SCHIO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Paul CHARKALUK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Arthur DELORT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Pierre-Emmanuel ARIAUX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Victor Hugo DE OLIVEIRA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8" name="Google Shape;128;p17"/>
          <p:cNvGraphicFramePr/>
          <p:nvPr/>
        </p:nvGraphicFramePr>
        <p:xfrm>
          <a:off x="7765775" y="5231977"/>
          <a:ext cx="4287075" cy="155958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40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SEISM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Corentin LEPAIS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Romain MARTIN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Bruno MOREIRA NABINGER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9" name="Google Shape;129;p17"/>
          <p:cNvCxnSpPr/>
          <p:nvPr/>
        </p:nvCxnSpPr>
        <p:spPr>
          <a:xfrm rot="10800000" flipH="1">
            <a:off x="4670840" y="2335859"/>
            <a:ext cx="273600" cy="5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8914574" y="2335955"/>
            <a:ext cx="273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2313050" y="3423997"/>
            <a:ext cx="9538252" cy="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7"/>
          <p:cNvCxnSpPr/>
          <p:nvPr/>
        </p:nvCxnSpPr>
        <p:spPr>
          <a:xfrm>
            <a:off x="2313050" y="3423997"/>
            <a:ext cx="0" cy="3063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17"/>
          <p:cNvCxnSpPr/>
          <p:nvPr/>
        </p:nvCxnSpPr>
        <p:spPr>
          <a:xfrm>
            <a:off x="11851302" y="3423997"/>
            <a:ext cx="0" cy="180798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17"/>
          <p:cNvCxnSpPr/>
          <p:nvPr/>
        </p:nvCxnSpPr>
        <p:spPr>
          <a:xfrm>
            <a:off x="4827656" y="3428999"/>
            <a:ext cx="0" cy="1860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17"/>
          <p:cNvCxnSpPr/>
          <p:nvPr/>
        </p:nvCxnSpPr>
        <p:spPr>
          <a:xfrm>
            <a:off x="8323048" y="3423997"/>
            <a:ext cx="0" cy="24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6" name="Google Shape;136;p17"/>
          <p:cNvCxnSpPr/>
          <p:nvPr/>
        </p:nvCxnSpPr>
        <p:spPr>
          <a:xfrm rot="10800000">
            <a:off x="2334968" y="3120599"/>
            <a:ext cx="0" cy="30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37" name="Google Shape;13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8382" y="0"/>
            <a:ext cx="833617" cy="104370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ARZ</a:t>
            </a:r>
            <a:endParaRPr/>
          </a:p>
        </p:txBody>
      </p:sp>
      <p:graphicFrame>
        <p:nvGraphicFramePr>
          <p:cNvPr id="139" name="Google Shape;139;p17"/>
          <p:cNvGraphicFramePr/>
          <p:nvPr/>
        </p:nvGraphicFramePr>
        <p:xfrm>
          <a:off x="890939" y="5294905"/>
          <a:ext cx="6757250" cy="1554500"/>
        </p:xfrm>
        <a:graphic>
          <a:graphicData uri="http://schemas.openxmlformats.org/drawingml/2006/table">
            <a:tbl>
              <a:tblPr firstRow="1" bandRow="1">
                <a:noFill/>
                <a:tableStyleId>{B66C77B7-72B2-49AA-88F4-1DF366D76EA2}</a:tableStyleId>
              </a:tblPr>
              <a:tblGrid>
                <a:gridCol w="133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650">
                <a:tc gridSpan="3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Motorisation Instrumentée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1"/>
                        <a:t>Directeur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Membres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FR" sz="1800" b="1"/>
                        <a:t>Aimery SAULIÈRE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Mathieu JACQUET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Thibaud LASSUS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Erwan BENKARA-MAHAMMED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Idriss GOUIGAH</a:t>
                      </a: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/>
                        <a:t>Ghassen LASSOUED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1" y="547255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15A59FA-CDB6-4C08-A5C5-FBAD1DA8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31378"/>
              </p:ext>
            </p:extLst>
          </p:nvPr>
        </p:nvGraphicFramePr>
        <p:xfrm>
          <a:off x="6096000" y="547255"/>
          <a:ext cx="4099650" cy="5942028"/>
        </p:xfrm>
        <a:graphic>
          <a:graphicData uri="http://schemas.openxmlformats.org/drawingml/2006/table">
            <a:tbl>
              <a:tblPr>
                <a:tableStyleId>{B66C77B7-72B2-49AA-88F4-1DF366D76EA2}</a:tableStyleId>
              </a:tblPr>
              <a:tblGrid>
                <a:gridCol w="2511287">
                  <a:extLst>
                    <a:ext uri="{9D8B030D-6E8A-4147-A177-3AD203B41FA5}">
                      <a16:colId xmlns:a16="http://schemas.microsoft.com/office/drawing/2014/main" val="1631344215"/>
                    </a:ext>
                  </a:extLst>
                </a:gridCol>
                <a:gridCol w="912052">
                  <a:extLst>
                    <a:ext uri="{9D8B030D-6E8A-4147-A177-3AD203B41FA5}">
                      <a16:colId xmlns:a16="http://schemas.microsoft.com/office/drawing/2014/main" val="1107464145"/>
                    </a:ext>
                  </a:extLst>
                </a:gridCol>
                <a:gridCol w="676311">
                  <a:extLst>
                    <a:ext uri="{9D8B030D-6E8A-4147-A177-3AD203B41FA5}">
                      <a16:colId xmlns:a16="http://schemas.microsoft.com/office/drawing/2014/main" val="1181259256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Ressources réutilisables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Prix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Gain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509808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2897051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Chassis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198622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Les tubes carrés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164931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584833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 err="1">
                          <a:effectLst/>
                        </a:rPr>
                        <a:t>Aéro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720087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Déplacer sur un autre budget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>
                          <a:effectLst/>
                        </a:rPr>
                        <a:t>10 000 €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3 000 €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574451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Simplifier le kit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9971132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Trouver un partenaire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3 000 €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01562157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0165784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LAS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5743769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Achat de 1 jeu de ressort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136 €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581192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 dirty="0">
                          <a:effectLst/>
                        </a:rPr>
                        <a:t>Roulement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1 200 €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4346685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Essai en traction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400 €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200 €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12379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4635489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Motorisation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51711404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DTA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1 347 €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1 347 €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7430416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Soudure alu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1 056 €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900502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3350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SEISM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90994090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RaceCapture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700 €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83953207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Palette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700 €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500 €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41426670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Capteur de tempé pneu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300 €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3325935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130840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Divers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601102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Camping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1 100 €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1 100 €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71550612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u="none" strike="noStrike">
                          <a:effectLst/>
                        </a:rPr>
                        <a:t>Multiprise et Webcam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42675371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415919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fr-FR" sz="1400" b="1" u="none" strike="noStrike" dirty="0">
                          <a:effectLst/>
                        </a:rPr>
                        <a:t>Total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>
                          <a:effectLst/>
                        </a:rPr>
                        <a:t>17 303 €</a:t>
                      </a:r>
                      <a:endParaRPr lang="fr-F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400" u="none" strike="noStrike" dirty="0">
                          <a:effectLst/>
                        </a:rPr>
                        <a:t>14 183 €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82891344"/>
                  </a:ext>
                </a:extLst>
              </a:tr>
            </a:tbl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0344B04A-7156-4380-9E76-240AABE4C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0052498"/>
              </p:ext>
            </p:extLst>
          </p:nvPr>
        </p:nvGraphicFramePr>
        <p:xfrm>
          <a:off x="1245871" y="1775460"/>
          <a:ext cx="360426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76D46134-A73B-4D8A-B622-C2DF19957538}"/>
              </a:ext>
            </a:extLst>
          </p:cNvPr>
          <p:cNvGraphicFramePr>
            <a:graphicFrameLocks/>
          </p:cNvGraphicFramePr>
          <p:nvPr/>
        </p:nvGraphicFramePr>
        <p:xfrm>
          <a:off x="213360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D86DB1F-D4A5-4B57-B625-095B29600A41}"/>
              </a:ext>
            </a:extLst>
          </p:cNvPr>
          <p:cNvGraphicFramePr>
            <a:graphicFrameLocks/>
          </p:cNvGraphicFramePr>
          <p:nvPr/>
        </p:nvGraphicFramePr>
        <p:xfrm>
          <a:off x="640080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488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 dirty="0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Financier</a:t>
            </a:r>
            <a:endParaRPr dirty="0"/>
          </a:p>
        </p:txBody>
      </p:sp>
      <p:sp>
        <p:nvSpPr>
          <p:cNvPr id="145" name="Google Shape;145;p18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RMN</a:t>
            </a:r>
            <a:endParaRPr dirty="0"/>
          </a:p>
        </p:txBody>
      </p:sp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09776FA8-CB2A-43B3-A582-AF1A8DD00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4670053"/>
              </p:ext>
            </p:extLst>
          </p:nvPr>
        </p:nvGraphicFramePr>
        <p:xfrm>
          <a:off x="2141220" y="1775460"/>
          <a:ext cx="366522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4EE96283-6D03-4A93-B3C5-9B002A2F26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2090325"/>
              </p:ext>
            </p:extLst>
          </p:nvPr>
        </p:nvGraphicFramePr>
        <p:xfrm>
          <a:off x="6393180" y="1775460"/>
          <a:ext cx="3657600" cy="3307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9062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0" y="547255"/>
            <a:ext cx="1219199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TOP Maquette : Budget Prévisionnel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u="sng">
                <a:solidFill>
                  <a:srgbClr val="C2381E"/>
                </a:solidFill>
                <a:latin typeface="Calibri"/>
                <a:ea typeface="Calibri"/>
                <a:cs typeface="Calibri"/>
                <a:sym typeface="Calibri"/>
              </a:rPr>
              <a:t>Massique</a:t>
            </a:r>
            <a:endParaRPr/>
          </a:p>
        </p:txBody>
      </p:sp>
      <p:sp>
        <p:nvSpPr>
          <p:cNvPr id="151" name="Google Shape;151;p19"/>
          <p:cNvSpPr txBox="1"/>
          <p:nvPr/>
        </p:nvSpPr>
        <p:spPr>
          <a:xfrm>
            <a:off x="10524765" y="0"/>
            <a:ext cx="83361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TLS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6663" y="0"/>
            <a:ext cx="835335" cy="11137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507A76EC-2183-4100-AFE9-4606E8FD7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4472731"/>
              </p:ext>
            </p:extLst>
          </p:nvPr>
        </p:nvGraphicFramePr>
        <p:xfrm>
          <a:off x="0" y="1378252"/>
          <a:ext cx="3935896" cy="2702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6BDD778D-D14F-4B2C-A7E3-578A5C2702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405787"/>
              </p:ext>
            </p:extLst>
          </p:nvPr>
        </p:nvGraphicFramePr>
        <p:xfrm>
          <a:off x="3848094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394F8016-8C9B-44D9-8179-832D635D35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251625"/>
              </p:ext>
            </p:extLst>
          </p:nvPr>
        </p:nvGraphicFramePr>
        <p:xfrm>
          <a:off x="7783990" y="1378252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F5E9E2EC-C1BF-448B-8467-32B84E7A59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3505258"/>
              </p:ext>
            </p:extLst>
          </p:nvPr>
        </p:nvGraphicFramePr>
        <p:xfrm>
          <a:off x="3848094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0068B281-6BAF-4098-9648-5AB7F4440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627342"/>
              </p:ext>
            </p:extLst>
          </p:nvPr>
        </p:nvGraphicFramePr>
        <p:xfrm>
          <a:off x="7783990" y="4074671"/>
          <a:ext cx="3935896" cy="2690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474</Words>
  <Application>Microsoft Office PowerPoint</Application>
  <PresentationFormat>Grand écran</PresentationFormat>
  <Paragraphs>211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Rodriguez</dc:creator>
  <cp:lastModifiedBy>Arthur Rodriguez</cp:lastModifiedBy>
  <cp:revision>6</cp:revision>
  <dcterms:modified xsi:type="dcterms:W3CDTF">2019-05-01T11:11:08Z</dcterms:modified>
</cp:coreProperties>
</file>