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40" d="100"/>
          <a:sy n="40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89A39-6728-4FD8-A03E-951EB0BDA8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7A49C7A-1765-4D58-AA47-9E3DA2C58A8B}">
      <dgm:prSet phldrT="[Texte]" custT="1"/>
      <dgm:spPr/>
      <dgm:t>
        <a:bodyPr/>
        <a:lstStyle/>
        <a:p>
          <a:r>
            <a:rPr lang="fr-FR" sz="4800" dirty="0" smtClean="0"/>
            <a:t>15 800 €</a:t>
          </a:r>
          <a:br>
            <a:rPr lang="fr-FR" sz="4800" dirty="0" smtClean="0"/>
          </a:br>
          <a:r>
            <a:rPr lang="fr-FR" sz="4800" dirty="0" err="1" smtClean="0"/>
            <a:t>Available</a:t>
          </a:r>
          <a:r>
            <a:rPr lang="fr-FR" sz="4800" dirty="0" smtClean="0"/>
            <a:t> in Sept.</a:t>
          </a:r>
          <a:endParaRPr lang="fr-FR" sz="4800" dirty="0"/>
        </a:p>
      </dgm:t>
    </dgm:pt>
    <dgm:pt modelId="{AD26834B-86AC-4719-B799-AD020A057D55}" type="parTrans" cxnId="{232800CB-B8DE-4CF2-9DFF-C3B380CFD048}">
      <dgm:prSet/>
      <dgm:spPr/>
      <dgm:t>
        <a:bodyPr/>
        <a:lstStyle/>
        <a:p>
          <a:endParaRPr lang="fr-FR"/>
        </a:p>
      </dgm:t>
    </dgm:pt>
    <dgm:pt modelId="{59AE10A8-77DF-4661-8433-3CBD2219DF3D}" type="sibTrans" cxnId="{232800CB-B8DE-4CF2-9DFF-C3B380CFD048}">
      <dgm:prSet/>
      <dgm:spPr/>
      <dgm:t>
        <a:bodyPr/>
        <a:lstStyle/>
        <a:p>
          <a:endParaRPr lang="fr-FR"/>
        </a:p>
      </dgm:t>
    </dgm:pt>
    <dgm:pt modelId="{24E15492-7E78-4E97-A4FF-37ECD338B083}">
      <dgm:prSet phldrT="[Texte]" custT="1"/>
      <dgm:spPr/>
      <dgm:t>
        <a:bodyPr/>
        <a:lstStyle/>
        <a:p>
          <a:r>
            <a:rPr lang="fr-FR" sz="4800" dirty="0" smtClean="0"/>
            <a:t>36 000 €</a:t>
          </a:r>
          <a:br>
            <a:rPr lang="fr-FR" sz="4800" dirty="0" smtClean="0"/>
          </a:br>
          <a:r>
            <a:rPr lang="fr-FR" sz="4800" dirty="0" err="1" smtClean="0"/>
            <a:t>Available</a:t>
          </a:r>
          <a:r>
            <a:rPr lang="fr-FR" sz="4800" dirty="0" smtClean="0"/>
            <a:t> in Jan.</a:t>
          </a:r>
          <a:endParaRPr lang="fr-FR" sz="4800" dirty="0"/>
        </a:p>
      </dgm:t>
    </dgm:pt>
    <dgm:pt modelId="{63DF1606-EDB4-44E0-843F-04F7EA4A37AA}" type="parTrans" cxnId="{FCB48B43-5F46-4805-8799-9DCBF79C33F9}">
      <dgm:prSet/>
      <dgm:spPr/>
      <dgm:t>
        <a:bodyPr/>
        <a:lstStyle/>
        <a:p>
          <a:endParaRPr lang="fr-FR"/>
        </a:p>
      </dgm:t>
    </dgm:pt>
    <dgm:pt modelId="{0DFB25B1-C690-4F1E-984F-76DBFDC390C5}" type="sibTrans" cxnId="{FCB48B43-5F46-4805-8799-9DCBF79C33F9}">
      <dgm:prSet/>
      <dgm:spPr/>
      <dgm:t>
        <a:bodyPr/>
        <a:lstStyle/>
        <a:p>
          <a:endParaRPr lang="fr-FR"/>
        </a:p>
      </dgm:t>
    </dgm:pt>
    <dgm:pt modelId="{17208AAC-31D5-4A49-9BD6-2DCB509D04E4}">
      <dgm:prSet phldrT="[Texte]"/>
      <dgm:spPr/>
      <dgm:t>
        <a:bodyPr/>
        <a:lstStyle/>
        <a:p>
          <a:r>
            <a:rPr lang="fr-FR" dirty="0" err="1" smtClean="0"/>
            <a:t>Overall</a:t>
          </a:r>
          <a:r>
            <a:rPr lang="fr-FR" dirty="0" smtClean="0"/>
            <a:t> budget :</a:t>
          </a:r>
        </a:p>
        <a:p>
          <a:r>
            <a:rPr lang="fr-FR" dirty="0" smtClean="0"/>
            <a:t>51 800 €</a:t>
          </a:r>
          <a:endParaRPr lang="fr-FR" dirty="0"/>
        </a:p>
      </dgm:t>
    </dgm:pt>
    <dgm:pt modelId="{006E969F-A2EF-4D89-BAFD-91B2219A1152}" type="parTrans" cxnId="{6D96C96A-6BF7-4CFB-B681-884AE96AA0D7}">
      <dgm:prSet/>
      <dgm:spPr/>
      <dgm:t>
        <a:bodyPr/>
        <a:lstStyle/>
        <a:p>
          <a:endParaRPr lang="fr-FR"/>
        </a:p>
      </dgm:t>
    </dgm:pt>
    <dgm:pt modelId="{2CD5EF48-07ED-47CA-9FE4-84EE482DE1DF}" type="sibTrans" cxnId="{6D96C96A-6BF7-4CFB-B681-884AE96AA0D7}">
      <dgm:prSet/>
      <dgm:spPr/>
      <dgm:t>
        <a:bodyPr/>
        <a:lstStyle/>
        <a:p>
          <a:endParaRPr lang="fr-FR"/>
        </a:p>
      </dgm:t>
    </dgm:pt>
    <dgm:pt modelId="{54E83B49-793A-4EAE-B1CB-2A2438C95924}" type="pres">
      <dgm:prSet presAssocID="{6E089A39-6728-4FD8-A03E-951EB0BDA89B}" presName="Name0" presStyleCnt="0">
        <dgm:presLayoutVars>
          <dgm:dir val="rev"/>
          <dgm:resizeHandles val="exact"/>
        </dgm:presLayoutVars>
      </dgm:prSet>
      <dgm:spPr/>
    </dgm:pt>
    <dgm:pt modelId="{4777B5E0-6BE8-47A9-A417-C677121CC51B}" type="pres">
      <dgm:prSet presAssocID="{6E089A39-6728-4FD8-A03E-951EB0BDA89B}" presName="vNodes" presStyleCnt="0"/>
      <dgm:spPr/>
    </dgm:pt>
    <dgm:pt modelId="{AF690720-2FC1-4B11-AF4C-92FD6FF01817}" type="pres">
      <dgm:prSet presAssocID="{D7A49C7A-1765-4D58-AA47-9E3DA2C58A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E7EC-DC54-45BC-BDB9-747F9F9050B7}" type="pres">
      <dgm:prSet presAssocID="{59AE10A8-77DF-4661-8433-3CBD2219DF3D}" presName="spacerT" presStyleCnt="0"/>
      <dgm:spPr/>
    </dgm:pt>
    <dgm:pt modelId="{045B4862-3D75-4686-B514-A1CDA3DFD7FE}" type="pres">
      <dgm:prSet presAssocID="{59AE10A8-77DF-4661-8433-3CBD2219DF3D}" presName="sibTrans" presStyleLbl="sibTrans2D1" presStyleIdx="0" presStyleCnt="2"/>
      <dgm:spPr/>
    </dgm:pt>
    <dgm:pt modelId="{D6032552-AE21-4D11-8BEA-3AFBF2D80D77}" type="pres">
      <dgm:prSet presAssocID="{59AE10A8-77DF-4661-8433-3CBD2219DF3D}" presName="spacerB" presStyleCnt="0"/>
      <dgm:spPr/>
    </dgm:pt>
    <dgm:pt modelId="{3BA79365-D5D0-44A8-B4E1-5652A7D1D8C7}" type="pres">
      <dgm:prSet presAssocID="{24E15492-7E78-4E97-A4FF-37ECD338B0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7DAD2F-EC0A-4A2A-B6C3-96CE0B4876A4}" type="pres">
      <dgm:prSet presAssocID="{6E089A39-6728-4FD8-A03E-951EB0BDA89B}" presName="sibTransLast" presStyleLbl="sibTrans2D1" presStyleIdx="1" presStyleCnt="2" custAng="10800000"/>
      <dgm:spPr/>
    </dgm:pt>
    <dgm:pt modelId="{1918DC29-EF47-46BB-B70B-A9E2D40A25D1}" type="pres">
      <dgm:prSet presAssocID="{6E089A39-6728-4FD8-A03E-951EB0BDA89B}" presName="connectorText" presStyleLbl="sibTrans2D1" presStyleIdx="1" presStyleCnt="2"/>
      <dgm:spPr/>
    </dgm:pt>
    <dgm:pt modelId="{7B9D1B88-4FF0-4B4C-B772-034C5EE3F21F}" type="pres">
      <dgm:prSet presAssocID="{6E089A39-6728-4FD8-A03E-951EB0BDA8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8B38C4-DFAA-4F8A-BAAB-D675941BB6B6}" type="presOf" srcId="{D7A49C7A-1765-4D58-AA47-9E3DA2C58A8B}" destId="{AF690720-2FC1-4B11-AF4C-92FD6FF01817}" srcOrd="0" destOrd="0" presId="urn:microsoft.com/office/officeart/2005/8/layout/equation2"/>
    <dgm:cxn modelId="{F30A175A-19DA-4B94-B8BD-32EC00A4B170}" type="presOf" srcId="{17208AAC-31D5-4A49-9BD6-2DCB509D04E4}" destId="{7B9D1B88-4FF0-4B4C-B772-034C5EE3F21F}" srcOrd="0" destOrd="0" presId="urn:microsoft.com/office/officeart/2005/8/layout/equation2"/>
    <dgm:cxn modelId="{FCB48B43-5F46-4805-8799-9DCBF79C33F9}" srcId="{6E089A39-6728-4FD8-A03E-951EB0BDA89B}" destId="{24E15492-7E78-4E97-A4FF-37ECD338B083}" srcOrd="1" destOrd="0" parTransId="{63DF1606-EDB4-44E0-843F-04F7EA4A37AA}" sibTransId="{0DFB25B1-C690-4F1E-984F-76DBFDC390C5}"/>
    <dgm:cxn modelId="{991AA828-7457-451D-A7AE-4A5DBD9C79A3}" type="presOf" srcId="{24E15492-7E78-4E97-A4FF-37ECD338B083}" destId="{3BA79365-D5D0-44A8-B4E1-5652A7D1D8C7}" srcOrd="0" destOrd="0" presId="urn:microsoft.com/office/officeart/2005/8/layout/equation2"/>
    <dgm:cxn modelId="{6D96C96A-6BF7-4CFB-B681-884AE96AA0D7}" srcId="{6E089A39-6728-4FD8-A03E-951EB0BDA89B}" destId="{17208AAC-31D5-4A49-9BD6-2DCB509D04E4}" srcOrd="2" destOrd="0" parTransId="{006E969F-A2EF-4D89-BAFD-91B2219A1152}" sibTransId="{2CD5EF48-07ED-47CA-9FE4-84EE482DE1DF}"/>
    <dgm:cxn modelId="{B64AB0FC-9EDE-4FB3-9C46-764CC567359B}" type="presOf" srcId="{0DFB25B1-C690-4F1E-984F-76DBFDC390C5}" destId="{F97DAD2F-EC0A-4A2A-B6C3-96CE0B4876A4}" srcOrd="0" destOrd="0" presId="urn:microsoft.com/office/officeart/2005/8/layout/equation2"/>
    <dgm:cxn modelId="{232800CB-B8DE-4CF2-9DFF-C3B380CFD048}" srcId="{6E089A39-6728-4FD8-A03E-951EB0BDA89B}" destId="{D7A49C7A-1765-4D58-AA47-9E3DA2C58A8B}" srcOrd="0" destOrd="0" parTransId="{AD26834B-86AC-4719-B799-AD020A057D55}" sibTransId="{59AE10A8-77DF-4661-8433-3CBD2219DF3D}"/>
    <dgm:cxn modelId="{EEB8EEBC-4BE3-43E5-A559-15342E20143E}" type="presOf" srcId="{6E089A39-6728-4FD8-A03E-951EB0BDA89B}" destId="{54E83B49-793A-4EAE-B1CB-2A2438C95924}" srcOrd="0" destOrd="0" presId="urn:microsoft.com/office/officeart/2005/8/layout/equation2"/>
    <dgm:cxn modelId="{5BEAD9FB-1F3F-4B50-91D7-1C5969184D1E}" type="presOf" srcId="{59AE10A8-77DF-4661-8433-3CBD2219DF3D}" destId="{045B4862-3D75-4686-B514-A1CDA3DFD7FE}" srcOrd="0" destOrd="0" presId="urn:microsoft.com/office/officeart/2005/8/layout/equation2"/>
    <dgm:cxn modelId="{F8464BAE-6F72-44C8-9984-DA057D800B17}" type="presOf" srcId="{0DFB25B1-C690-4F1E-984F-76DBFDC390C5}" destId="{1918DC29-EF47-46BB-B70B-A9E2D40A25D1}" srcOrd="1" destOrd="0" presId="urn:microsoft.com/office/officeart/2005/8/layout/equation2"/>
    <dgm:cxn modelId="{6A9F2A40-2730-4E4D-A10A-46549FD8D36E}" type="presParOf" srcId="{54E83B49-793A-4EAE-B1CB-2A2438C95924}" destId="{4777B5E0-6BE8-47A9-A417-C677121CC51B}" srcOrd="0" destOrd="0" presId="urn:microsoft.com/office/officeart/2005/8/layout/equation2"/>
    <dgm:cxn modelId="{133DBFAF-58F0-49F7-8B35-8F1DB7B6B9D4}" type="presParOf" srcId="{4777B5E0-6BE8-47A9-A417-C677121CC51B}" destId="{AF690720-2FC1-4B11-AF4C-92FD6FF01817}" srcOrd="0" destOrd="0" presId="urn:microsoft.com/office/officeart/2005/8/layout/equation2"/>
    <dgm:cxn modelId="{8B8A388B-2242-4C9D-8555-017067442388}" type="presParOf" srcId="{4777B5E0-6BE8-47A9-A417-C677121CC51B}" destId="{A29EE7EC-DC54-45BC-BDB9-747F9F9050B7}" srcOrd="1" destOrd="0" presId="urn:microsoft.com/office/officeart/2005/8/layout/equation2"/>
    <dgm:cxn modelId="{BE376AAA-F99E-43D7-93BE-76BCC2194C63}" type="presParOf" srcId="{4777B5E0-6BE8-47A9-A417-C677121CC51B}" destId="{045B4862-3D75-4686-B514-A1CDA3DFD7FE}" srcOrd="2" destOrd="0" presId="urn:microsoft.com/office/officeart/2005/8/layout/equation2"/>
    <dgm:cxn modelId="{62E5E8E7-5E21-413E-AB0B-15707E9B93ED}" type="presParOf" srcId="{4777B5E0-6BE8-47A9-A417-C677121CC51B}" destId="{D6032552-AE21-4D11-8BEA-3AFBF2D80D77}" srcOrd="3" destOrd="0" presId="urn:microsoft.com/office/officeart/2005/8/layout/equation2"/>
    <dgm:cxn modelId="{EBD29F63-85C2-4ECC-A6B8-889CA6883F85}" type="presParOf" srcId="{4777B5E0-6BE8-47A9-A417-C677121CC51B}" destId="{3BA79365-D5D0-44A8-B4E1-5652A7D1D8C7}" srcOrd="4" destOrd="0" presId="urn:microsoft.com/office/officeart/2005/8/layout/equation2"/>
    <dgm:cxn modelId="{E3359CF6-F526-4116-AEED-0700389F2096}" type="presParOf" srcId="{54E83B49-793A-4EAE-B1CB-2A2438C95924}" destId="{F97DAD2F-EC0A-4A2A-B6C3-96CE0B4876A4}" srcOrd="1" destOrd="0" presId="urn:microsoft.com/office/officeart/2005/8/layout/equation2"/>
    <dgm:cxn modelId="{E519599E-1B1C-4359-902D-A1C71DA9E78D}" type="presParOf" srcId="{F97DAD2F-EC0A-4A2A-B6C3-96CE0B4876A4}" destId="{1918DC29-EF47-46BB-B70B-A9E2D40A25D1}" srcOrd="0" destOrd="0" presId="urn:microsoft.com/office/officeart/2005/8/layout/equation2"/>
    <dgm:cxn modelId="{0E27B5F6-06FF-4CC9-8769-313BE2DD066A}" type="presParOf" srcId="{54E83B49-793A-4EAE-B1CB-2A2438C95924}" destId="{7B9D1B88-4FF0-4B4C-B772-034C5EE3F21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90720-2FC1-4B11-AF4C-92FD6FF01817}">
      <dsp:nvSpPr>
        <dsp:cNvPr id="0" name=""/>
        <dsp:cNvSpPr/>
      </dsp:nvSpPr>
      <dsp:spPr>
        <a:xfrm>
          <a:off x="10954144" y="6040"/>
          <a:ext cx="3917649" cy="3917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15 800 €</a:t>
          </a:r>
          <a:br>
            <a:rPr lang="fr-FR" sz="4800" kern="1200" dirty="0" smtClean="0"/>
          </a:br>
          <a:r>
            <a:rPr lang="fr-FR" sz="4800" kern="1200" dirty="0" err="1" smtClean="0"/>
            <a:t>Available</a:t>
          </a:r>
          <a:r>
            <a:rPr lang="fr-FR" sz="4800" kern="1200" dirty="0" smtClean="0"/>
            <a:t> in Sept.</a:t>
          </a:r>
          <a:endParaRPr lang="fr-FR" sz="4800" kern="1200" dirty="0"/>
        </a:p>
      </dsp:txBody>
      <dsp:txXfrm>
        <a:off x="11527870" y="579766"/>
        <a:ext cx="2770197" cy="2770197"/>
      </dsp:txXfrm>
    </dsp:sp>
    <dsp:sp modelId="{045B4862-3D75-4686-B514-A1CDA3DFD7FE}">
      <dsp:nvSpPr>
        <dsp:cNvPr id="0" name=""/>
        <dsp:cNvSpPr/>
      </dsp:nvSpPr>
      <dsp:spPr>
        <a:xfrm>
          <a:off x="11776850" y="4241802"/>
          <a:ext cx="2272236" cy="22722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800" kern="1200"/>
        </a:p>
      </dsp:txBody>
      <dsp:txXfrm>
        <a:off x="12078035" y="5110705"/>
        <a:ext cx="1669866" cy="534430"/>
      </dsp:txXfrm>
    </dsp:sp>
    <dsp:sp modelId="{3BA79365-D5D0-44A8-B4E1-5652A7D1D8C7}">
      <dsp:nvSpPr>
        <dsp:cNvPr id="0" name=""/>
        <dsp:cNvSpPr/>
      </dsp:nvSpPr>
      <dsp:spPr>
        <a:xfrm>
          <a:off x="10954144" y="6832152"/>
          <a:ext cx="3917649" cy="3917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36 000 €</a:t>
          </a:r>
          <a:br>
            <a:rPr lang="fr-FR" sz="4800" kern="1200" dirty="0" smtClean="0"/>
          </a:br>
          <a:r>
            <a:rPr lang="fr-FR" sz="4800" kern="1200" dirty="0" err="1" smtClean="0"/>
            <a:t>Available</a:t>
          </a:r>
          <a:r>
            <a:rPr lang="fr-FR" sz="4800" kern="1200" dirty="0" smtClean="0"/>
            <a:t> in Jan.</a:t>
          </a:r>
          <a:endParaRPr lang="fr-FR" sz="4800" kern="1200" dirty="0"/>
        </a:p>
      </dsp:txBody>
      <dsp:txXfrm>
        <a:off x="11527870" y="7405878"/>
        <a:ext cx="2770197" cy="2770197"/>
      </dsp:txXfrm>
    </dsp:sp>
    <dsp:sp modelId="{F97DAD2F-EC0A-4A2A-B6C3-96CE0B4876A4}">
      <dsp:nvSpPr>
        <dsp:cNvPr id="0" name=""/>
        <dsp:cNvSpPr/>
      </dsp:nvSpPr>
      <dsp:spPr>
        <a:xfrm>
          <a:off x="9120684" y="4649238"/>
          <a:ext cx="1245812" cy="1457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/>
        </a:p>
      </dsp:txBody>
      <dsp:txXfrm rot="10800000">
        <a:off x="9120684" y="4940711"/>
        <a:ext cx="872068" cy="874419"/>
      </dsp:txXfrm>
    </dsp:sp>
    <dsp:sp modelId="{7B9D1B88-4FF0-4B4C-B772-034C5EE3F21F}">
      <dsp:nvSpPr>
        <dsp:cNvPr id="0" name=""/>
        <dsp:cNvSpPr/>
      </dsp:nvSpPr>
      <dsp:spPr>
        <a:xfrm>
          <a:off x="768256" y="1460271"/>
          <a:ext cx="7835298" cy="7835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err="1" smtClean="0"/>
            <a:t>Overall</a:t>
          </a:r>
          <a:r>
            <a:rPr lang="fr-FR" sz="6500" kern="1200" dirty="0" smtClean="0"/>
            <a:t> budget :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51 800 €</a:t>
          </a:r>
          <a:endParaRPr lang="fr-FR" sz="6500" kern="1200" dirty="0"/>
        </a:p>
      </dsp:txBody>
      <dsp:txXfrm>
        <a:off x="1915709" y="2607724"/>
        <a:ext cx="5540392" cy="554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50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78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3D4C-B2E6-4844-A5CF-E99552CE207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5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3">
            <a:extLst>
              <a:ext uri="{FF2B5EF4-FFF2-40B4-BE49-F238E27FC236}">
                <a16:creationId xmlns:a16="http://schemas.microsoft.com/office/drawing/2014/main" id="{F077592A-B6E9-4D86-ACB1-88C7280189CF}"/>
              </a:ext>
            </a:extLst>
          </p:cNvPr>
          <p:cNvSpPr/>
          <p:nvPr/>
        </p:nvSpPr>
        <p:spPr>
          <a:xfrm>
            <a:off x="-11016" y="-88135"/>
            <a:ext cx="5618602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3">
            <a:extLst>
              <a:ext uri="{FF2B5EF4-FFF2-40B4-BE49-F238E27FC236}">
                <a16:creationId xmlns:a16="http://schemas.microsoft.com/office/drawing/2014/main" id="{EA5A4EAD-BDBB-44FE-887F-9AB9581C5E7C}"/>
              </a:ext>
            </a:extLst>
          </p:cNvPr>
          <p:cNvSpPr/>
          <p:nvPr/>
        </p:nvSpPr>
        <p:spPr>
          <a:xfrm rot="10800000">
            <a:off x="14315486" y="11964318"/>
            <a:ext cx="7167404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69F55-F935-4D22-B306-48B847D2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599" y="0"/>
            <a:ext cx="18176081" cy="2053466"/>
          </a:xfrm>
        </p:spPr>
        <p:txBody>
          <a:bodyPr/>
          <a:lstStyle/>
          <a:p>
            <a:r>
              <a:rPr lang="fr-FR" b="1" dirty="0">
                <a:latin typeface="Raleway" panose="020B0503030101060003" pitchFamily="34" charset="0"/>
              </a:rPr>
              <a:t>TEMPLATE AFFICHE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AC9D4-0819-4A19-8AA7-8DDE4781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63" y="4371981"/>
            <a:ext cx="7065957" cy="3650342"/>
          </a:xfrm>
        </p:spPr>
        <p:txBody>
          <a:bodyPr/>
          <a:lstStyle/>
          <a:p>
            <a:r>
              <a:rPr lang="fr-FR" dirty="0">
                <a:latin typeface="Raleway" panose="020B0503030101060003" pitchFamily="34" charset="0"/>
              </a:rPr>
              <a:t>Police : </a:t>
            </a:r>
            <a:r>
              <a:rPr lang="fr-FR" dirty="0" err="1">
                <a:latin typeface="Raleway" panose="020B0503030101060003" pitchFamily="34" charset="0"/>
              </a:rPr>
              <a:t>Raleway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57A60D8-A43B-4D3A-94D4-35D932724E91}"/>
              </a:ext>
            </a:extLst>
          </p:cNvPr>
          <p:cNvSpPr/>
          <p:nvPr/>
        </p:nvSpPr>
        <p:spPr>
          <a:xfrm>
            <a:off x="-11016" y="-112211"/>
            <a:ext cx="4296577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8082" h="3084723">
                <a:moveTo>
                  <a:pt x="0" y="0"/>
                </a:moveTo>
                <a:lnTo>
                  <a:pt x="7238082" y="44067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3">
            <a:extLst>
              <a:ext uri="{FF2B5EF4-FFF2-40B4-BE49-F238E27FC236}">
                <a16:creationId xmlns:a16="http://schemas.microsoft.com/office/drawing/2014/main" id="{CB0B20E3-98C0-460A-855E-77292EEDCFAD}"/>
              </a:ext>
            </a:extLst>
          </p:cNvPr>
          <p:cNvSpPr/>
          <p:nvPr/>
        </p:nvSpPr>
        <p:spPr>
          <a:xfrm rot="10800000">
            <a:off x="16018524" y="11964318"/>
            <a:ext cx="5464366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9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3">
            <a:extLst>
              <a:ext uri="{FF2B5EF4-FFF2-40B4-BE49-F238E27FC236}">
                <a16:creationId xmlns:a16="http://schemas.microsoft.com/office/drawing/2014/main" id="{F077592A-B6E9-4D86-ACB1-88C7280189CF}"/>
              </a:ext>
            </a:extLst>
          </p:cNvPr>
          <p:cNvSpPr/>
          <p:nvPr/>
        </p:nvSpPr>
        <p:spPr>
          <a:xfrm>
            <a:off x="-11016" y="-88135"/>
            <a:ext cx="5618602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3">
            <a:extLst>
              <a:ext uri="{FF2B5EF4-FFF2-40B4-BE49-F238E27FC236}">
                <a16:creationId xmlns:a16="http://schemas.microsoft.com/office/drawing/2014/main" id="{EA5A4EAD-BDBB-44FE-887F-9AB9581C5E7C}"/>
              </a:ext>
            </a:extLst>
          </p:cNvPr>
          <p:cNvSpPr/>
          <p:nvPr/>
        </p:nvSpPr>
        <p:spPr>
          <a:xfrm rot="10800000">
            <a:off x="14315486" y="11964318"/>
            <a:ext cx="7167404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69F55-F935-4D22-B306-48B847D2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599" y="0"/>
            <a:ext cx="15326401" cy="1641739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Raleway" panose="020B0503030101060003" pitchFamily="34" charset="0"/>
              </a:rPr>
              <a:t>Workshop organisation</a:t>
            </a:r>
            <a:endParaRPr lang="fr-FR" sz="7200" b="1" dirty="0">
              <a:latin typeface="Raleway" panose="020B0503030101060003" pitchFamily="34" charset="0"/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57A60D8-A43B-4D3A-94D4-35D932724E91}"/>
              </a:ext>
            </a:extLst>
          </p:cNvPr>
          <p:cNvSpPr/>
          <p:nvPr/>
        </p:nvSpPr>
        <p:spPr>
          <a:xfrm>
            <a:off x="-11016" y="-112211"/>
            <a:ext cx="4296577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8082" h="3084723">
                <a:moveTo>
                  <a:pt x="0" y="0"/>
                </a:moveTo>
                <a:lnTo>
                  <a:pt x="7238082" y="44067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3">
            <a:extLst>
              <a:ext uri="{FF2B5EF4-FFF2-40B4-BE49-F238E27FC236}">
                <a16:creationId xmlns:a16="http://schemas.microsoft.com/office/drawing/2014/main" id="{CB0B20E3-98C0-460A-855E-77292EEDCFAD}"/>
              </a:ext>
            </a:extLst>
          </p:cNvPr>
          <p:cNvSpPr/>
          <p:nvPr/>
        </p:nvSpPr>
        <p:spPr>
          <a:xfrm rot="10800000">
            <a:off x="16018524" y="11964318"/>
            <a:ext cx="5464366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4BD2C-F227-4B47-9D32-59E5799A5D5F}"/>
              </a:ext>
            </a:extLst>
          </p:cNvPr>
          <p:cNvSpPr/>
          <p:nvPr/>
        </p:nvSpPr>
        <p:spPr>
          <a:xfrm>
            <a:off x="11004304" y="9727266"/>
            <a:ext cx="2521080" cy="21559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Assembly area:</a:t>
            </a: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Manual sheet bender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Hydraulic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Drill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Belt grinder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Band saw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453B1D-8A5A-4278-B17B-9BAB1A4ED38C}"/>
              </a:ext>
            </a:extLst>
          </p:cNvPr>
          <p:cNvSpPr/>
          <p:nvPr/>
        </p:nvSpPr>
        <p:spPr>
          <a:xfrm>
            <a:off x="13529510" y="9727266"/>
            <a:ext cx="2294700" cy="2155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Welding area: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TIG welder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Chiller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Fume extractor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Welding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Clamps/fixtures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0CE577-2DD0-44EE-8488-1B9EE71D7A84}"/>
              </a:ext>
            </a:extLst>
          </p:cNvPr>
          <p:cNvSpPr/>
          <p:nvPr/>
        </p:nvSpPr>
        <p:spPr>
          <a:xfrm>
            <a:off x="9010070" y="9727266"/>
            <a:ext cx="1990108" cy="215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Metrology lab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Reference surfaces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Profile projector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Measurement column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Micrometres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B72074-A24B-4B18-8F83-EC75FD7A818B}"/>
              </a:ext>
            </a:extLst>
          </p:cNvPr>
          <p:cNvSpPr/>
          <p:nvPr/>
        </p:nvSpPr>
        <p:spPr>
          <a:xfrm>
            <a:off x="5275123" y="5746684"/>
            <a:ext cx="10544961" cy="614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68430-7C46-4912-9897-32AAE368DBF4}"/>
              </a:ext>
            </a:extLst>
          </p:cNvPr>
          <p:cNvSpPr/>
          <p:nvPr/>
        </p:nvSpPr>
        <p:spPr>
          <a:xfrm>
            <a:off x="5275121" y="5748783"/>
            <a:ext cx="2080471" cy="264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Office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Administrative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Sales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7C0240-6873-4707-8EE8-C4EF862B3F6D}"/>
              </a:ext>
            </a:extLst>
          </p:cNvPr>
          <p:cNvSpPr/>
          <p:nvPr/>
        </p:nvSpPr>
        <p:spPr>
          <a:xfrm>
            <a:off x="5275121" y="9729360"/>
            <a:ext cx="2080471" cy="2155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room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326D3-0E2D-4DB3-90CE-1109C0E4867E}"/>
              </a:ext>
            </a:extLst>
          </p:cNvPr>
          <p:cNvSpPr/>
          <p:nvPr/>
        </p:nvSpPr>
        <p:spPr>
          <a:xfrm rot="10800000">
            <a:off x="7932852" y="5908172"/>
            <a:ext cx="875251" cy="88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EA59EE-CB01-4BBA-9D2D-04300947B52E}"/>
              </a:ext>
            </a:extLst>
          </p:cNvPr>
          <p:cNvSpPr/>
          <p:nvPr/>
        </p:nvSpPr>
        <p:spPr>
          <a:xfrm rot="10800000">
            <a:off x="9527374" y="5909048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D289BB-59FA-435D-A48F-CBE40A6AFBAF}"/>
              </a:ext>
            </a:extLst>
          </p:cNvPr>
          <p:cNvSpPr/>
          <p:nvPr/>
        </p:nvSpPr>
        <p:spPr>
          <a:xfrm rot="10800000">
            <a:off x="7984332" y="710500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DD011F-D98E-4866-A1EB-338054BF05CB}"/>
              </a:ext>
            </a:extLst>
          </p:cNvPr>
          <p:cNvSpPr/>
          <p:nvPr/>
        </p:nvSpPr>
        <p:spPr>
          <a:xfrm rot="5400000">
            <a:off x="7841966" y="10598579"/>
            <a:ext cx="875251" cy="8808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D00E6-6126-4BE7-AB50-EEA4CD9D583C}"/>
              </a:ext>
            </a:extLst>
          </p:cNvPr>
          <p:cNvSpPr/>
          <p:nvPr/>
        </p:nvSpPr>
        <p:spPr>
          <a:xfrm rot="10800000">
            <a:off x="9553061" y="710500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7D8995-1C1A-4CBF-9310-22EE638DE6FF}"/>
              </a:ext>
            </a:extLst>
          </p:cNvPr>
          <p:cNvSpPr/>
          <p:nvPr/>
        </p:nvSpPr>
        <p:spPr>
          <a:xfrm rot="10800000">
            <a:off x="7927255" y="10042548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65B2AC-BA20-47A3-BA0F-13429471A0F1}"/>
              </a:ext>
            </a:extLst>
          </p:cNvPr>
          <p:cNvSpPr/>
          <p:nvPr/>
        </p:nvSpPr>
        <p:spPr>
          <a:xfrm rot="5400000">
            <a:off x="12328843" y="6666679"/>
            <a:ext cx="875251" cy="666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75ACDB-23D8-49DB-B68B-722B288E8B05}"/>
              </a:ext>
            </a:extLst>
          </p:cNvPr>
          <p:cNvSpPr/>
          <p:nvPr/>
        </p:nvSpPr>
        <p:spPr>
          <a:xfrm rot="10800000">
            <a:off x="11273595" y="5909048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62F898-9D00-40BC-9D56-05532294BAD9}"/>
              </a:ext>
            </a:extLst>
          </p:cNvPr>
          <p:cNvSpPr/>
          <p:nvPr/>
        </p:nvSpPr>
        <p:spPr>
          <a:xfrm rot="10800000">
            <a:off x="11358883" y="7105001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6D3462-7490-4544-B604-9B8C1CB8F527}"/>
              </a:ext>
            </a:extLst>
          </p:cNvPr>
          <p:cNvSpPr/>
          <p:nvPr/>
        </p:nvSpPr>
        <p:spPr>
          <a:xfrm>
            <a:off x="13390291" y="5746685"/>
            <a:ext cx="2417263" cy="31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Storage Area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Materials stock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Consumables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to assemble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Critical spare parts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7" name="Picture 2" descr="https://www.haascnc.com/content/dam/haascnc/machines/vertical-mills/vf-series/models/medium/vf-3ssyt/assets/VF3ssyt_RC_HERO.png">
            <a:extLst>
              <a:ext uri="{FF2B5EF4-FFF2-40B4-BE49-F238E27FC236}">
                <a16:creationId xmlns:a16="http://schemas.microsoft.com/office/drawing/2014/main" id="{157B5125-4CC8-4E83-BF9E-AE88F191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75" y="2428988"/>
            <a:ext cx="3143841" cy="23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Légende : encadrée à une bordure 19">
            <a:extLst>
              <a:ext uri="{FF2B5EF4-FFF2-40B4-BE49-F238E27FC236}">
                <a16:creationId xmlns:a16="http://schemas.microsoft.com/office/drawing/2014/main" id="{5B879849-DBD6-4933-8B91-84B57433B456}"/>
              </a:ext>
            </a:extLst>
          </p:cNvPr>
          <p:cNvSpPr/>
          <p:nvPr/>
        </p:nvSpPr>
        <p:spPr>
          <a:xfrm rot="16200000">
            <a:off x="9878643" y="-13731"/>
            <a:ext cx="2789904" cy="7243322"/>
          </a:xfrm>
          <a:prstGeom prst="accentCallout1">
            <a:avLst>
              <a:gd name="adj1" fmla="val 31645"/>
              <a:gd name="adj2" fmla="val -1875"/>
              <a:gd name="adj3" fmla="val 31724"/>
              <a:gd name="adj4" fmla="val -32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ST-35Y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lathe with Y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29,8kW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3200 rpm spindle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457 x 584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305 mm hydraulic chuck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24 station turret with 4000 rpm live 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catcher </a:t>
            </a:r>
          </a:p>
        </p:txBody>
      </p:sp>
      <p:sp>
        <p:nvSpPr>
          <p:cNvPr id="79" name="Légende : encadrée à une bordure 21">
            <a:extLst>
              <a:ext uri="{FF2B5EF4-FFF2-40B4-BE49-F238E27FC236}">
                <a16:creationId xmlns:a16="http://schemas.microsoft.com/office/drawing/2014/main" id="{5EABE509-52C9-4F66-9E7C-C5EA6D016ECE}"/>
              </a:ext>
            </a:extLst>
          </p:cNvPr>
          <p:cNvSpPr/>
          <p:nvPr/>
        </p:nvSpPr>
        <p:spPr>
          <a:xfrm rot="16200000">
            <a:off x="2452968" y="302066"/>
            <a:ext cx="2876169" cy="6697992"/>
          </a:xfrm>
          <a:prstGeom prst="accentCallout1">
            <a:avLst>
              <a:gd name="adj1" fmla="val 84860"/>
              <a:gd name="adj2" fmla="val 1246"/>
              <a:gd name="adj3" fmla="val 117086"/>
              <a:gd name="adj4" fmla="val -281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VF-3SSYT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 Axis CNC vertical milling machine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22.4kW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12 000 rpm inline direct drive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1016 x 660 x 718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 changer capacity: 30+1 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Additional 4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8805EF7-BE81-4C16-8272-4A13665226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77" y="2613219"/>
            <a:ext cx="2652561" cy="1989421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081B6148-784F-45B4-BB1B-7A3578CA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5140" y="2763177"/>
            <a:ext cx="1746970" cy="2239705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67C8FAF-80A8-4265-848A-B071E9A1C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51" y1="26444" x2="21664" y2="54889"/>
                        <a14:foregroundMark x1="30416" y1="57444" x2="40029" y2="70778"/>
                        <a14:foregroundMark x1="4878" y1="4222" x2="22238" y2="10444"/>
                        <a14:foregroundMark x1="21234" y1="5444" x2="4304" y2="1778"/>
                        <a14:foregroundMark x1="40172" y1="14444" x2="45911" y2="23556"/>
                        <a14:foregroundMark x1="45911" y1="13778" x2="53085" y2="25333"/>
                        <a14:foregroundMark x1="45768" y1="13444" x2="28694" y2="18000"/>
                        <a14:foregroundMark x1="27834" y1="18444" x2="27834" y2="18444"/>
                        <a14:foregroundMark x1="27834" y1="17333" x2="27834" y2="17333"/>
                        <a14:foregroundMark x1="71736" y1="27222" x2="76040" y2="33444"/>
                        <a14:foregroundMark x1="39598" y1="12889" x2="32999" y2="12667"/>
                        <a14:foregroundMark x1="43902" y1="12111" x2="43902" y2="12111"/>
                        <a14:foregroundMark x1="38451" y1="12222" x2="38451" y2="12222"/>
                        <a14:foregroundMark x1="37016" y1="12222" x2="37016" y2="12222"/>
                        <a14:foregroundMark x1="85366" y1="26222" x2="85366" y2="26222"/>
                        <a14:foregroundMark x1="9039" y1="18889" x2="9039" y2="18889"/>
                        <a14:backgroundMark x1="18795" y1="444" x2="18795" y2="444"/>
                        <a14:backgroundMark x1="16069" y1="556" x2="16069" y2="556"/>
                        <a14:backgroundMark x1="15352" y1="556" x2="8608" y2="0"/>
                        <a14:backgroundMark x1="9039" y1="14667" x2="9039" y2="1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1572" y="2844732"/>
            <a:ext cx="1671367" cy="2158150"/>
          </a:xfrm>
          <a:prstGeom prst="rect">
            <a:avLst/>
          </a:prstGeom>
        </p:spPr>
      </p:pic>
      <p:sp>
        <p:nvSpPr>
          <p:cNvPr id="83" name="Légende : encadrée à une bordure 27">
            <a:extLst>
              <a:ext uri="{FF2B5EF4-FFF2-40B4-BE49-F238E27FC236}">
                <a16:creationId xmlns:a16="http://schemas.microsoft.com/office/drawing/2014/main" id="{B6ADAADC-F57D-4539-8AB3-A45F8AD142ED}"/>
              </a:ext>
            </a:extLst>
          </p:cNvPr>
          <p:cNvSpPr/>
          <p:nvPr/>
        </p:nvSpPr>
        <p:spPr>
          <a:xfrm rot="16200000">
            <a:off x="16503753" y="1477497"/>
            <a:ext cx="2789904" cy="4347130"/>
          </a:xfrm>
          <a:prstGeom prst="accentCallout1">
            <a:avLst>
              <a:gd name="adj1" fmla="val 5518"/>
              <a:gd name="adj2" fmla="val -1030"/>
              <a:gd name="adj3" fmla="val -92916"/>
              <a:gd name="adj4" fmla="val -308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Conventional mill and lathe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96BE480-0DE6-4F25-91F9-A44E74C6D70F}"/>
              </a:ext>
            </a:extLst>
          </p:cNvPr>
          <p:cNvCxnSpPr>
            <a:endCxn id="73" idx="1"/>
          </p:cNvCxnSpPr>
          <p:nvPr/>
        </p:nvCxnSpPr>
        <p:spPr>
          <a:xfrm flipH="1">
            <a:off x="12766469" y="5622321"/>
            <a:ext cx="333462" cy="940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égende : encadrée à une bordure 31">
            <a:extLst>
              <a:ext uri="{FF2B5EF4-FFF2-40B4-BE49-F238E27FC236}">
                <a16:creationId xmlns:a16="http://schemas.microsoft.com/office/drawing/2014/main" id="{C1120279-1888-4ED9-9196-7AA96469DE15}"/>
              </a:ext>
            </a:extLst>
          </p:cNvPr>
          <p:cNvSpPr/>
          <p:nvPr/>
        </p:nvSpPr>
        <p:spPr>
          <a:xfrm rot="16200000">
            <a:off x="9270885" y="10512716"/>
            <a:ext cx="2876169" cy="6697992"/>
          </a:xfrm>
          <a:prstGeom prst="accentCallout1">
            <a:avLst>
              <a:gd name="adj1" fmla="val 13642"/>
              <a:gd name="adj2" fmla="val 97153"/>
              <a:gd name="adj3" fmla="val 13646"/>
              <a:gd name="adj4" fmla="val 132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Baileigh</a:t>
            </a:r>
            <a:r>
              <a:rPr lang="en-GB" b="1" dirty="0">
                <a:solidFill>
                  <a:schemeClr val="tx1"/>
                </a:solidFill>
              </a:rPr>
              <a:t> FL-510HD-1000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laser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1000 watt </a:t>
            </a:r>
            <a:r>
              <a:rPr lang="en-GB" dirty="0" err="1">
                <a:solidFill>
                  <a:schemeClr val="tx1"/>
                </a:solidFill>
              </a:rPr>
              <a:t>fiber</a:t>
            </a:r>
            <a:r>
              <a:rPr lang="en-GB" dirty="0">
                <a:solidFill>
                  <a:schemeClr val="tx1"/>
                </a:solidFill>
              </a:rPr>
              <a:t> laser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1500 x 3000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Thickness cutting capacity: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Steel: 9.5mm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Aluminium: 2.5mm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5E098430-0E85-4473-B227-09F308286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211" y1="22264" x2="10987" y2="33396"/>
                        <a14:foregroundMark x1="10650" y1="36415" x2="10650" y2="36415"/>
                        <a14:foregroundMark x1="18274" y1="37358" x2="18274" y2="37358"/>
                        <a14:foregroundMark x1="14910" y1="36415" x2="14910" y2="36415"/>
                        <a14:foregroundMark x1="13117" y1="35849" x2="13789" y2="35849"/>
                        <a14:backgroundMark x1="73094" y1="73396" x2="73094" y2="73396"/>
                        <a14:backgroundMark x1="67489" y1="78491" x2="67489" y2="784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7222" y="12872342"/>
            <a:ext cx="3832790" cy="2277331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818414" y="6000899"/>
            <a:ext cx="3712392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Manpower</a:t>
            </a:r>
            <a:endParaRPr lang="en-GB" dirty="0" smtClean="0"/>
          </a:p>
          <a:p>
            <a:pPr algn="just"/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smtClean="0"/>
              <a:t>4 operator full-time and 1 operator part-time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Assemblies (except welding)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Maintenance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Simple machining (CAO and metrology)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technician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Complex machining (CAO and metrology)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welder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engineer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General organisation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Sales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Complex machining </a:t>
            </a:r>
            <a:r>
              <a:rPr lang="en-GB" dirty="0"/>
              <a:t>(CAO and metrology)</a:t>
            </a:r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administrative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Sales, supplies, …</a:t>
            </a:r>
          </a:p>
          <a:p>
            <a:pPr marL="742950" lvl="1" indent="-285750" algn="just">
              <a:buFontTx/>
              <a:buChar char="-"/>
            </a:pPr>
            <a:endParaRPr lang="en-GB" dirty="0" smtClean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" y="13855026"/>
            <a:ext cx="4556602" cy="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12737107"/>
              </p:ext>
            </p:extLst>
          </p:nvPr>
        </p:nvGraphicFramePr>
        <p:xfrm>
          <a:off x="0" y="2655358"/>
          <a:ext cx="15640050" cy="10755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e 12"/>
          <p:cNvGrpSpPr/>
          <p:nvPr/>
        </p:nvGrpSpPr>
        <p:grpSpPr>
          <a:xfrm>
            <a:off x="15373350" y="3919707"/>
            <a:ext cx="1245812" cy="1457365"/>
            <a:chOff x="9120684" y="4649238"/>
            <a:chExt cx="1245812" cy="1457365"/>
          </a:xfrm>
        </p:grpSpPr>
        <p:sp>
          <p:nvSpPr>
            <p:cNvPr id="14" name="Flèche droite 13"/>
            <p:cNvSpPr/>
            <p:nvPr/>
          </p:nvSpPr>
          <p:spPr>
            <a:xfrm>
              <a:off x="9120684" y="4649238"/>
              <a:ext cx="1245812" cy="14573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èche droite 4"/>
            <p:cNvSpPr txBox="1"/>
            <p:nvPr/>
          </p:nvSpPr>
          <p:spPr>
            <a:xfrm rot="10800000">
              <a:off x="9120684" y="4940711"/>
              <a:ext cx="872068" cy="87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500" kern="120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7019738" y="2689564"/>
            <a:ext cx="3917649" cy="3917649"/>
            <a:chOff x="10954144" y="6040"/>
            <a:chExt cx="3917649" cy="3917649"/>
          </a:xfrm>
        </p:grpSpPr>
        <p:sp>
          <p:nvSpPr>
            <p:cNvPr id="26" name="Ellipse 2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7" name="Ellipse 4"/>
            <p:cNvSpPr txBox="1"/>
            <p:nvPr/>
          </p:nvSpPr>
          <p:spPr>
            <a:xfrm>
              <a:off x="11559512" y="656577"/>
              <a:ext cx="2738555" cy="2603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/>
                <a:t>For long term supply (&gt; 6 weeks)</a:t>
              </a:r>
              <a:endParaRPr lang="fr-FR" sz="4000" kern="1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5373350" y="10723694"/>
            <a:ext cx="1245812" cy="1457365"/>
            <a:chOff x="9120684" y="4649238"/>
            <a:chExt cx="1245812" cy="1457365"/>
          </a:xfrm>
        </p:grpSpPr>
        <p:sp>
          <p:nvSpPr>
            <p:cNvPr id="31" name="Flèche droite 30"/>
            <p:cNvSpPr/>
            <p:nvPr/>
          </p:nvSpPr>
          <p:spPr>
            <a:xfrm>
              <a:off x="9120684" y="4649238"/>
              <a:ext cx="1245812" cy="14573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lèche droite 4"/>
            <p:cNvSpPr txBox="1"/>
            <p:nvPr/>
          </p:nvSpPr>
          <p:spPr>
            <a:xfrm rot="10800000">
              <a:off x="9120684" y="4940711"/>
              <a:ext cx="872068" cy="87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500" kern="120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7019738" y="9493551"/>
            <a:ext cx="3917649" cy="3917649"/>
            <a:chOff x="10954144" y="6040"/>
            <a:chExt cx="3917649" cy="3917649"/>
          </a:xfrm>
        </p:grpSpPr>
        <p:sp>
          <p:nvSpPr>
            <p:cNvPr id="34" name="Ellipse 33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35" name="Ellipse 4"/>
            <p:cNvSpPr txBox="1"/>
            <p:nvPr/>
          </p:nvSpPr>
          <p:spPr>
            <a:xfrm>
              <a:off x="11559512" y="634389"/>
              <a:ext cx="2738555" cy="2667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/>
                <a:t>For </a:t>
              </a:r>
              <a:r>
                <a:rPr lang="en-US" sz="4000" dirty="0" smtClean="0"/>
                <a:t>short </a:t>
              </a:r>
              <a:r>
                <a:rPr lang="en-US" sz="4000" dirty="0"/>
                <a:t>term supply </a:t>
              </a:r>
              <a:r>
                <a:rPr lang="en-US" sz="4000" dirty="0" smtClean="0"/>
                <a:t>(&lt; 6 weeks</a:t>
              </a:r>
              <a:r>
                <a:rPr lang="en-US" sz="4000" dirty="0"/>
                <a:t>)</a:t>
              </a:r>
              <a:endParaRPr lang="fr-FR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9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250</Words>
  <Application>Microsoft Office PowerPoint</Application>
  <PresentationFormat>Personnalisé</PresentationFormat>
  <Paragraphs>81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Thème Office</vt:lpstr>
      <vt:lpstr>TEMPLATE AFFICHE</vt:lpstr>
      <vt:lpstr>Workshop organisation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AFFICHE</dc:title>
  <dc:creator>nicolas gameiro</dc:creator>
  <cp:lastModifiedBy>Aurélien</cp:lastModifiedBy>
  <cp:revision>13</cp:revision>
  <dcterms:created xsi:type="dcterms:W3CDTF">2019-07-03T17:28:49Z</dcterms:created>
  <dcterms:modified xsi:type="dcterms:W3CDTF">2019-07-03T21:30:18Z</dcterms:modified>
</cp:coreProperties>
</file>