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9" r:id="rId2"/>
    <p:sldId id="414" r:id="rId3"/>
    <p:sldId id="256" r:id="rId4"/>
    <p:sldId id="413" r:id="rId5"/>
    <p:sldId id="416" r:id="rId6"/>
    <p:sldId id="418" r:id="rId7"/>
    <p:sldId id="417" r:id="rId8"/>
    <p:sldId id="420" r:id="rId9"/>
    <p:sldId id="412" r:id="rId10"/>
    <p:sldId id="415" r:id="rId11"/>
    <p:sldId id="4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26620-7599-4445-80F8-5A985077E3D8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0699E-34FA-4D7B-B829-5B703794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C11B8-F860-4958-8FF8-FD336DEFCA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C11B8-F860-4958-8FF8-FD336DEFCA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C11B8-F860-4958-8FF8-FD336DEFCA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E0BA-399D-4C79-889F-F6B2B3A2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3280-4D59-4D8D-90EC-5D0587D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8611-37E7-41DC-B6F3-3C677E2B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1E6E-2F69-48CE-B9CC-3E364031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BF13-084B-47B5-98BC-7B9E11FF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DA29-5E73-4691-B4B4-B4B5F697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8C535-DACE-4086-835C-3C6C5BE2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4DD7-3029-46ED-AB79-CB19A911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1B98-3391-46F2-AF82-F866413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63A6-6722-43FA-A49C-5DEB1820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EEEF1-C7FF-45F5-8421-20036F9D6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7694-30D7-43F5-A6DF-4EEF6355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D7FA-C88E-49B9-9D19-549855E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C199-886A-46CD-B79D-EA7338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7531-6C29-4A5C-9EB5-B2F9C98D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F63-7552-4029-860A-8A96BD95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860F-85F5-4F96-B4DE-FBD63E00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CEDA-7009-4152-AE0C-27CE97F7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A77D-00A1-40FC-832B-4543F66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4FA5-D7D6-47ED-8E41-89B0267E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BFF0-1327-4E6C-A18C-3AA69C46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8934-7EF0-4E2C-9F41-AA800A12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813B-B9BD-4813-9D16-259FE06C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F55AE-5635-4860-A959-8752900E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103F-6507-4076-AC06-B1BE9F9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0CB-DE42-4483-B5B1-85E728F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6090-5278-4FCB-BE09-FEFA8CDE3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0F1F-DFCC-4E96-8C3C-7F8D6DCB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235B-99E3-4453-BD09-09CE686B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F68FE-3179-4202-A0C5-5D391482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19C39-A0B0-4A4C-87FF-7A5882B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55E8-22E4-44E8-98ED-7ECD71DD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1D1-42C6-47D9-A432-8E958B33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ED30B-5B22-46BF-88FD-1D2598A2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00330-A8AB-4B5E-BB3E-21448007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0D18C-A6D4-4DD1-BBD7-269F0318A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6393-EF81-405C-B5BC-690808F5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C30B8-9215-4F44-A953-E6F163B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11A3C-5537-4804-B34D-21DFE161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C4EC-AD5A-4300-9BB6-AA2399C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4D039-7CA3-4C4E-BFFD-3BF4912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00521-6221-4495-B027-458A6EDB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66EB-BDC3-4EE2-B197-5F67328E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08B4-B9CA-4080-B57B-82841F93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0E50-A6AB-407C-9677-6182CD0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A6864-C2BD-4111-A1F8-9377FCF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FE13-5E73-4013-9363-2AC16C7B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22C0-70B2-477E-905B-0F1D7BC8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4A341-9F59-4C15-93EB-23FD7125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4AE6C-68AF-4024-95D2-44A39073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CD3C-9A38-4D41-B927-834A5382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67D6-5ED6-40ED-A654-AA3BE236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D328-0950-411B-AA49-2CDCF253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E3CB7-5C23-44B1-B55B-DFD0679B5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1540-FC78-48CD-B310-21B1DC48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7223-FD6C-4149-80A3-ADE30A09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BFCC-856C-403C-8F2B-BFCEC25F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BF65-6B95-4D51-A987-EFBC9696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09799-403C-40C5-B704-5F75BA6D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FDC1-D21E-49C1-A838-8062CBE8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14F5-3730-4175-BA1A-489B0780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96E0-3A0F-4D82-9E54-7CB58A21521A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FBF9-3D1F-499A-99E2-A2A5F15CE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0074-623D-4126-B747-FD16749C8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B171-8734-4B59-82D1-9C16FAF2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ing-styles-online.com/style/logical-mathematical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www.learning-styles-online.com/style/physical-bodily-kinesthe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ing-styles-online.com/style/verbal-linguistic" TargetMode="External"/><Relationship Id="rId11" Type="http://schemas.openxmlformats.org/officeDocument/2006/relationships/image" Target="../media/image8.jpeg"/><Relationship Id="rId5" Type="http://schemas.openxmlformats.org/officeDocument/2006/relationships/hyperlink" Target="https://www.learning-styles-online.com/style/aural-auditory-musical" TargetMode="External"/><Relationship Id="rId10" Type="http://schemas.openxmlformats.org/officeDocument/2006/relationships/hyperlink" Target="https://www.learning-styles-online.com/style/solitary-intrapersonal" TargetMode="External"/><Relationship Id="rId4" Type="http://schemas.openxmlformats.org/officeDocument/2006/relationships/hyperlink" Target="https://www.learning-styles-online.com/style/visual-spatial" TargetMode="External"/><Relationship Id="rId9" Type="http://schemas.openxmlformats.org/officeDocument/2006/relationships/hyperlink" Target="https://www.learning-styles-online.com/style/social-interpersona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ing-styles-online.com/style/logical-mathematical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www.learning-styles-online.com/style/physical-bodily-kinesthet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ing-styles-online.com/style/aural-auditory-musical" TargetMode="External"/><Relationship Id="rId5" Type="http://schemas.openxmlformats.org/officeDocument/2006/relationships/hyperlink" Target="https://www.learning-styles-online.com/style/visual-spatial" TargetMode="External"/><Relationship Id="rId4" Type="http://schemas.openxmlformats.org/officeDocument/2006/relationships/image" Target="../media/image8.jpeg"/><Relationship Id="rId9" Type="http://schemas.openxmlformats.org/officeDocument/2006/relationships/hyperlink" Target="https://www.learning-styles-online.com/style/verbal-linguist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3638"/>
            <a:ext cx="12192000" cy="5491760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CONDITIONAL STATEMENTS AND COMPOUND CONDITIONAL STATEMENTS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IF: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ELIF: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ELSE: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COUNT YOUR PARENTHESES (_(___(__(_))_____))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THE RANDOM LIBRARY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WHAT IS A VENV?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PULL REQUEST, PUSH, COMMIT, SYNCH, GIST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3EA7E-4822-4111-A6A1-5C4B5D32C0F9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50CC9-AC16-49B8-B990-0449C0749A65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88C71-C96F-4544-8415-BD4C369CD896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1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13695"/>
            <a:ext cx="12192000" cy="6153479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LEARNING MODES  - “LET’S LOOK AT HOW YOU LEARN” 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HERE IS A LIST OF WAYS THAT YOU CAN USE YOUR LEARNING/RESEARCH TIME IN THIS CLASS: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WATCH – PAUSE – WRITE  QUESTIONS/HAVE DISCUSSION W/ TEACHER/CLASSMATE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WATCH – PAUSE – CODE/EXPERIMENT – UNPAUSE – CONTINUE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DEBUGGING / SOLVE PROBLEMS / FIX CODE AND COMMENT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WATCH X1 W/ NO  DISTRACTIONS 100% FOCUS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WATCH – PAUSE – TAKE  NOTES – UNPAUSE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READ – CODE YOUR NEW KNOWLEDGE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DOWNLOAD CODE AND TWEAK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WATCH – REWATCH – REWATCH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READ – TAKE NOTES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COLLABORATE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CODEACADEMY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NOTICE THAT ALL OF THESE ARE ACTIVE, FOCUSED AND AWAKE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F5B102A-7369-43E0-AB41-0A6DF9F43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r="21843"/>
          <a:stretch/>
        </p:blipFill>
        <p:spPr bwMode="auto">
          <a:xfrm>
            <a:off x="7086600" y="2983822"/>
            <a:ext cx="4858657" cy="36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2F691-DFA7-439F-AC6B-93B73B09C314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CFE27-983F-4D4C-AB73-BFF4D7125F1D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DAFF7-F425-472C-9E34-A26AE0608896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8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mario SPInning coin">
            <a:extLst>
              <a:ext uri="{FF2B5EF4-FFF2-40B4-BE49-F238E27FC236}">
                <a16:creationId xmlns:a16="http://schemas.microsoft.com/office/drawing/2014/main" id="{3B70986C-739E-4693-B65D-7DFF985EB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72" y="5293573"/>
            <a:ext cx="15811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rio SPInning coin">
            <a:extLst>
              <a:ext uri="{FF2B5EF4-FFF2-40B4-BE49-F238E27FC236}">
                <a16:creationId xmlns:a16="http://schemas.microsoft.com/office/drawing/2014/main" id="{B9DBCEEF-5D3F-467C-9434-27867CE3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108" y="5406974"/>
            <a:ext cx="1581150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2166601" cy="6843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cs typeface="Times New Roman" pitchFamily="18" charset="0"/>
              </a:rPr>
              <a:t>OBJECT-ORIENTED PROGRAMMING</a:t>
            </a:r>
          </a:p>
          <a:p>
            <a:r>
              <a:rPr lang="en-US" sz="2400" b="1" u="sng" dirty="0">
                <a:solidFill>
                  <a:schemeClr val="tx1"/>
                </a:solidFill>
                <a:cs typeface="Times New Roman" pitchFamily="18" charset="0"/>
              </a:rPr>
              <a:t>PROCEDURAL 		VS. 	   OBJECT-ORIENTED</a:t>
            </a:r>
          </a:p>
          <a:p>
            <a:endParaRPr lang="en-US" sz="2400" b="1" u="sng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65AE3-D85B-476E-8FC4-16078906989C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30" name="Picture 6" descr="Image result for honda civic type-r 2017">
            <a:extLst>
              <a:ext uri="{FF2B5EF4-FFF2-40B4-BE49-F238E27FC236}">
                <a16:creationId xmlns:a16="http://schemas.microsoft.com/office/drawing/2014/main" id="{634DCEBD-1B1B-4015-9E9C-B763412C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44308" r="8096" b="15468"/>
          <a:stretch/>
        </p:blipFill>
        <p:spPr bwMode="auto">
          <a:xfrm>
            <a:off x="8350249" y="3213097"/>
            <a:ext cx="3917947" cy="1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rawingdatabase.com/wp-content/uploads/2017/10/Honda_Civic_Type-R_2017.gif">
            <a:extLst>
              <a:ext uri="{FF2B5EF4-FFF2-40B4-BE49-F238E27FC236}">
                <a16:creationId xmlns:a16="http://schemas.microsoft.com/office/drawing/2014/main" id="{F14B92EC-87CF-4BCC-BF46-C10C3E5C1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1" b="53148"/>
          <a:stretch/>
        </p:blipFill>
        <p:spPr bwMode="auto">
          <a:xfrm>
            <a:off x="8350249" y="3213098"/>
            <a:ext cx="3867149" cy="17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135108-E3B8-4D75-B3F7-68DC42BD0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04" y="1048511"/>
            <a:ext cx="2288564" cy="1716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975318-643C-497D-A1F5-05E5F52CC3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8" y="1097262"/>
            <a:ext cx="869251" cy="14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7EFE23-C7E7-41E6-B432-96996C745E25}"/>
              </a:ext>
            </a:extLst>
          </p:cNvPr>
          <p:cNvSpPr txBox="1"/>
          <p:nvPr/>
        </p:nvSpPr>
        <p:spPr>
          <a:xfrm>
            <a:off x="2159306" y="4966369"/>
            <a:ext cx="988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INSTANCE                                                                                                  CLASS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D91F3-222F-470F-98C9-398E00A7737B}"/>
              </a:ext>
            </a:extLst>
          </p:cNvPr>
          <p:cNvSpPr txBox="1"/>
          <p:nvPr/>
        </p:nvSpPr>
        <p:spPr>
          <a:xfrm>
            <a:off x="2016087" y="2707993"/>
            <a:ext cx="988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INSTANCE                                                                                                   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C52B9-67C2-4C86-86B1-A1593A3203C9}"/>
              </a:ext>
            </a:extLst>
          </p:cNvPr>
          <p:cNvSpPr txBox="1"/>
          <p:nvPr/>
        </p:nvSpPr>
        <p:spPr>
          <a:xfrm>
            <a:off x="8641379" y="1273949"/>
            <a:ext cx="3550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ON CAR OR COIN TO SEE A CLASS CREATE AN INSTANCE OF THAT CLASS</a:t>
            </a:r>
          </a:p>
        </p:txBody>
      </p:sp>
    </p:spTree>
    <p:extLst>
      <p:ext uri="{BB962C8B-B14F-4D97-AF65-F5344CB8AC3E}">
        <p14:creationId xmlns:p14="http://schemas.microsoft.com/office/powerpoint/2010/main" val="4097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63151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6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6138 -0.0013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90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1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2077"/>
            <a:ext cx="12192000" cy="885371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COMPARISON OPERATORS &lt;=, &gt;=, ==, !=, &lt;, &gt;, &lt;&gt;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= VS. == (ASSIGNMENT VS. COMPARISON)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1C331A-AA0E-4E27-A125-7A171460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1" y="2486925"/>
            <a:ext cx="5857420" cy="357020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y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z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z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mylist.append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“apples"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z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mylist.append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"dogs"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z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mylist.append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"elves"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z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mylist.append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"fruit"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Question: which would return a list of what?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0EA1BC-A819-40CB-909D-EBF73AC1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277588"/>
            <a:ext cx="5762170" cy="30777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 Answer: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“apples"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"dogs"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"fruit"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57134-1B21-4150-8ECA-3AE41990F0D6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AD319-3D95-4341-8305-03AF8C573678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F415D7-2791-49F9-AC4B-39F5BDC7349E}"/>
              </a:ext>
            </a:extLst>
          </p:cNvPr>
          <p:cNvSpPr/>
          <p:nvPr/>
        </p:nvSpPr>
        <p:spPr>
          <a:xfrm>
            <a:off x="-53503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3638"/>
            <a:ext cx="12192000" cy="5952399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WORKING WITH IDLE –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WHAT IS IDLE? - DEFINITION:  AN INTEGRATED DEVELOPMENT AND  LEARNING ENVIRONMENT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PROS – FAST, OLD SCHOOL, MANY TUTORIALS, BASIC SMALL INSTRUCTIONS, SIMPLE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CONS – HAVE TO SAVE AND LOAD PROGRAMS FROM SOME PLACE ELSE, NO MEMORY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NOTES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&gt;&gt;&gt; MEANS “TYPE ON THIS LINE”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DO NOT WRITE “&gt;&gt;&gt;” IN PYCHARM OR OTHER IDE’S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098" name="Picture 2" descr="Image result for python idle">
            <a:extLst>
              <a:ext uri="{FF2B5EF4-FFF2-40B4-BE49-F238E27FC236}">
                <a16:creationId xmlns:a16="http://schemas.microsoft.com/office/drawing/2014/main" id="{217B702D-7A95-44BE-92E3-C4EC0B40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14" y="3845398"/>
            <a:ext cx="4306804" cy="26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7AC2B0-8ABD-4A73-8561-0749F788CC03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FB67C-47A7-4F06-B31C-93639384FB7B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7245C-4D8B-419E-B6EC-CC216E6705F8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3638"/>
            <a:ext cx="12192000" cy="5363520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SELF GUIDED LEARNING GOAL: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DEEP UNDERSTANDING AND CONNECTION – SELF IMPROVEMENT AND SELF AWARENESS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NO SHORTCUTS – ONLY LEARNING – DO IT FOR YOURSELF – PUSH YOURSELF – DON’T RUSH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TERMS TO DEFINE – TRACEBACK AND “THE STACK”, “THE STACK OVERFLOW”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MOST COMMON ERRORS AND THEIR MEANINGS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“SOMETHING IS NOT DEFINED” “SOMETHING BEFORE ASSIGNMENT”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VARIABLES “POINT AT” INFORMATION – POINTERS, WHEN A VARIABLE IS CREATED IT IS NAMING A SPOT ON HD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4F014-D2A6-4663-8B8F-1172D0F15213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86D5D-0995-4FC7-A76D-D3392552489B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EA32DF-72B5-4120-BCCC-0DD5D12D8EB3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66" name="Picture 2" descr="Image result for thinking icon SHINY LOGO">
            <a:extLst>
              <a:ext uri="{FF2B5EF4-FFF2-40B4-BE49-F238E27FC236}">
                <a16:creationId xmlns:a16="http://schemas.microsoft.com/office/drawing/2014/main" id="{4DA00D0C-8F82-4172-8F4A-84212E94C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15093" r="11853" b="16852"/>
          <a:stretch/>
        </p:blipFill>
        <p:spPr bwMode="auto">
          <a:xfrm>
            <a:off x="12192000" y="6843489"/>
            <a:ext cx="3160484" cy="27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hinking icon SHINY LOGO">
            <a:extLst>
              <a:ext uri="{FF2B5EF4-FFF2-40B4-BE49-F238E27FC236}">
                <a16:creationId xmlns:a16="http://schemas.microsoft.com/office/drawing/2014/main" id="{FA1A02B7-DC61-44C5-81CB-0FAEEA4C9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 t="52315" r="49074" b="16852"/>
          <a:stretch/>
        </p:blipFill>
        <p:spPr bwMode="auto">
          <a:xfrm>
            <a:off x="9460250" y="3185615"/>
            <a:ext cx="2509499" cy="19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4953"/>
            <a:ext cx="12192000" cy="6267357"/>
          </a:xfr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YOUTUBE CHANNEL – “KIDS CAN CODE”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124 VIDEOS ACROSS 5 PLAYLISTS: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“LEARNING TO PROGRAM WITH PYTHON” (14 VIDEOS FOR AN INTRO REFRESHER)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“PYGAME TUTORIAL #2: PLATFORMER ” (19 VIDEOS BUILDING A 2D PLATFORMER)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“GAME DEVELOPMENT WITH PYGAME”(58 VIDEOS USING PYGAME TO BUILD GAMES)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“GAMEDEV: IN-DEPTH TOPICS (11 VIDEOS 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“PYGAME TUTORIAL #3: TILE-BASED GAME” (23 VIDEOS)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9494D-BE07-4A7A-BFAA-90CDE470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64" y="4108631"/>
            <a:ext cx="2365829" cy="2365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D8D88B-3340-48DA-92D4-D525BB8212FF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2BCC8-B83A-491D-8D8A-9EE20E513F92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A00F7-9B31-4D9B-8175-ABF0506AADD3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9" y="798284"/>
            <a:ext cx="12192000" cy="5491760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RESOURCE – CODEACADEMY.COM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PROS – LESSONS-BASED, SELF PACED, LOGIC-BASED,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EXTREMELY POPULAR, CAN LEARN OTHER LANGUAGES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ACTIVITY – BUILD ROCK, PAPER, SCISSORS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RESOURCE – TALKPYTHONTOME.COM  – PODCAST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RESOURCE – TALKPYTHONTOME.COM – WEB RESOURCES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PYPI, ANACONDA, SKYPE, SLACK, HANGOUTS, DISCORD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Image result for codecademy">
            <a:extLst>
              <a:ext uri="{FF2B5EF4-FFF2-40B4-BE49-F238E27FC236}">
                <a16:creationId xmlns:a16="http://schemas.microsoft.com/office/drawing/2014/main" id="{E666990B-9E14-446A-8F53-8E31E55B0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34922" r="12115" b="35449"/>
          <a:stretch/>
        </p:blipFill>
        <p:spPr bwMode="auto">
          <a:xfrm>
            <a:off x="7112000" y="1087793"/>
            <a:ext cx="4712607" cy="186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B3EA7E-4822-4111-A6A1-5C4B5D32C0F9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50CC9-AC16-49B8-B990-0449C0749A65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88C71-C96F-4544-8415-BD4C369CD896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6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88EC-DA13-41D7-8CB8-BF6D970B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23330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UPCOMING TOPICS FOR SD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7B9C-C24A-4445-9C21-B592748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63638"/>
            <a:ext cx="12192000" cy="5031121"/>
          </a:xfr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RESOURCE – ATTILA TOTH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PROS – “DISCOVERY LEARNING”, 2D AND 3D GRAPHICS, USE OF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PYGLET, OPENGL,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RESOURCE – PROGRAMARCADEGAMES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PROS – “LOTS OF RESOURCE CODE TO PLAY WITH”, EASY TO ACCESS,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attila toth python">
            <a:extLst>
              <a:ext uri="{FF2B5EF4-FFF2-40B4-BE49-F238E27FC236}">
                <a16:creationId xmlns:a16="http://schemas.microsoft.com/office/drawing/2014/main" id="{B26378E2-0998-495B-9164-6ABA118F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57" y="923330"/>
            <a:ext cx="314959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program arcade games">
            <a:extLst>
              <a:ext uri="{FF2B5EF4-FFF2-40B4-BE49-F238E27FC236}">
                <a16:creationId xmlns:a16="http://schemas.microsoft.com/office/drawing/2014/main" id="{F01BB5DD-C14D-4498-852B-4CD9082B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94" y="2914649"/>
            <a:ext cx="2559562" cy="36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BAD380-2494-4461-A7E9-5DD93ED9A019}"/>
              </a:ext>
            </a:extLst>
          </p:cNvPr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153E6-ACB4-4750-8C5D-42B83643B5AA}"/>
              </a:ext>
            </a:extLst>
          </p:cNvPr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814D1-114B-4EF6-AA10-2EFDFE6DD263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9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FBD6E577-ABB5-4311-AEFB-DA9779C0D039}"/>
              </a:ext>
            </a:extLst>
          </p:cNvPr>
          <p:cNvSpPr/>
          <p:nvPr/>
        </p:nvSpPr>
        <p:spPr>
          <a:xfrm>
            <a:off x="9136995" y="5025952"/>
            <a:ext cx="1462600" cy="14955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CAC17-CB72-4762-B9CA-ABBE76D2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8" t="10502" r="16654" b="11867"/>
          <a:stretch/>
        </p:blipFill>
        <p:spPr>
          <a:xfrm>
            <a:off x="9340851" y="5246158"/>
            <a:ext cx="1060446" cy="99459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58054"/>
            <a:ext cx="12166601" cy="376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cs typeface="Times New Roman" pitchFamily="18" charset="0"/>
              </a:rPr>
              <a:t>LEARNING STYLES</a:t>
            </a:r>
          </a:p>
          <a:p>
            <a:pPr algn="ctr"/>
            <a:r>
              <a:rPr lang="en-US" sz="2000" b="1" u="sng" dirty="0">
                <a:solidFill>
                  <a:schemeClr val="bg1"/>
                </a:solidFill>
                <a:cs typeface="Times New Roman" pitchFamily="18" charset="0"/>
              </a:rPr>
              <a:t> </a:t>
            </a:r>
          </a:p>
          <a:p>
            <a:r>
              <a:rPr lang="en-US" sz="2400" b="1" u="sng" dirty="0">
                <a:hlinkClick r:id="rId4"/>
              </a:rPr>
              <a:t>VISUAL</a:t>
            </a:r>
            <a:r>
              <a:rPr lang="en-US" sz="2400" b="1" dirty="0"/>
              <a:t> (SPATIAL):  </a:t>
            </a:r>
            <a:r>
              <a:rPr lang="en-US" sz="2400" dirty="0"/>
              <a:t>YOU PREFER USING PICTURES, IMAGES, AND SPATIAL UNDERSTANDING</a:t>
            </a:r>
          </a:p>
          <a:p>
            <a:r>
              <a:rPr lang="en-US" sz="2400" b="1" u="sng" dirty="0">
                <a:hlinkClick r:id="rId5"/>
              </a:rPr>
              <a:t>AURAL</a:t>
            </a:r>
            <a:r>
              <a:rPr lang="en-US" sz="2400" b="1" dirty="0"/>
              <a:t> (AUDITORY):</a:t>
            </a:r>
            <a:r>
              <a:rPr lang="en-US" sz="2400" dirty="0"/>
              <a:t>  YOU PREFER USING SOUND </a:t>
            </a:r>
          </a:p>
          <a:p>
            <a:r>
              <a:rPr lang="en-US" sz="2400" b="1" u="sng" dirty="0">
                <a:hlinkClick r:id="rId6"/>
              </a:rPr>
              <a:t>VERBAL</a:t>
            </a:r>
            <a:r>
              <a:rPr lang="en-US" sz="2400" b="1" dirty="0"/>
              <a:t> (LINGUISTIC):</a:t>
            </a:r>
            <a:r>
              <a:rPr lang="en-US" sz="2400" dirty="0"/>
              <a:t>  YOU PREFER USING WORDS, BOTH IN SPEECH AND WRITING</a:t>
            </a:r>
          </a:p>
          <a:p>
            <a:r>
              <a:rPr lang="en-US" sz="2400" b="1" u="sng" dirty="0">
                <a:hlinkClick r:id="rId7"/>
              </a:rPr>
              <a:t>PHYSICAL</a:t>
            </a:r>
            <a:r>
              <a:rPr lang="en-US" sz="2400" b="1" dirty="0"/>
              <a:t> (KINESTHETIC):</a:t>
            </a:r>
            <a:r>
              <a:rPr lang="en-US" sz="2400" dirty="0"/>
              <a:t>  YOU PREFER USING YOUR BODY, HANDS, AND SENSE OF TOUCH</a:t>
            </a:r>
          </a:p>
          <a:p>
            <a:r>
              <a:rPr lang="en-US" sz="2400" b="1" u="sng" dirty="0">
                <a:hlinkClick r:id="rId8"/>
              </a:rPr>
              <a:t>LOGICAL</a:t>
            </a:r>
            <a:r>
              <a:rPr lang="en-US" sz="2400" b="1" dirty="0"/>
              <a:t> (MATHEMATICAL):</a:t>
            </a:r>
            <a:r>
              <a:rPr lang="en-US" sz="2400" dirty="0"/>
              <a:t>  YOU PREFER USING LOGIC, REASONING, AND SYSTEMS</a:t>
            </a:r>
          </a:p>
          <a:p>
            <a:endParaRPr lang="en-US" sz="2400" dirty="0"/>
          </a:p>
          <a:p>
            <a:r>
              <a:rPr lang="en-US" sz="2400" b="1" u="sng" dirty="0">
                <a:hlinkClick r:id="rId9"/>
              </a:rPr>
              <a:t>SOCIAL</a:t>
            </a:r>
            <a:r>
              <a:rPr lang="en-US" sz="2400" b="1" dirty="0"/>
              <a:t> (INTERPERSONAL):</a:t>
            </a:r>
            <a:r>
              <a:rPr lang="en-US" sz="2400" dirty="0"/>
              <a:t>  YOU PREFER TO LEARN IN GROUPS OR WITH OTHER PEOPLE</a:t>
            </a:r>
          </a:p>
          <a:p>
            <a:r>
              <a:rPr lang="en-US" sz="2400" b="1" u="sng" dirty="0">
                <a:hlinkClick r:id="rId10"/>
              </a:rPr>
              <a:t>SOLITARY</a:t>
            </a:r>
            <a:r>
              <a:rPr lang="en-US" sz="2400" b="1" dirty="0"/>
              <a:t> (INTRAPERSONAL):</a:t>
            </a:r>
            <a:r>
              <a:rPr lang="en-US" sz="2400" dirty="0"/>
              <a:t>  YOU PREFER TO WORK ALONE AND USE SELF-STUDY</a:t>
            </a:r>
          </a:p>
          <a:p>
            <a:endParaRPr lang="en-US" sz="1600" b="1" u="sng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n-US" sz="1600" b="1" u="sng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65AE3-D85B-476E-8FC4-16078906989C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E8E3C-9A40-4296-9D1F-8F435E3D91A3}"/>
              </a:ext>
            </a:extLst>
          </p:cNvPr>
          <p:cNvSpPr txBox="1"/>
          <p:nvPr/>
        </p:nvSpPr>
        <p:spPr>
          <a:xfrm>
            <a:off x="7783696" y="5091101"/>
            <a:ext cx="8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ACFB6-A2F5-4CBB-8A84-6AB8C6E0EDB9}"/>
              </a:ext>
            </a:extLst>
          </p:cNvPr>
          <p:cNvSpPr txBox="1"/>
          <p:nvPr/>
        </p:nvSpPr>
        <p:spPr>
          <a:xfrm>
            <a:off x="9417761" y="4117069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04557A-D562-47F0-A856-EB568052EB63}"/>
              </a:ext>
            </a:extLst>
          </p:cNvPr>
          <p:cNvSpPr txBox="1"/>
          <p:nvPr/>
        </p:nvSpPr>
        <p:spPr>
          <a:xfrm>
            <a:off x="10972935" y="5097741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FB6F9-FABD-4341-A2CE-C96A384B6622}"/>
              </a:ext>
            </a:extLst>
          </p:cNvPr>
          <p:cNvSpPr txBox="1"/>
          <p:nvPr/>
        </p:nvSpPr>
        <p:spPr>
          <a:xfrm>
            <a:off x="10816186" y="6356471"/>
            <a:ext cx="97783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F6E310-CD9C-4790-A7A3-638A2F486003}"/>
              </a:ext>
            </a:extLst>
          </p:cNvPr>
          <p:cNvSpPr txBox="1"/>
          <p:nvPr/>
        </p:nvSpPr>
        <p:spPr>
          <a:xfrm>
            <a:off x="8088359" y="6354843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AURAL</a:t>
            </a:r>
          </a:p>
        </p:txBody>
      </p:sp>
      <p:pic>
        <p:nvPicPr>
          <p:cNvPr id="2052" name="Picture 4" descr="Image result for shiny pentagon logo">
            <a:extLst>
              <a:ext uri="{FF2B5EF4-FFF2-40B4-BE49-F238E27FC236}">
                <a16:creationId xmlns:a16="http://schemas.microsoft.com/office/drawing/2014/main" id="{FBB48634-1BBF-4883-B4AA-0C5E25595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3F4EF"/>
              </a:clrFrom>
              <a:clrTo>
                <a:srgbClr val="F3F4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13691" r="14901" b="17778"/>
          <a:stretch/>
        </p:blipFill>
        <p:spPr bwMode="auto">
          <a:xfrm>
            <a:off x="8636558" y="4454652"/>
            <a:ext cx="2415269" cy="23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85CB64-D6FC-4C08-A8C9-42A45C18E544}"/>
              </a:ext>
            </a:extLst>
          </p:cNvPr>
          <p:cNvSpPr txBox="1"/>
          <p:nvPr/>
        </p:nvSpPr>
        <p:spPr>
          <a:xfrm>
            <a:off x="9405167" y="5455195"/>
            <a:ext cx="96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SOLITARY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ED216-48A1-4027-8239-556C789479C7}"/>
              </a:ext>
            </a:extLst>
          </p:cNvPr>
          <p:cNvSpPr txBox="1"/>
          <p:nvPr/>
        </p:nvSpPr>
        <p:spPr>
          <a:xfrm>
            <a:off x="9494067" y="569649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9331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FBD6E577-ABB5-4311-AEFB-DA9779C0D039}"/>
              </a:ext>
            </a:extLst>
          </p:cNvPr>
          <p:cNvSpPr/>
          <p:nvPr/>
        </p:nvSpPr>
        <p:spPr>
          <a:xfrm>
            <a:off x="9136995" y="4975152"/>
            <a:ext cx="1462600" cy="14955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CAC17-CB72-4762-B9CA-ABBE76D2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8" t="10502" r="16654" b="11867"/>
          <a:stretch/>
        </p:blipFill>
        <p:spPr>
          <a:xfrm>
            <a:off x="9340851" y="5195358"/>
            <a:ext cx="1060446" cy="99459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2217399" y="0"/>
            <a:ext cx="3135085" cy="4051299"/>
          </a:xfrm>
          <a:prstGeom prst="rect">
            <a:avLst/>
          </a:prstGeom>
          <a:solidFill>
            <a:srgbClr val="990033"/>
          </a:solidFill>
          <a:ln w="6350">
            <a:solidFill>
              <a:schemeClr val="bg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NOTES</a:t>
            </a:r>
          </a:p>
          <a:p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CONTENT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PROCEDURES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NEWS / CURRENT EVENTS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21</a:t>
            </a:r>
            <a:r>
              <a:rPr lang="en-US" baseline="30000" dirty="0">
                <a:solidFill>
                  <a:schemeClr val="bg1"/>
                </a:solidFill>
                <a:cs typeface="Times New Roman" pitchFamily="18" charset="0"/>
              </a:rPr>
              <a:t>ST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CENTURY SKILLS</a:t>
            </a:r>
          </a:p>
          <a:p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JOBS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58054"/>
            <a:ext cx="12166601" cy="764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cs typeface="Times New Roman" pitchFamily="18" charset="0"/>
              </a:rPr>
              <a:t>LEARNING STYLES</a:t>
            </a:r>
          </a:p>
          <a:p>
            <a:endParaRPr lang="en-US" sz="1600" b="1" u="sng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n-US" sz="1600" b="1" u="sng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192000" y="4051300"/>
            <a:ext cx="3135085" cy="280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u="sng" dirty="0">
                <a:solidFill>
                  <a:schemeClr val="tx1"/>
                </a:solidFill>
                <a:cs typeface="Times New Roman" pitchFamily="18" charset="0"/>
              </a:rPr>
              <a:t>21 CENTURY SKILLS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CRITICAL THINKING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SOLVING COMPLEX PROBLEMS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CREATIVITY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COLLABORATION COMMUNICATION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EXPLORATION 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INNOVATION</a:t>
            </a:r>
          </a:p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MINDFULNESS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65AE3-D85B-476E-8FC4-16078906989C}"/>
              </a:ext>
            </a:extLst>
          </p:cNvPr>
          <p:cNvSpPr/>
          <p:nvPr/>
        </p:nvSpPr>
        <p:spPr>
          <a:xfrm>
            <a:off x="-5312228" y="14513"/>
            <a:ext cx="5312228" cy="6828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ysClr val="windowText" lastClr="000000"/>
                </a:solidFill>
              </a:rPr>
              <a:t>STATE STANDARDS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1.0  APPLY PROBLEM-SOLVING AND CRITICAL THINKING SKILLS TO INFORMATION TECHNOLOGY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1.1	Describe methods and considerations for prioritizing and scheduling software development tasks (e.g., risk- value, waterfall, agile, GTD, Kanban)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1.2	Describe methods and techniques of problem-solving and troubleshooting applicable to software development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E8E3C-9A40-4296-9D1F-8F435E3D91A3}"/>
              </a:ext>
            </a:extLst>
          </p:cNvPr>
          <p:cNvSpPr txBox="1"/>
          <p:nvPr/>
        </p:nvSpPr>
        <p:spPr>
          <a:xfrm>
            <a:off x="7783696" y="5040301"/>
            <a:ext cx="8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ACFB6-A2F5-4CBB-8A84-6AB8C6E0EDB9}"/>
              </a:ext>
            </a:extLst>
          </p:cNvPr>
          <p:cNvSpPr txBox="1"/>
          <p:nvPr/>
        </p:nvSpPr>
        <p:spPr>
          <a:xfrm>
            <a:off x="9417761" y="4066269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04557A-D562-47F0-A856-EB568052EB63}"/>
              </a:ext>
            </a:extLst>
          </p:cNvPr>
          <p:cNvSpPr txBox="1"/>
          <p:nvPr/>
        </p:nvSpPr>
        <p:spPr>
          <a:xfrm>
            <a:off x="10972935" y="5046941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FB6F9-FABD-4341-A2CE-C96A384B6622}"/>
              </a:ext>
            </a:extLst>
          </p:cNvPr>
          <p:cNvSpPr txBox="1"/>
          <p:nvPr/>
        </p:nvSpPr>
        <p:spPr>
          <a:xfrm>
            <a:off x="10816186" y="6305671"/>
            <a:ext cx="97783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F6E310-CD9C-4790-A7A3-638A2F486003}"/>
              </a:ext>
            </a:extLst>
          </p:cNvPr>
          <p:cNvSpPr txBox="1"/>
          <p:nvPr/>
        </p:nvSpPr>
        <p:spPr>
          <a:xfrm>
            <a:off x="8088359" y="6304043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AURAL</a:t>
            </a:r>
          </a:p>
        </p:txBody>
      </p:sp>
      <p:pic>
        <p:nvPicPr>
          <p:cNvPr id="2052" name="Picture 4" descr="Image result for shiny pentagon logo">
            <a:extLst>
              <a:ext uri="{FF2B5EF4-FFF2-40B4-BE49-F238E27FC236}">
                <a16:creationId xmlns:a16="http://schemas.microsoft.com/office/drawing/2014/main" id="{FBB48634-1BBF-4883-B4AA-0C5E25595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3F4EF"/>
              </a:clrFrom>
              <a:clrTo>
                <a:srgbClr val="F3F4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13691" r="14901" b="17778"/>
          <a:stretch/>
        </p:blipFill>
        <p:spPr bwMode="auto">
          <a:xfrm>
            <a:off x="8636558" y="4403852"/>
            <a:ext cx="2415269" cy="23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A85CB64-D6FC-4C08-A8C9-42A45C18E544}"/>
              </a:ext>
            </a:extLst>
          </p:cNvPr>
          <p:cNvSpPr txBox="1"/>
          <p:nvPr/>
        </p:nvSpPr>
        <p:spPr>
          <a:xfrm>
            <a:off x="9405167" y="5404395"/>
            <a:ext cx="96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SOLITARY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ED216-48A1-4027-8239-556C789479C7}"/>
              </a:ext>
            </a:extLst>
          </p:cNvPr>
          <p:cNvSpPr txBox="1"/>
          <p:nvPr/>
        </p:nvSpPr>
        <p:spPr>
          <a:xfrm>
            <a:off x="9494067" y="5645695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SOCIAL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E92D010-AE66-44DD-A70F-3A952780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45369"/>
              </p:ext>
            </p:extLst>
          </p:nvPr>
        </p:nvGraphicFramePr>
        <p:xfrm>
          <a:off x="-2" y="822951"/>
          <a:ext cx="12166600" cy="3200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1831474921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580209573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381661659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3396858858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54002656"/>
                    </a:ext>
                  </a:extLst>
                </a:gridCol>
              </a:tblGrid>
              <a:tr h="232233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hlinkClick r:id="rId5"/>
                        </a:rPr>
                        <a:t>VISUAL</a:t>
                      </a:r>
                      <a:endParaRPr lang="en-US" sz="2400" u="sng" dirty="0"/>
                    </a:p>
                    <a:p>
                      <a:pPr algn="l"/>
                      <a:r>
                        <a:rPr lang="en-US" sz="1800" u="sng" dirty="0"/>
                        <a:t>PICTURES, IMAGES, SPATIAL</a:t>
                      </a:r>
                    </a:p>
                    <a:p>
                      <a:pPr algn="l"/>
                      <a:endParaRPr lang="en-US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LOOKING AT CODE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SEEING WHAT WORKS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YOUTUBE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GITHUB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hlinkClick r:id="rId6"/>
                        </a:rPr>
                        <a:t>AURAL</a:t>
                      </a:r>
                      <a:endParaRPr lang="en-US" sz="2400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WORDS,  SPEECH,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PODCASTS (TALK PYTHON TO 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DISCUSSION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PROBLEM SOLVING QUESTIONS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hlinkClick r:id="rId7"/>
                        </a:rPr>
                        <a:t>PHYSICAL</a:t>
                      </a:r>
                      <a:r>
                        <a:rPr lang="en-US" sz="1800" b="0" u="none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BODY, HANDS,TOUCH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ELECTRONICS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ROBOTICS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MANIPULATIVES LIKE CARDS , COINS AND DICE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hlinkClick r:id="rId8"/>
                        </a:rPr>
                        <a:t>LOGICAL</a:t>
                      </a:r>
                      <a:endParaRPr lang="en-US" sz="2400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LOGIC, REASONING, SYSTEMS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LOOKING @ CODE IN SILENCE FOLLOWING STEPS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REASONING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hlinkClick r:id="rId9"/>
                        </a:rPr>
                        <a:t>VERBAL</a:t>
                      </a:r>
                      <a:endParaRPr lang="en-US" sz="2400" u="sn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/>
                        <a:t>WORDS, SPEECH, WRITING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DISCUSSION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PLANNING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DOCS AND BOOKS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CODEACADEMY.COM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8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1171</Words>
  <Application>Microsoft Office PowerPoint</Application>
  <PresentationFormat>Widescreen</PresentationFormat>
  <Paragraphs>408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Times New Roman</vt:lpstr>
      <vt:lpstr>Office Theme</vt:lpstr>
      <vt:lpstr>UPCOMING TOPICS FOR SD II</vt:lpstr>
      <vt:lpstr>UPCOMING TOPICS FOR SD II</vt:lpstr>
      <vt:lpstr>UPCOMING TOPICS FOR SD II</vt:lpstr>
      <vt:lpstr>UPCOMING TOPICS FOR SD II</vt:lpstr>
      <vt:lpstr>UPCOMING TOPICS FOR SD II</vt:lpstr>
      <vt:lpstr>UPCOMING TOPICS FOR SD II</vt:lpstr>
      <vt:lpstr>UPCOMING TOPICS FOR SD II</vt:lpstr>
      <vt:lpstr>PowerPoint Presentation</vt:lpstr>
      <vt:lpstr>PowerPoint Presentation</vt:lpstr>
      <vt:lpstr>UPCOMING TOPICS FOR SD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jones</dc:creator>
  <cp:lastModifiedBy>clay jones</cp:lastModifiedBy>
  <cp:revision>51</cp:revision>
  <dcterms:created xsi:type="dcterms:W3CDTF">2018-08-25T11:56:06Z</dcterms:created>
  <dcterms:modified xsi:type="dcterms:W3CDTF">2018-08-26T18:20:49Z</dcterms:modified>
</cp:coreProperties>
</file>