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376" r:id="rId3"/>
    <p:sldId id="322" r:id="rId4"/>
    <p:sldId id="320" r:id="rId5"/>
    <p:sldId id="377" r:id="rId6"/>
    <p:sldId id="323" r:id="rId7"/>
    <p:sldId id="325" r:id="rId8"/>
    <p:sldId id="367" r:id="rId9"/>
    <p:sldId id="378" r:id="rId10"/>
    <p:sldId id="379" r:id="rId11"/>
    <p:sldId id="380" r:id="rId12"/>
    <p:sldId id="369" r:id="rId13"/>
    <p:sldId id="352" r:id="rId14"/>
    <p:sldId id="382" r:id="rId15"/>
    <p:sldId id="336" r:id="rId16"/>
    <p:sldId id="332" r:id="rId17"/>
    <p:sldId id="383" r:id="rId18"/>
    <p:sldId id="372" r:id="rId19"/>
    <p:sldId id="339" r:id="rId20"/>
    <p:sldId id="370" r:id="rId21"/>
    <p:sldId id="381" r:id="rId22"/>
    <p:sldId id="358" r:id="rId23"/>
    <p:sldId id="384" r:id="rId24"/>
    <p:sldId id="29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22"/>
            <p14:sldId id="320"/>
            <p14:sldId id="377"/>
            <p14:sldId id="323"/>
            <p14:sldId id="325"/>
            <p14:sldId id="367"/>
            <p14:sldId id="378"/>
            <p14:sldId id="379"/>
            <p14:sldId id="380"/>
            <p14:sldId id="369"/>
          </p14:sldIdLst>
        </p14:section>
        <p14:section name="설계단계" id="{079FB007-4044-4E60-AD09-4E9512A5438F}">
          <p14:sldIdLst>
            <p14:sldId id="352"/>
            <p14:sldId id="382"/>
            <p14:sldId id="336"/>
            <p14:sldId id="332"/>
            <p14:sldId id="383"/>
            <p14:sldId id="372"/>
            <p14:sldId id="339"/>
            <p14:sldId id="370"/>
            <p14:sldId id="381"/>
            <p14:sldId id="358"/>
            <p14:sldId id="38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105" d="100"/>
          <a:sy n="105" d="100"/>
        </p:scale>
        <p:origin x="15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xmlns="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빅데이터 수집을 위한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Kafka Adapter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어플리케이션 개발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3A0F21E0-224E-D1B4-16E8-83701482A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57050" y="166947"/>
            <a:ext cx="1156539" cy="3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(3/4)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224FFC02-E1E4-5172-A6FD-8C101F8F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540953" y="1700808"/>
            <a:ext cx="2232248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9CB59F06-B340-4289-9755-48353711C264}"/>
              </a:ext>
            </a:extLst>
          </p:cNvPr>
          <p:cNvSpPr/>
          <p:nvPr/>
        </p:nvSpPr>
        <p:spPr>
          <a:xfrm>
            <a:off x="5547356" y="1988839"/>
            <a:ext cx="2232248" cy="3798186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22B960-C2FE-45D7-B1E9-48A61304F431}"/>
              </a:ext>
            </a:extLst>
          </p:cNvPr>
          <p:cNvSpPr txBox="1"/>
          <p:nvPr/>
        </p:nvSpPr>
        <p:spPr>
          <a:xfrm>
            <a:off x="5642795" y="2079510"/>
            <a:ext cx="2041369" cy="31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Kafka </a:t>
            </a:r>
            <a:r>
              <a:rPr lang="ko-KR" altLang="en-US" sz="1100" dirty="0"/>
              <a:t>클러스터 서버의 각 </a:t>
            </a:r>
            <a:r>
              <a:rPr lang="ko-KR" altLang="en-US" sz="1100" dirty="0" err="1"/>
              <a:t>서버별</a:t>
            </a:r>
            <a:r>
              <a:rPr lang="ko-KR" altLang="en-US" sz="1100" dirty="0"/>
              <a:t> 시스템 자원사용량</a:t>
            </a:r>
            <a:r>
              <a:rPr lang="en-US" altLang="ko-KR" sz="1100" dirty="0"/>
              <a:t>(CPU, Memory</a:t>
            </a:r>
            <a:r>
              <a:rPr lang="ko-KR" altLang="en-US" sz="1100" dirty="0"/>
              <a:t>사용량</a:t>
            </a:r>
            <a:r>
              <a:rPr lang="en-US" altLang="ko-KR" sz="1100" dirty="0"/>
              <a:t>)</a:t>
            </a:r>
            <a:r>
              <a:rPr lang="ko-KR" altLang="en-US" sz="1100" dirty="0"/>
              <a:t>을 출력함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CPU/MEM</a:t>
            </a:r>
            <a:r>
              <a:rPr lang="ko-KR" altLang="en-US" sz="1100" dirty="0"/>
              <a:t> 각각</a:t>
            </a:r>
            <a:r>
              <a:rPr lang="en-US" altLang="ko-KR" sz="1100" dirty="0"/>
              <a:t>, 50%</a:t>
            </a:r>
            <a:r>
              <a:rPr lang="ko-KR" altLang="en-US" sz="1100" dirty="0"/>
              <a:t>미만이면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안정적수준을로</a:t>
            </a:r>
            <a:r>
              <a:rPr lang="en-US" altLang="ko-KR" sz="1100" dirty="0"/>
              <a:t>, </a:t>
            </a:r>
            <a:r>
              <a:rPr lang="ko-KR" altLang="en-US" sz="1100" dirty="0"/>
              <a:t>파란색으로 표시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50%</a:t>
            </a:r>
            <a:r>
              <a:rPr lang="ko-KR" altLang="en-US" sz="1100" dirty="0"/>
              <a:t>이상</a:t>
            </a:r>
            <a:r>
              <a:rPr lang="en-US" altLang="ko-KR" sz="1100" dirty="0"/>
              <a:t>~80%</a:t>
            </a:r>
            <a:r>
              <a:rPr lang="ko-KR" altLang="en-US" sz="1100" dirty="0"/>
              <a:t>미만이면</a:t>
            </a:r>
            <a:r>
              <a:rPr lang="en-US" altLang="ko-KR" sz="1100" dirty="0"/>
              <a:t>, </a:t>
            </a:r>
            <a:r>
              <a:rPr lang="ko-KR" altLang="en-US" sz="1100" dirty="0"/>
              <a:t>경계수준으로 노란색으로 표시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80%</a:t>
            </a:r>
            <a:r>
              <a:rPr lang="ko-KR" altLang="en-US" sz="1100" dirty="0"/>
              <a:t>이상</a:t>
            </a:r>
            <a:r>
              <a:rPr lang="en-US" altLang="ko-KR" sz="1100" dirty="0"/>
              <a:t>~100%</a:t>
            </a:r>
            <a:r>
              <a:rPr lang="ko-KR" altLang="en-US" sz="1100" dirty="0"/>
              <a:t>이하이면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위함수준으로</a:t>
            </a:r>
            <a:r>
              <a:rPr lang="ko-KR" altLang="en-US" sz="1100" dirty="0"/>
              <a:t> 빨간색으로 표시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29530F-DC70-4354-9B53-F8535FBCB5EF}"/>
              </a:ext>
            </a:extLst>
          </p:cNvPr>
          <p:cNvSpPr txBox="1"/>
          <p:nvPr/>
        </p:nvSpPr>
        <p:spPr>
          <a:xfrm>
            <a:off x="1452208" y="2473542"/>
            <a:ext cx="210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Kafka </a:t>
            </a:r>
            <a:r>
              <a:rPr lang="ko-KR" altLang="en-US" sz="1400" b="1" dirty="0"/>
              <a:t>서버 자원 사용량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6FDA23A-191B-4A44-94C7-2DF977114AE1}"/>
              </a:ext>
            </a:extLst>
          </p:cNvPr>
          <p:cNvSpPr/>
          <p:nvPr/>
        </p:nvSpPr>
        <p:spPr>
          <a:xfrm>
            <a:off x="1115616" y="3818157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D388580-B2CC-48FA-AAAF-B702D233D086}"/>
              </a:ext>
            </a:extLst>
          </p:cNvPr>
          <p:cNvSpPr/>
          <p:nvPr/>
        </p:nvSpPr>
        <p:spPr>
          <a:xfrm>
            <a:off x="1518731" y="3705038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4885BB-3B3A-4F04-B545-55FB4BE63632}"/>
              </a:ext>
            </a:extLst>
          </p:cNvPr>
          <p:cNvSpPr txBox="1"/>
          <p:nvPr/>
        </p:nvSpPr>
        <p:spPr>
          <a:xfrm>
            <a:off x="1050224" y="418259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F437F38-C90A-41D4-BE20-66E1816BB1B4}"/>
              </a:ext>
            </a:extLst>
          </p:cNvPr>
          <p:cNvSpPr txBox="1"/>
          <p:nvPr/>
        </p:nvSpPr>
        <p:spPr>
          <a:xfrm>
            <a:off x="1474668" y="4177081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3ABCCD9-3C56-4212-8A70-7E4102199CEE}"/>
              </a:ext>
            </a:extLst>
          </p:cNvPr>
          <p:cNvSpPr txBox="1"/>
          <p:nvPr/>
        </p:nvSpPr>
        <p:spPr>
          <a:xfrm>
            <a:off x="1452208" y="336557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5E43AA-F5AF-4D47-B0C0-3DF0BB4982CF}"/>
              </a:ext>
            </a:extLst>
          </p:cNvPr>
          <p:cNvSpPr txBox="1"/>
          <p:nvPr/>
        </p:nvSpPr>
        <p:spPr>
          <a:xfrm>
            <a:off x="1040680" y="35222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C91F8FF-7E82-455B-9FC0-7B3BB19D266C}"/>
              </a:ext>
            </a:extLst>
          </p:cNvPr>
          <p:cNvSpPr/>
          <p:nvPr/>
        </p:nvSpPr>
        <p:spPr>
          <a:xfrm>
            <a:off x="2205952" y="3608071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0E8D36-CC70-4CB2-AD57-2716F1D58812}"/>
              </a:ext>
            </a:extLst>
          </p:cNvPr>
          <p:cNvSpPr/>
          <p:nvPr/>
        </p:nvSpPr>
        <p:spPr>
          <a:xfrm>
            <a:off x="2609067" y="3381077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B4A633-769C-43D8-9DFC-D5CF9D968E39}"/>
              </a:ext>
            </a:extLst>
          </p:cNvPr>
          <p:cNvSpPr txBox="1"/>
          <p:nvPr/>
        </p:nvSpPr>
        <p:spPr>
          <a:xfrm>
            <a:off x="2140560" y="418259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97B93A-27E4-4AB1-A03C-CB6CC5565AF3}"/>
              </a:ext>
            </a:extLst>
          </p:cNvPr>
          <p:cNvSpPr txBox="1"/>
          <p:nvPr/>
        </p:nvSpPr>
        <p:spPr>
          <a:xfrm>
            <a:off x="2565004" y="4177081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8D66EBE-A3BA-451B-906C-2CF4CCAD4016}"/>
              </a:ext>
            </a:extLst>
          </p:cNvPr>
          <p:cNvSpPr txBox="1"/>
          <p:nvPr/>
        </p:nvSpPr>
        <p:spPr>
          <a:xfrm>
            <a:off x="2537059" y="309020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D9F0A2A-5CA8-414E-969A-DAFB0594A74F}"/>
              </a:ext>
            </a:extLst>
          </p:cNvPr>
          <p:cNvSpPr txBox="1"/>
          <p:nvPr/>
        </p:nvSpPr>
        <p:spPr>
          <a:xfrm>
            <a:off x="2133749" y="32899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AD880BF-3EC5-46C2-9ECD-41883C02786D}"/>
              </a:ext>
            </a:extLst>
          </p:cNvPr>
          <p:cNvSpPr/>
          <p:nvPr/>
        </p:nvSpPr>
        <p:spPr>
          <a:xfrm>
            <a:off x="3289659" y="3998367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6263036-01D3-4A2A-8367-7033B37E34CE}"/>
              </a:ext>
            </a:extLst>
          </p:cNvPr>
          <p:cNvSpPr/>
          <p:nvPr/>
        </p:nvSpPr>
        <p:spPr>
          <a:xfrm>
            <a:off x="3692774" y="3515169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5B010BF-3803-4DD9-A078-487E5DB87042}"/>
              </a:ext>
            </a:extLst>
          </p:cNvPr>
          <p:cNvSpPr txBox="1"/>
          <p:nvPr/>
        </p:nvSpPr>
        <p:spPr>
          <a:xfrm>
            <a:off x="3224267" y="41754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BE8A474-B297-4635-9E5C-80A4B4053FDB}"/>
              </a:ext>
            </a:extLst>
          </p:cNvPr>
          <p:cNvSpPr txBox="1"/>
          <p:nvPr/>
        </p:nvSpPr>
        <p:spPr>
          <a:xfrm>
            <a:off x="3648711" y="41699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1436618-BA4A-4603-A9D2-7D616F5CFF8E}"/>
              </a:ext>
            </a:extLst>
          </p:cNvPr>
          <p:cNvSpPr txBox="1"/>
          <p:nvPr/>
        </p:nvSpPr>
        <p:spPr>
          <a:xfrm>
            <a:off x="3621910" y="318866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28A78D0-0BEE-4133-A26C-127AD354CD24}"/>
              </a:ext>
            </a:extLst>
          </p:cNvPr>
          <p:cNvSpPr txBox="1"/>
          <p:nvPr/>
        </p:nvSpPr>
        <p:spPr>
          <a:xfrm>
            <a:off x="3224267" y="36846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83F3B33-F83D-46EC-805E-B050AA340B54}"/>
              </a:ext>
            </a:extLst>
          </p:cNvPr>
          <p:cNvSpPr txBox="1"/>
          <p:nvPr/>
        </p:nvSpPr>
        <p:spPr>
          <a:xfrm>
            <a:off x="1115616" y="281061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01AC587-B029-4AE6-8808-40DCA41320F6}"/>
              </a:ext>
            </a:extLst>
          </p:cNvPr>
          <p:cNvSpPr txBox="1"/>
          <p:nvPr/>
        </p:nvSpPr>
        <p:spPr>
          <a:xfrm>
            <a:off x="2166477" y="282123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3174751-802B-44ED-8BA0-E0BE36C45F44}"/>
              </a:ext>
            </a:extLst>
          </p:cNvPr>
          <p:cNvSpPr txBox="1"/>
          <p:nvPr/>
        </p:nvSpPr>
        <p:spPr>
          <a:xfrm>
            <a:off x="3250184" y="282123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62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(4/4)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224FFC02-E1E4-5172-A6FD-8C101F8F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540953" y="1700808"/>
            <a:ext cx="2232248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9CB59F06-B340-4289-9755-48353711C264}"/>
              </a:ext>
            </a:extLst>
          </p:cNvPr>
          <p:cNvSpPr/>
          <p:nvPr/>
        </p:nvSpPr>
        <p:spPr>
          <a:xfrm>
            <a:off x="5547356" y="1988839"/>
            <a:ext cx="2232248" cy="3798186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22B960-C2FE-45D7-B1E9-48A61304F431}"/>
              </a:ext>
            </a:extLst>
          </p:cNvPr>
          <p:cNvSpPr txBox="1"/>
          <p:nvPr/>
        </p:nvSpPr>
        <p:spPr>
          <a:xfrm>
            <a:off x="5642795" y="2079510"/>
            <a:ext cx="2041369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 </a:t>
            </a:r>
            <a:r>
              <a:rPr lang="en-US" altLang="ko-KR" sz="1100" dirty="0"/>
              <a:t>Adapter </a:t>
            </a:r>
            <a:r>
              <a:rPr lang="ko-KR" altLang="en-US" sz="1100" dirty="0"/>
              <a:t>목록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정지상태인 </a:t>
            </a:r>
            <a:r>
              <a:rPr lang="en-US" altLang="ko-KR" sz="1100" dirty="0"/>
              <a:t>Adapter </a:t>
            </a:r>
            <a:r>
              <a:rPr lang="ko-KR" altLang="en-US" sz="1100" dirty="0"/>
              <a:t>프로세스의 리스트를 표시함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오류 처리 목록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오류 처리된</a:t>
            </a:r>
            <a:r>
              <a:rPr lang="en-US" altLang="ko-KR" sz="1100" dirty="0"/>
              <a:t> INTF_ID(</a:t>
            </a:r>
            <a:r>
              <a:rPr lang="ko-KR" altLang="en-US" sz="1100" dirty="0"/>
              <a:t>업무</a:t>
            </a:r>
            <a:r>
              <a:rPr lang="en-US" altLang="ko-KR" sz="1100" dirty="0"/>
              <a:t>/</a:t>
            </a:r>
            <a:r>
              <a:rPr lang="ko-KR" altLang="en-US" sz="1100" dirty="0"/>
              <a:t>인터페이스</a:t>
            </a:r>
            <a:r>
              <a:rPr lang="en-US" altLang="ko-KR" sz="1100" dirty="0"/>
              <a:t>)</a:t>
            </a:r>
            <a:r>
              <a:rPr lang="ko-KR" altLang="en-US" sz="1100" dirty="0"/>
              <a:t>의 오류 처리시간을 표시함</a:t>
            </a:r>
            <a:endParaRPr lang="en-US" altLang="ko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07B9940-B280-46AC-A65B-3B82F9D3A9BF}"/>
              </a:ext>
            </a:extLst>
          </p:cNvPr>
          <p:cNvSpPr txBox="1"/>
          <p:nvPr/>
        </p:nvSpPr>
        <p:spPr>
          <a:xfrm>
            <a:off x="1350329" y="1568112"/>
            <a:ext cx="171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</a:t>
            </a:r>
            <a:r>
              <a:rPr lang="en-US" altLang="ko-KR" sz="1400" b="1" dirty="0"/>
              <a:t> Adapter </a:t>
            </a:r>
            <a:r>
              <a:rPr lang="ko-KR" altLang="en-US" sz="1400" b="1" dirty="0"/>
              <a:t>목록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0B80F516-B0A8-43A2-A4A0-34FDC38BA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35433"/>
              </p:ext>
            </p:extLst>
          </p:nvPr>
        </p:nvGraphicFramePr>
        <p:xfrm>
          <a:off x="1043608" y="2020380"/>
          <a:ext cx="3359697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3620682167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</a:t>
                      </a:r>
                      <a:r>
                        <a:rPr lang="en-US" altLang="ko-KR" sz="1100" dirty="0"/>
                        <a:t>IP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Status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203.210.19.42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203.210.22.4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202.102.49.99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45.30.221.209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8D959B9-1D2C-4DE0-94CF-2D29049B7CC2}"/>
              </a:ext>
            </a:extLst>
          </p:cNvPr>
          <p:cNvSpPr txBox="1"/>
          <p:nvPr/>
        </p:nvSpPr>
        <p:spPr>
          <a:xfrm>
            <a:off x="1058294" y="369539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처리 목록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B5E3E063-F963-48A9-BB40-DD5A78B7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97906"/>
              </p:ext>
            </p:extLst>
          </p:nvPr>
        </p:nvGraphicFramePr>
        <p:xfrm>
          <a:off x="1043608" y="4139779"/>
          <a:ext cx="3359697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9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처리시간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Status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20220705024922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20220704152021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20220703113344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20220701162259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5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40A9D2DF-C491-0CCD-6DD4-AA493801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4004B0D-F037-4DC2-BA4F-821524A0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439761"/>
            <a:ext cx="6409332" cy="46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330A207E-B079-EF39-30FA-5CAACFAC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AF1BCC1-A931-431C-A92E-73BE1AF6F592}"/>
              </a:ext>
            </a:extLst>
          </p:cNvPr>
          <p:cNvSpPr/>
          <p:nvPr/>
        </p:nvSpPr>
        <p:spPr>
          <a:xfrm>
            <a:off x="236717" y="1647611"/>
            <a:ext cx="173640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Producer Adapter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CCE7DC6-AD16-4845-9D93-81C223E24CBD}"/>
              </a:ext>
            </a:extLst>
          </p:cNvPr>
          <p:cNvSpPr/>
          <p:nvPr/>
        </p:nvSpPr>
        <p:spPr>
          <a:xfrm>
            <a:off x="2555869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수집대상시스템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3E77020-999F-4811-98FD-E88285D582A5}"/>
              </a:ext>
            </a:extLst>
          </p:cNvPr>
          <p:cNvSpPr/>
          <p:nvPr/>
        </p:nvSpPr>
        <p:spPr>
          <a:xfrm>
            <a:off x="4875021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Kafka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1104918" y="2007651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70208A53-8C43-4534-9697-A629C1096D19}"/>
              </a:ext>
            </a:extLst>
          </p:cNvPr>
          <p:cNvCxnSpPr/>
          <p:nvPr/>
        </p:nvCxnSpPr>
        <p:spPr>
          <a:xfrm>
            <a:off x="3424070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165918-1624-4724-ADBD-68C232DC761E}"/>
              </a:ext>
            </a:extLst>
          </p:cNvPr>
          <p:cNvCxnSpPr/>
          <p:nvPr/>
        </p:nvCxnSpPr>
        <p:spPr>
          <a:xfrm>
            <a:off x="5774007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34BAFAC-5A6E-49EA-B2D8-D8C33423CDDB}"/>
              </a:ext>
            </a:extLst>
          </p:cNvPr>
          <p:cNvCxnSpPr/>
          <p:nvPr/>
        </p:nvCxnSpPr>
        <p:spPr>
          <a:xfrm>
            <a:off x="1104917" y="4199220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1104918" y="4581127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774E63E-0FAF-403A-BDE8-201D8808A14F}"/>
              </a:ext>
            </a:extLst>
          </p:cNvPr>
          <p:cNvSpPr txBox="1"/>
          <p:nvPr/>
        </p:nvSpPr>
        <p:spPr>
          <a:xfrm>
            <a:off x="3763007" y="4266249"/>
            <a:ext cx="20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Kafka Topic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 적재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DB3E1769-1409-436A-ADEA-96BB994020EA}"/>
              </a:ext>
            </a:extLst>
          </p:cNvPr>
          <p:cNvCxnSpPr>
            <a:cxnSpLocks/>
          </p:cNvCxnSpPr>
          <p:nvPr/>
        </p:nvCxnSpPr>
        <p:spPr>
          <a:xfrm>
            <a:off x="1104918" y="5531673"/>
            <a:ext cx="6939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2937518-273C-4A31-8CBA-033BEA5CB014}"/>
              </a:ext>
            </a:extLst>
          </p:cNvPr>
          <p:cNvSpPr txBox="1"/>
          <p:nvPr/>
        </p:nvSpPr>
        <p:spPr>
          <a:xfrm>
            <a:off x="6488434" y="522920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처리결과 정보 저장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1120310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3FAC708-24A0-4903-819A-C142CC5D00EE}"/>
              </a:ext>
            </a:extLst>
          </p:cNvPr>
          <p:cNvSpPr txBox="1"/>
          <p:nvPr/>
        </p:nvSpPr>
        <p:spPr>
          <a:xfrm>
            <a:off x="1413786" y="262672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수집대상시스템 서버 접속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7E5F429-E491-427D-A683-A39746BDFE24}"/>
              </a:ext>
            </a:extLst>
          </p:cNvPr>
          <p:cNvSpPr/>
          <p:nvPr/>
        </p:nvSpPr>
        <p:spPr>
          <a:xfrm>
            <a:off x="7194173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모니터링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1104917" y="3312608"/>
            <a:ext cx="6944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B32E036-20EC-4283-AB6E-79F78087DEC2}"/>
              </a:ext>
            </a:extLst>
          </p:cNvPr>
          <p:cNvSpPr txBox="1"/>
          <p:nvPr/>
        </p:nvSpPr>
        <p:spPr>
          <a:xfrm>
            <a:off x="4522886" y="3029274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Kafka</a:t>
            </a:r>
            <a:r>
              <a:rPr lang="ko-KR" altLang="en-US" sz="1200" dirty="0"/>
              <a:t> 서버 접속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095415FB-3CFB-4079-AB2E-F81574A18F2A}"/>
              </a:ext>
            </a:extLst>
          </p:cNvPr>
          <p:cNvCxnSpPr/>
          <p:nvPr/>
        </p:nvCxnSpPr>
        <p:spPr>
          <a:xfrm>
            <a:off x="8049620" y="2007651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1A88B557-CFD7-4921-B89D-578BCA93DA5C}"/>
              </a:ext>
            </a:extLst>
          </p:cNvPr>
          <p:cNvCxnSpPr>
            <a:cxnSpLocks/>
          </p:cNvCxnSpPr>
          <p:nvPr/>
        </p:nvCxnSpPr>
        <p:spPr>
          <a:xfrm>
            <a:off x="1099648" y="3717032"/>
            <a:ext cx="6944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F4224FF-C57B-4E92-B57E-A3A8B27147C1}"/>
              </a:ext>
            </a:extLst>
          </p:cNvPr>
          <p:cNvSpPr txBox="1"/>
          <p:nvPr/>
        </p:nvSpPr>
        <p:spPr>
          <a:xfrm>
            <a:off x="6357823" y="3415203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모니터링 </a:t>
            </a:r>
            <a:r>
              <a:rPr lang="en-US" altLang="ko-KR" sz="1200" dirty="0"/>
              <a:t>DB</a:t>
            </a:r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41AD290-8C1E-43E7-B4CE-9BA1BA5C13FE}"/>
              </a:ext>
            </a:extLst>
          </p:cNvPr>
          <p:cNvSpPr/>
          <p:nvPr/>
        </p:nvSpPr>
        <p:spPr>
          <a:xfrm>
            <a:off x="424356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F4FDFA-BDE9-4891-B5C5-4954F6AD8123}"/>
              </a:ext>
            </a:extLst>
          </p:cNvPr>
          <p:cNvSpPr txBox="1"/>
          <p:nvPr/>
        </p:nvSpPr>
        <p:spPr>
          <a:xfrm>
            <a:off x="1727684" y="3809478"/>
            <a:ext cx="171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데이터 </a:t>
            </a:r>
            <a:r>
              <a:rPr lang="en-US" altLang="ko-KR" sz="1200" dirty="0"/>
              <a:t>Read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330A207E-B079-EF39-30FA-5CAACFAC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AF1BCC1-A931-431C-A92E-73BE1AF6F592}"/>
              </a:ext>
            </a:extLst>
          </p:cNvPr>
          <p:cNvSpPr/>
          <p:nvPr/>
        </p:nvSpPr>
        <p:spPr>
          <a:xfrm>
            <a:off x="236717" y="1647611"/>
            <a:ext cx="173640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Producer Adapter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CCE7DC6-AD16-4845-9D93-81C223E24CBD}"/>
              </a:ext>
            </a:extLst>
          </p:cNvPr>
          <p:cNvSpPr/>
          <p:nvPr/>
        </p:nvSpPr>
        <p:spPr>
          <a:xfrm>
            <a:off x="2555869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3E77020-999F-4811-98FD-E88285D582A5}"/>
              </a:ext>
            </a:extLst>
          </p:cNvPr>
          <p:cNvSpPr/>
          <p:nvPr/>
        </p:nvSpPr>
        <p:spPr>
          <a:xfrm>
            <a:off x="4875021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Kafka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1104918" y="2007651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70208A53-8C43-4534-9697-A629C1096D19}"/>
              </a:ext>
            </a:extLst>
          </p:cNvPr>
          <p:cNvCxnSpPr/>
          <p:nvPr/>
        </p:nvCxnSpPr>
        <p:spPr>
          <a:xfrm>
            <a:off x="3424070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165918-1624-4724-ADBD-68C232DC761E}"/>
              </a:ext>
            </a:extLst>
          </p:cNvPr>
          <p:cNvCxnSpPr/>
          <p:nvPr/>
        </p:nvCxnSpPr>
        <p:spPr>
          <a:xfrm>
            <a:off x="5774007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34BAFAC-5A6E-49EA-B2D8-D8C33423CDDB}"/>
              </a:ext>
            </a:extLst>
          </p:cNvPr>
          <p:cNvCxnSpPr>
            <a:cxnSpLocks/>
          </p:cNvCxnSpPr>
          <p:nvPr/>
        </p:nvCxnSpPr>
        <p:spPr>
          <a:xfrm>
            <a:off x="1104917" y="4199220"/>
            <a:ext cx="46192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1104918" y="4581127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774E63E-0FAF-403A-BDE8-201D8808A14F}"/>
              </a:ext>
            </a:extLst>
          </p:cNvPr>
          <p:cNvSpPr txBox="1"/>
          <p:nvPr/>
        </p:nvSpPr>
        <p:spPr>
          <a:xfrm>
            <a:off x="2415460" y="426721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DB3E1769-1409-436A-ADEA-96BB994020EA}"/>
              </a:ext>
            </a:extLst>
          </p:cNvPr>
          <p:cNvCxnSpPr>
            <a:cxnSpLocks/>
          </p:cNvCxnSpPr>
          <p:nvPr/>
        </p:nvCxnSpPr>
        <p:spPr>
          <a:xfrm>
            <a:off x="1104918" y="5531673"/>
            <a:ext cx="6939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2937518-273C-4A31-8CBA-033BEA5CB014}"/>
              </a:ext>
            </a:extLst>
          </p:cNvPr>
          <p:cNvSpPr txBox="1"/>
          <p:nvPr/>
        </p:nvSpPr>
        <p:spPr>
          <a:xfrm>
            <a:off x="6488434" y="522920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처리결과 정보 저장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1120310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3FAC708-24A0-4903-819A-C142CC5D00EE}"/>
              </a:ext>
            </a:extLst>
          </p:cNvPr>
          <p:cNvSpPr txBox="1"/>
          <p:nvPr/>
        </p:nvSpPr>
        <p:spPr>
          <a:xfrm>
            <a:off x="1413786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7E5F429-E491-427D-A683-A39746BDFE24}"/>
              </a:ext>
            </a:extLst>
          </p:cNvPr>
          <p:cNvSpPr/>
          <p:nvPr/>
        </p:nvSpPr>
        <p:spPr>
          <a:xfrm>
            <a:off x="7194173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모니터링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1104917" y="3312608"/>
            <a:ext cx="6944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B32E036-20EC-4283-AB6E-79F78087DEC2}"/>
              </a:ext>
            </a:extLst>
          </p:cNvPr>
          <p:cNvSpPr txBox="1"/>
          <p:nvPr/>
        </p:nvSpPr>
        <p:spPr>
          <a:xfrm>
            <a:off x="4522886" y="3029274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Kafka</a:t>
            </a:r>
            <a:r>
              <a:rPr lang="ko-KR" altLang="en-US" sz="1200" dirty="0"/>
              <a:t> 서버 접속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095415FB-3CFB-4079-AB2E-F81574A18F2A}"/>
              </a:ext>
            </a:extLst>
          </p:cNvPr>
          <p:cNvCxnSpPr/>
          <p:nvPr/>
        </p:nvCxnSpPr>
        <p:spPr>
          <a:xfrm>
            <a:off x="8049620" y="2007651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1A88B557-CFD7-4921-B89D-578BCA93DA5C}"/>
              </a:ext>
            </a:extLst>
          </p:cNvPr>
          <p:cNvCxnSpPr>
            <a:cxnSpLocks/>
          </p:cNvCxnSpPr>
          <p:nvPr/>
        </p:nvCxnSpPr>
        <p:spPr>
          <a:xfrm>
            <a:off x="1099648" y="3717032"/>
            <a:ext cx="6944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F4224FF-C57B-4E92-B57E-A3A8B27147C1}"/>
              </a:ext>
            </a:extLst>
          </p:cNvPr>
          <p:cNvSpPr txBox="1"/>
          <p:nvPr/>
        </p:nvSpPr>
        <p:spPr>
          <a:xfrm>
            <a:off x="6357823" y="3415203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모니터링 </a:t>
            </a:r>
            <a:r>
              <a:rPr lang="en-US" altLang="ko-KR" sz="1200" dirty="0"/>
              <a:t>DB</a:t>
            </a:r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41AD290-8C1E-43E7-B4CE-9BA1BA5C13FE}"/>
              </a:ext>
            </a:extLst>
          </p:cNvPr>
          <p:cNvSpPr/>
          <p:nvPr/>
        </p:nvSpPr>
        <p:spPr>
          <a:xfrm>
            <a:off x="424356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F4FDFA-BDE9-4891-B5C5-4954F6AD8123}"/>
              </a:ext>
            </a:extLst>
          </p:cNvPr>
          <p:cNvSpPr txBox="1"/>
          <p:nvPr/>
        </p:nvSpPr>
        <p:spPr>
          <a:xfrm>
            <a:off x="3491880" y="3871990"/>
            <a:ext cx="232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/>
              <a:t>Kafka</a:t>
            </a:r>
            <a:r>
              <a:rPr lang="ko-KR" altLang="en-US" sz="1200" dirty="0"/>
              <a:t>로부터 </a:t>
            </a:r>
            <a:r>
              <a:rPr lang="en-US" altLang="ko-KR" sz="1200" dirty="0"/>
              <a:t>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A8BF9660-E02B-ADEC-FFDE-FE58DBC4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58B3B17-DB81-418A-B999-06D23A67D4F9}"/>
              </a:ext>
            </a:extLst>
          </p:cNvPr>
          <p:cNvSpPr/>
          <p:nvPr/>
        </p:nvSpPr>
        <p:spPr>
          <a:xfrm>
            <a:off x="1741954" y="2271319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Config </a:t>
            </a:r>
            <a:r>
              <a:rPr lang="ko-KR" altLang="en-US" sz="1050" b="1" dirty="0">
                <a:solidFill>
                  <a:schemeClr val="tx1"/>
                </a:solidFill>
              </a:rPr>
              <a:t>파일 </a:t>
            </a:r>
            <a:r>
              <a:rPr lang="en-US" altLang="ko-KR" sz="1050" b="1" dirty="0">
                <a:solidFill>
                  <a:schemeClr val="tx1"/>
                </a:solidFill>
              </a:rPr>
              <a:t>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36F7BEB-FB71-44C4-9921-5C203BEA5A7B}"/>
              </a:ext>
            </a:extLst>
          </p:cNvPr>
          <p:cNvSpPr/>
          <p:nvPr/>
        </p:nvSpPr>
        <p:spPr>
          <a:xfrm>
            <a:off x="1741954" y="2804443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수집 대상 시스템 </a:t>
            </a:r>
            <a:r>
              <a:rPr lang="en-US" altLang="ko-KR" sz="1050" b="1" dirty="0">
                <a:solidFill>
                  <a:schemeClr val="tx1"/>
                </a:solidFill>
              </a:rPr>
              <a:t>connection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FCCDAAB-F6DD-45F5-801C-60F39A901863}"/>
              </a:ext>
            </a:extLst>
          </p:cNvPr>
          <p:cNvSpPr/>
          <p:nvPr/>
        </p:nvSpPr>
        <p:spPr>
          <a:xfrm>
            <a:off x="1741954" y="3337567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D4B3894-64D6-40CA-B937-761DCD3BA201}"/>
              </a:ext>
            </a:extLst>
          </p:cNvPr>
          <p:cNvSpPr/>
          <p:nvPr/>
        </p:nvSpPr>
        <p:spPr>
          <a:xfrm>
            <a:off x="1741954" y="3870691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Send to Kafka Topic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CFB1A6B-4BDF-4636-B3E2-613453AFC1CF}"/>
              </a:ext>
            </a:extLst>
          </p:cNvPr>
          <p:cNvSpPr/>
          <p:nvPr/>
        </p:nvSpPr>
        <p:spPr>
          <a:xfrm>
            <a:off x="1741954" y="4403815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처리결과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DCA3A82-9A00-41EE-B8B3-E0E0E156722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652921" y="2674299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E313652A-6E87-4669-90EB-59AAC5DA0061}"/>
              </a:ext>
            </a:extLst>
          </p:cNvPr>
          <p:cNvCxnSpPr>
            <a:stCxn id="27" idx="2"/>
            <a:endCxn id="40" idx="0"/>
          </p:cNvCxnSpPr>
          <p:nvPr/>
        </p:nvCxnSpPr>
        <p:spPr>
          <a:xfrm>
            <a:off x="2652921" y="3207423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5B24E88-B8FE-4675-B37A-8B068ADC64AC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2652921" y="3740547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AD5FE8B-4889-42A7-9533-9A6AB0F28F7F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2652921" y="4273671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62A0F37-F39B-4746-A54D-7FCEE068A6B1}"/>
              </a:ext>
            </a:extLst>
          </p:cNvPr>
          <p:cNvSpPr/>
          <p:nvPr/>
        </p:nvSpPr>
        <p:spPr>
          <a:xfrm>
            <a:off x="5580112" y="2271319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Config </a:t>
            </a:r>
            <a:r>
              <a:rPr lang="ko-KR" altLang="en-US" sz="1050" b="1" dirty="0">
                <a:solidFill>
                  <a:schemeClr val="tx1"/>
                </a:solidFill>
              </a:rPr>
              <a:t>파일 </a:t>
            </a:r>
            <a:r>
              <a:rPr lang="en-US" altLang="ko-KR" sz="1050" b="1" dirty="0">
                <a:solidFill>
                  <a:schemeClr val="tx1"/>
                </a:solidFill>
              </a:rPr>
              <a:t>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52F03CC-506B-4C79-8C05-2E9A3384E089}"/>
              </a:ext>
            </a:extLst>
          </p:cNvPr>
          <p:cNvSpPr/>
          <p:nvPr/>
        </p:nvSpPr>
        <p:spPr>
          <a:xfrm>
            <a:off x="5580112" y="2804443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connection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A2FEB37-1F82-4E2E-A7CC-3BF5BA060B53}"/>
              </a:ext>
            </a:extLst>
          </p:cNvPr>
          <p:cNvSpPr/>
          <p:nvPr/>
        </p:nvSpPr>
        <p:spPr>
          <a:xfrm>
            <a:off x="5580112" y="3337567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Read from Kafka Topic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009D5BD-8F59-436E-B586-DFE6982B3E5F}"/>
              </a:ext>
            </a:extLst>
          </p:cNvPr>
          <p:cNvSpPr/>
          <p:nvPr/>
        </p:nvSpPr>
        <p:spPr>
          <a:xfrm>
            <a:off x="5580112" y="3870691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44C004B-AF8D-4A7F-8A6F-76C41498A9A9}"/>
              </a:ext>
            </a:extLst>
          </p:cNvPr>
          <p:cNvSpPr/>
          <p:nvPr/>
        </p:nvSpPr>
        <p:spPr>
          <a:xfrm>
            <a:off x="5580112" y="4403815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처리결과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7496F31-E26F-4C9C-96D3-E0897459BEC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6491079" y="2674299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C9E8400A-7949-43B4-A3C3-DC26EDDCE71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6491079" y="3207423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5895A2C1-6A7F-4302-9952-313DCC17427C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6491079" y="3740547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2464C4A9-E77D-49FC-BF1C-FF583392B5B0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6491079" y="4273671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531989A8-DA5E-42EB-85B6-B3387FE7B01E}"/>
              </a:ext>
            </a:extLst>
          </p:cNvPr>
          <p:cNvSpPr/>
          <p:nvPr/>
        </p:nvSpPr>
        <p:spPr>
          <a:xfrm>
            <a:off x="1176757" y="1573081"/>
            <a:ext cx="2952328" cy="3625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Kafka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Producer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Adapter</a:t>
            </a:r>
            <a:endParaRPr lang="ko-KR" altLang="en-US" sz="16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5D251B29-052B-4746-A335-EDDB7218665F}"/>
              </a:ext>
            </a:extLst>
          </p:cNvPr>
          <p:cNvSpPr/>
          <p:nvPr/>
        </p:nvSpPr>
        <p:spPr>
          <a:xfrm>
            <a:off x="5076056" y="1573081"/>
            <a:ext cx="2952328" cy="3625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Kafka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Consumer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Adapter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xmlns="" id="{8BC16CCA-8E87-D122-590E-306A3F2D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E995887-1A90-4644-8466-AA5244963568}"/>
              </a:ext>
            </a:extLst>
          </p:cNvPr>
          <p:cNvSpPr/>
          <p:nvPr/>
        </p:nvSpPr>
        <p:spPr>
          <a:xfrm>
            <a:off x="222255" y="1473901"/>
            <a:ext cx="8740117" cy="4187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B1695E-2F34-4C6A-AE04-8D651032EE01}"/>
              </a:ext>
            </a:extLst>
          </p:cNvPr>
          <p:cNvSpPr txBox="1"/>
          <p:nvPr/>
        </p:nvSpPr>
        <p:spPr>
          <a:xfrm>
            <a:off x="314455" y="1680381"/>
            <a:ext cx="8761072" cy="34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Kafka Producer Adapter</a:t>
            </a:r>
          </a:p>
          <a:p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Adapater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Config </a:t>
            </a:r>
            <a:r>
              <a:rPr lang="ko-KR" altLang="en-US" sz="1400" dirty="0"/>
              <a:t>파일 </a:t>
            </a:r>
            <a:r>
              <a:rPr lang="en-US" altLang="ko-KR" sz="1400" dirty="0"/>
              <a:t>read </a:t>
            </a:r>
            <a:r>
              <a:rPr lang="ko-KR" altLang="en-US" sz="1400" dirty="0"/>
              <a:t>및 </a:t>
            </a:r>
            <a:r>
              <a:rPr lang="en-US" altLang="ko-KR" sz="1400" dirty="0"/>
              <a:t>config </a:t>
            </a:r>
            <a:r>
              <a:rPr lang="ko-KR" altLang="en-US" sz="1400" dirty="0"/>
              <a:t>내용 파싱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수집대상 서버 및 수집대상 구분</a:t>
            </a:r>
            <a:r>
              <a:rPr lang="en-US" altLang="ko-KR" sz="1400" dirty="0"/>
              <a:t>(DB/FILE) </a:t>
            </a:r>
            <a:r>
              <a:rPr lang="ko-KR" altLang="en-US" sz="1400" dirty="0"/>
              <a:t>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수집대상 서버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Kafka </a:t>
            </a:r>
            <a:r>
              <a:rPr lang="ko-KR" altLang="en-US" sz="1400" dirty="0"/>
              <a:t>서버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모니터링 </a:t>
            </a:r>
            <a:r>
              <a:rPr lang="en-US" altLang="ko-KR" sz="1400" dirty="0"/>
              <a:t>DB</a:t>
            </a:r>
            <a:r>
              <a:rPr lang="ko-KR" altLang="en-US" sz="1400" dirty="0"/>
              <a:t>서버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수집대상 서버에서 </a:t>
            </a:r>
            <a:r>
              <a:rPr lang="en-US" altLang="ko-KR" sz="1400" dirty="0"/>
              <a:t>config</a:t>
            </a:r>
            <a:r>
              <a:rPr lang="ko-KR" altLang="en-US" sz="1400" dirty="0"/>
              <a:t>에 지정된 데이터수집 룰에 맞춰 데이터 수집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Config </a:t>
            </a:r>
            <a:r>
              <a:rPr lang="ko-KR" altLang="en-US" sz="1400" dirty="0"/>
              <a:t>상에 지정된 </a:t>
            </a:r>
            <a:r>
              <a:rPr lang="en-US" altLang="ko-KR" sz="1400" dirty="0" err="1"/>
              <a:t>kafka</a:t>
            </a:r>
            <a:r>
              <a:rPr lang="en-US" altLang="ko-KR" sz="1400" dirty="0"/>
              <a:t> topic</a:t>
            </a:r>
            <a:r>
              <a:rPr lang="ko-KR" altLang="en-US" sz="1400" dirty="0"/>
              <a:t>에 수집한 데이터를 </a:t>
            </a:r>
            <a:r>
              <a:rPr lang="en-US" altLang="ko-KR" sz="1400" dirty="0"/>
              <a:t>produce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Adapter</a:t>
            </a:r>
            <a:r>
              <a:rPr lang="ko-KR" altLang="en-US" sz="1400" dirty="0"/>
              <a:t>의 실행 처리결과를 모니터링 </a:t>
            </a:r>
            <a:r>
              <a:rPr lang="en-US" altLang="ko-KR" sz="1400" dirty="0"/>
              <a:t>DB Table</a:t>
            </a:r>
            <a:r>
              <a:rPr lang="ko-KR" altLang="en-US" sz="1400" dirty="0"/>
              <a:t>에 </a:t>
            </a:r>
            <a:r>
              <a:rPr lang="en-US" altLang="ko-KR" sz="1400" dirty="0"/>
              <a:t>Insert </a:t>
            </a:r>
            <a:r>
              <a:rPr lang="ko-KR" altLang="en-US" sz="1400" dirty="0"/>
              <a:t>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xmlns="" id="{8BC16CCA-8E87-D122-590E-306A3F2D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E995887-1A90-4644-8466-AA5244963568}"/>
              </a:ext>
            </a:extLst>
          </p:cNvPr>
          <p:cNvSpPr/>
          <p:nvPr/>
        </p:nvSpPr>
        <p:spPr>
          <a:xfrm>
            <a:off x="222255" y="1473901"/>
            <a:ext cx="8740117" cy="4187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B1695E-2F34-4C6A-AE04-8D651032EE01}"/>
              </a:ext>
            </a:extLst>
          </p:cNvPr>
          <p:cNvSpPr txBox="1"/>
          <p:nvPr/>
        </p:nvSpPr>
        <p:spPr>
          <a:xfrm>
            <a:off x="314455" y="1680381"/>
            <a:ext cx="8761072" cy="34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Kafka Consumer Adapter</a:t>
            </a:r>
          </a:p>
          <a:p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Adapater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Config </a:t>
            </a:r>
            <a:r>
              <a:rPr lang="ko-KR" altLang="en-US" sz="1400" dirty="0"/>
              <a:t>파일 </a:t>
            </a:r>
            <a:r>
              <a:rPr lang="en-US" altLang="ko-KR" sz="1400" dirty="0"/>
              <a:t>read </a:t>
            </a:r>
            <a:r>
              <a:rPr lang="ko-KR" altLang="en-US" sz="1400" dirty="0"/>
              <a:t>및 </a:t>
            </a:r>
            <a:r>
              <a:rPr lang="en-US" altLang="ko-KR" sz="1400" dirty="0"/>
              <a:t>config </a:t>
            </a:r>
            <a:r>
              <a:rPr lang="ko-KR" altLang="en-US" sz="1400" dirty="0"/>
              <a:t>내용 파싱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적재 </a:t>
            </a:r>
            <a:r>
              <a:rPr lang="en-US" altLang="ko-KR" sz="1400" dirty="0"/>
              <a:t>DB</a:t>
            </a:r>
            <a:r>
              <a:rPr lang="ko-KR" altLang="en-US" sz="1400" dirty="0"/>
              <a:t>서버 정보 및 </a:t>
            </a:r>
            <a:r>
              <a:rPr lang="en-US" altLang="ko-KR" sz="1400" dirty="0"/>
              <a:t>Kafka </a:t>
            </a:r>
            <a:r>
              <a:rPr lang="ko-KR" altLang="en-US" sz="1400" dirty="0"/>
              <a:t>접속정보 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적재 </a:t>
            </a:r>
            <a:r>
              <a:rPr lang="en-US" altLang="ko-KR" sz="1400" dirty="0"/>
              <a:t>DB</a:t>
            </a:r>
            <a:r>
              <a:rPr lang="ko-KR" altLang="en-US" sz="1400" dirty="0"/>
              <a:t>서버 </a:t>
            </a:r>
            <a:r>
              <a:rPr lang="ko-KR" altLang="en-US" sz="1400" dirty="0" err="1"/>
              <a:t>서버</a:t>
            </a:r>
            <a:r>
              <a:rPr lang="ko-KR" altLang="en-US" sz="1400" dirty="0"/>
              <a:t>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Kafka </a:t>
            </a:r>
            <a:r>
              <a:rPr lang="ko-KR" altLang="en-US" sz="1400" dirty="0"/>
              <a:t>서버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모니터링 </a:t>
            </a:r>
            <a:r>
              <a:rPr lang="en-US" altLang="ko-KR" sz="1400" dirty="0"/>
              <a:t>DB</a:t>
            </a:r>
            <a:r>
              <a:rPr lang="ko-KR" altLang="en-US" sz="1400" dirty="0"/>
              <a:t>서버 접속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Config </a:t>
            </a:r>
            <a:r>
              <a:rPr lang="ko-KR" altLang="en-US" sz="1400" dirty="0"/>
              <a:t>상에 지정된 </a:t>
            </a:r>
            <a:r>
              <a:rPr lang="en-US" altLang="ko-KR" sz="1400" dirty="0" err="1"/>
              <a:t>kafka</a:t>
            </a:r>
            <a:r>
              <a:rPr lang="en-US" altLang="ko-KR" sz="1400" dirty="0"/>
              <a:t> topic</a:t>
            </a:r>
            <a:r>
              <a:rPr lang="ko-KR" altLang="en-US" sz="1400" dirty="0"/>
              <a:t>으로부터 데이터 </a:t>
            </a:r>
            <a:r>
              <a:rPr lang="en-US" altLang="ko-KR" sz="1400" dirty="0"/>
              <a:t>consuming </a:t>
            </a:r>
            <a:r>
              <a:rPr lang="ko-KR" altLang="en-US" sz="1400" dirty="0"/>
              <a:t>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적재 </a:t>
            </a:r>
            <a:r>
              <a:rPr lang="en-US" altLang="ko-KR" sz="1400" dirty="0"/>
              <a:t>DB</a:t>
            </a:r>
            <a:r>
              <a:rPr lang="ko-KR" altLang="en-US" sz="1400" dirty="0"/>
              <a:t>서버에 </a:t>
            </a:r>
            <a:r>
              <a:rPr lang="en-US" altLang="ko-KR" sz="1400" dirty="0"/>
              <a:t>consuming</a:t>
            </a:r>
            <a:r>
              <a:rPr lang="ko-KR" altLang="en-US" sz="1400" dirty="0"/>
              <a:t>한 데이터를 </a:t>
            </a:r>
            <a:r>
              <a:rPr lang="en-US" altLang="ko-KR" sz="1400" dirty="0"/>
              <a:t>Insert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Adapter</a:t>
            </a:r>
            <a:r>
              <a:rPr lang="ko-KR" altLang="en-US" sz="1400" dirty="0"/>
              <a:t>의 실행 처리결과를 모니터링 </a:t>
            </a:r>
            <a:r>
              <a:rPr lang="en-US" altLang="ko-KR" sz="1400" dirty="0"/>
              <a:t>DB</a:t>
            </a:r>
            <a:r>
              <a:rPr lang="ko-KR" altLang="en-US" sz="1400" dirty="0"/>
              <a:t>에 </a:t>
            </a:r>
            <a:r>
              <a:rPr lang="en-US" altLang="ko-KR" sz="1400" dirty="0"/>
              <a:t>Insert </a:t>
            </a:r>
            <a:r>
              <a:rPr lang="ko-KR" altLang="en-US" sz="1400" dirty="0"/>
              <a:t>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3672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32AFD286-4A0C-7F47-F9C9-DF59FB83A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A4D7617-ED4D-4229-A268-646C2146FA1E}"/>
              </a:ext>
            </a:extLst>
          </p:cNvPr>
          <p:cNvGrpSpPr/>
          <p:nvPr/>
        </p:nvGrpSpPr>
        <p:grpSpPr>
          <a:xfrm>
            <a:off x="872819" y="3459349"/>
            <a:ext cx="616033" cy="689578"/>
            <a:chOff x="502417" y="3826935"/>
            <a:chExt cx="616033" cy="68957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6C9FA4F-BAEB-47F7-9922-F6C0E6EAAEEA}"/>
                </a:ext>
              </a:extLst>
            </p:cNvPr>
            <p:cNvSpPr/>
            <p:nvPr/>
          </p:nvSpPr>
          <p:spPr>
            <a:xfrm>
              <a:off x="502417" y="3826935"/>
              <a:ext cx="616033" cy="68957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CSV, TEXT</a:t>
              </a:r>
            </a:p>
          </p:txBody>
        </p:sp>
        <p:pic>
          <p:nvPicPr>
            <p:cNvPr id="26" name="Picture 8" descr="File icon - interface, archive, files and folders, file, document #icons  #iconbros #freeicons #freeicon #free #icon | Free icons, Icon files, Photo  editing">
              <a:extLst>
                <a:ext uri="{FF2B5EF4-FFF2-40B4-BE49-F238E27FC236}">
                  <a16:creationId xmlns:a16="http://schemas.microsoft.com/office/drawing/2014/main" xmlns="" id="{7DCF7AEA-BF17-4D1C-AB70-DE2176BE5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52" y="3898516"/>
              <a:ext cx="427155" cy="36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4AAB33DB-67AB-4BED-B23F-4A0CCF4AD432}"/>
              </a:ext>
            </a:extLst>
          </p:cNvPr>
          <p:cNvGrpSpPr/>
          <p:nvPr/>
        </p:nvGrpSpPr>
        <p:grpSpPr>
          <a:xfrm>
            <a:off x="878139" y="5126161"/>
            <a:ext cx="610712" cy="644510"/>
            <a:chOff x="507737" y="5493747"/>
            <a:chExt cx="610712" cy="6445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9ACD84A5-3552-4453-9CC4-C66A09E72A05}"/>
                </a:ext>
              </a:extLst>
            </p:cNvPr>
            <p:cNvSpPr/>
            <p:nvPr/>
          </p:nvSpPr>
          <p:spPr>
            <a:xfrm>
              <a:off x="507737" y="5493747"/>
              <a:ext cx="610712" cy="6445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OPEN API</a:t>
              </a:r>
            </a:p>
          </p:txBody>
        </p:sp>
        <p:pic>
          <p:nvPicPr>
            <p:cNvPr id="29" name="Picture 10" descr="Api Icons - Download Free Vector Icons | Noun Project">
              <a:extLst>
                <a:ext uri="{FF2B5EF4-FFF2-40B4-BE49-F238E27FC236}">
                  <a16:creationId xmlns:a16="http://schemas.microsoft.com/office/drawing/2014/main" xmlns="" id="{635AD060-F237-4F18-975C-8791832A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62" y="5538229"/>
              <a:ext cx="385462" cy="385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9017325-822E-45CA-A2EA-51260195ED1B}"/>
              </a:ext>
            </a:extLst>
          </p:cNvPr>
          <p:cNvGrpSpPr/>
          <p:nvPr/>
        </p:nvGrpSpPr>
        <p:grpSpPr>
          <a:xfrm>
            <a:off x="865380" y="4305638"/>
            <a:ext cx="623471" cy="689578"/>
            <a:chOff x="494978" y="4673224"/>
            <a:chExt cx="623471" cy="6895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5B95013-2E2B-43F0-A659-D46F4917202C}"/>
                </a:ext>
              </a:extLst>
            </p:cNvPr>
            <p:cNvSpPr/>
            <p:nvPr/>
          </p:nvSpPr>
          <p:spPr>
            <a:xfrm>
              <a:off x="494978" y="4673224"/>
              <a:ext cx="623471" cy="68957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로그</a:t>
              </a:r>
              <a:endParaRPr kumimoji="0" lang="en-US" altLang="ko-KR" sz="900" b="0" i="0" u="none" strike="noStrike" kern="0" cap="none" spc="-3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Picture 12" descr="LOG file format - Free interface icons">
              <a:extLst>
                <a:ext uri="{FF2B5EF4-FFF2-40B4-BE49-F238E27FC236}">
                  <a16:creationId xmlns:a16="http://schemas.microsoft.com/office/drawing/2014/main" xmlns="" id="{98BE6575-EEEF-421A-88A6-961F6AE2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66" y="4761849"/>
              <a:ext cx="365911" cy="36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D8234DE-2982-4EE3-AC45-01E8860490EE}"/>
              </a:ext>
            </a:extLst>
          </p:cNvPr>
          <p:cNvGrpSpPr/>
          <p:nvPr/>
        </p:nvGrpSpPr>
        <p:grpSpPr>
          <a:xfrm>
            <a:off x="873250" y="1803489"/>
            <a:ext cx="615602" cy="674128"/>
            <a:chOff x="502848" y="2171075"/>
            <a:chExt cx="615602" cy="67412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2BA3D7B-18D7-476A-8C09-94ADFCE6DFAD}"/>
                </a:ext>
              </a:extLst>
            </p:cNvPr>
            <p:cNvSpPr/>
            <p:nvPr/>
          </p:nvSpPr>
          <p:spPr>
            <a:xfrm>
              <a:off x="502848" y="2171075"/>
              <a:ext cx="615602" cy="67412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RDBMS</a:t>
              </a:r>
            </a:p>
          </p:txBody>
        </p:sp>
        <p:pic>
          <p:nvPicPr>
            <p:cNvPr id="35" name="Picture 4" descr="database icon | Myiconfinder">
              <a:extLst>
                <a:ext uri="{FF2B5EF4-FFF2-40B4-BE49-F238E27FC236}">
                  <a16:creationId xmlns:a16="http://schemas.microsoft.com/office/drawing/2014/main" xmlns="" id="{049F04A1-C739-4055-AA06-7C9BC2838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215" y="2260304"/>
              <a:ext cx="367230" cy="33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BF07389B-9D94-4E1C-A729-FA56B5BA4A7B}"/>
              </a:ext>
            </a:extLst>
          </p:cNvPr>
          <p:cNvGrpSpPr/>
          <p:nvPr/>
        </p:nvGrpSpPr>
        <p:grpSpPr>
          <a:xfrm>
            <a:off x="882102" y="2644247"/>
            <a:ext cx="606751" cy="669775"/>
            <a:chOff x="511700" y="3011833"/>
            <a:chExt cx="606751" cy="66977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5B69B54-B58A-4C9A-ABD8-863B0239AD09}"/>
                </a:ext>
              </a:extLst>
            </p:cNvPr>
            <p:cNvSpPr/>
            <p:nvPr/>
          </p:nvSpPr>
          <p:spPr>
            <a:xfrm>
              <a:off x="511700" y="3011833"/>
              <a:ext cx="606751" cy="66977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NoSQL</a:t>
              </a:r>
              <a:endParaRPr kumimoji="0" lang="en-US" altLang="ko-KR" sz="900" b="0" i="0" u="none" strike="noStrike" kern="0" cap="none" spc="-3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A96FD1EC-7775-4327-8F4D-5D958401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5169" y="3097599"/>
              <a:ext cx="359688" cy="390599"/>
            </a:xfrm>
            <a:prstGeom prst="rect">
              <a:avLst/>
            </a:prstGeom>
          </p:spPr>
        </p:pic>
      </p:grpSp>
      <p:sp>
        <p:nvSpPr>
          <p:cNvPr id="39" name="모서리가 둥근 직사각형 22">
            <a:extLst>
              <a:ext uri="{FF2B5EF4-FFF2-40B4-BE49-F238E27FC236}">
                <a16:creationId xmlns:a16="http://schemas.microsoft.com/office/drawing/2014/main" xmlns="" id="{9875B631-BC38-44CC-A8B8-5E682A9465EF}"/>
              </a:ext>
            </a:extLst>
          </p:cNvPr>
          <p:cNvSpPr/>
          <p:nvPr/>
        </p:nvSpPr>
        <p:spPr>
          <a:xfrm>
            <a:off x="2411760" y="3157049"/>
            <a:ext cx="1137249" cy="922877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Adapter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40" name="왼쪽/오른쪽 화살표 26">
            <a:extLst>
              <a:ext uri="{FF2B5EF4-FFF2-40B4-BE49-F238E27FC236}">
                <a16:creationId xmlns:a16="http://schemas.microsoft.com/office/drawing/2014/main" xmlns="" id="{B5FEF33C-42E1-4D02-BF6A-3FE939F13F1F}"/>
              </a:ext>
            </a:extLst>
          </p:cNvPr>
          <p:cNvSpPr/>
          <p:nvPr/>
        </p:nvSpPr>
        <p:spPr>
          <a:xfrm>
            <a:off x="1535506" y="3418948"/>
            <a:ext cx="720565" cy="42575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3B4B46D-A604-44C3-8420-EEAA3EA621BB}"/>
              </a:ext>
            </a:extLst>
          </p:cNvPr>
          <p:cNvSpPr txBox="1"/>
          <p:nvPr/>
        </p:nvSpPr>
        <p:spPr>
          <a:xfrm>
            <a:off x="1585014" y="3097597"/>
            <a:ext cx="59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Kafka</a:t>
            </a:r>
          </a:p>
          <a:p>
            <a:pPr algn="ctr"/>
            <a:r>
              <a:rPr lang="en-US" altLang="ko-KR" sz="1200" b="1" dirty="0"/>
              <a:t>API</a:t>
            </a:r>
            <a:endParaRPr lang="ko-KR" altLang="en-US" sz="1200" b="1" dirty="0" err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9600F19-DA97-43C0-835A-1CA6D5550FE8}"/>
              </a:ext>
            </a:extLst>
          </p:cNvPr>
          <p:cNvSpPr/>
          <p:nvPr/>
        </p:nvSpPr>
        <p:spPr>
          <a:xfrm>
            <a:off x="3704698" y="1703981"/>
            <a:ext cx="53285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&lt;interface type=“DBGET" </a:t>
            </a:r>
            <a:r>
              <a:rPr lang="en-US" altLang="ko-KR" sz="900" dirty="0" err="1"/>
              <a:t>intf_id</a:t>
            </a:r>
            <a:r>
              <a:rPr lang="en-US" altLang="ko-KR" sz="900" dirty="0"/>
              <a:t>=“INTF01" in=“34.53.23.112/</a:t>
            </a:r>
            <a:r>
              <a:rPr lang="en-US" altLang="ko-KR" sz="900" dirty="0" err="1"/>
              <a:t>legacydb</a:t>
            </a:r>
            <a:r>
              <a:rPr lang="en-US" altLang="ko-KR" sz="900" dirty="0"/>
              <a:t>" out=“</a:t>
            </a:r>
            <a:r>
              <a:rPr lang="en-US" altLang="ko-KR" sz="900" dirty="0" err="1"/>
              <a:t>kafka</a:t>
            </a:r>
            <a:r>
              <a:rPr lang="en-US" altLang="ko-KR" sz="900" dirty="0"/>
              <a:t>"&gt;</a:t>
            </a:r>
          </a:p>
          <a:p>
            <a:pPr lvl="1"/>
            <a:r>
              <a:rPr lang="en-US" altLang="ko-KR" sz="900" dirty="0"/>
              <a:t>&lt;in&gt;</a:t>
            </a:r>
          </a:p>
          <a:p>
            <a:r>
              <a:rPr lang="en-US" altLang="ko-KR" sz="900" dirty="0"/>
              <a:t>	&lt;columns&gt;</a:t>
            </a:r>
          </a:p>
          <a:p>
            <a:r>
              <a:rPr lang="en-US" altLang="ko-KR" sz="900" dirty="0"/>
              <a:t>                                &lt;column name="items" rename="COST_DETAIL" type="DETAIL" </a:t>
            </a:r>
            <a:r>
              <a:rPr lang="en-US" altLang="ko-KR" sz="900" dirty="0" err="1"/>
              <a:t>fk</a:t>
            </a:r>
            <a:r>
              <a:rPr lang="en-US" altLang="ko-KR" sz="900" dirty="0"/>
              <a:t>="id"/&gt;</a:t>
            </a:r>
          </a:p>
          <a:p>
            <a:r>
              <a:rPr lang="en-US" altLang="ko-KR" sz="900" dirty="0"/>
              <a:t>                        &lt;/columns&gt;</a:t>
            </a:r>
          </a:p>
          <a:p>
            <a:pPr lvl="1"/>
            <a:r>
              <a:rPr lang="en-US" altLang="ko-KR" sz="900" dirty="0"/>
              <a:t>&lt;/in&gt;</a:t>
            </a:r>
          </a:p>
          <a:p>
            <a:r>
              <a:rPr lang="en-US" altLang="ko-KR" sz="900" dirty="0"/>
              <a:t>&lt;/interface&gt;</a:t>
            </a:r>
          </a:p>
          <a:p>
            <a:r>
              <a:rPr lang="en-US" altLang="ko-KR" sz="900" dirty="0"/>
              <a:t>&lt;interface type=“DBGET" </a:t>
            </a:r>
            <a:r>
              <a:rPr lang="en-US" altLang="ko-KR" sz="900" dirty="0" err="1"/>
              <a:t>intf_id</a:t>
            </a:r>
            <a:r>
              <a:rPr lang="en-US" altLang="ko-KR" sz="900" dirty="0"/>
              <a:t>=“INTF01" in=“34.53.23.112/</a:t>
            </a:r>
            <a:r>
              <a:rPr lang="en-US" altLang="ko-KR" sz="900" dirty="0" err="1"/>
              <a:t>legacydb</a:t>
            </a:r>
            <a:r>
              <a:rPr lang="en-US" altLang="ko-KR" sz="900" dirty="0"/>
              <a:t>" out=“</a:t>
            </a:r>
            <a:r>
              <a:rPr lang="en-US" altLang="ko-KR" sz="900" dirty="0" err="1"/>
              <a:t>kafka</a:t>
            </a:r>
            <a:r>
              <a:rPr lang="en-US" altLang="ko-KR" sz="900" dirty="0"/>
              <a:t>"&gt;</a:t>
            </a:r>
          </a:p>
          <a:p>
            <a:pPr lvl="1"/>
            <a:r>
              <a:rPr lang="en-US" altLang="ko-KR" sz="900" dirty="0"/>
              <a:t>&lt;in&gt;</a:t>
            </a:r>
          </a:p>
          <a:p>
            <a:r>
              <a:rPr lang="en-US" altLang="ko-KR" sz="900" dirty="0"/>
              <a:t>	&lt;</a:t>
            </a:r>
            <a:r>
              <a:rPr lang="en-US" altLang="ko-KR" sz="900" dirty="0" err="1"/>
              <a:t>sql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                    select * from </a:t>
            </a:r>
            <a:r>
              <a:rPr lang="en-US" altLang="ko-KR" sz="900" dirty="0" err="1"/>
              <a:t>legacy_table</a:t>
            </a:r>
            <a:r>
              <a:rPr lang="en-US" altLang="ko-KR" sz="900" dirty="0"/>
              <a:t> where </a:t>
            </a:r>
            <a:r>
              <a:rPr lang="en-US" altLang="ko-KR" sz="900" dirty="0" err="1"/>
              <a:t>data_type</a:t>
            </a:r>
            <a:r>
              <a:rPr lang="en-US" altLang="ko-KR" sz="900" dirty="0"/>
              <a:t>=“MT”</a:t>
            </a:r>
          </a:p>
          <a:p>
            <a:r>
              <a:rPr lang="en-US" altLang="ko-KR" sz="900" dirty="0"/>
              <a:t>                        &lt;/</a:t>
            </a:r>
            <a:r>
              <a:rPr lang="en-US" altLang="ko-KR" sz="900" dirty="0" err="1"/>
              <a:t>sql</a:t>
            </a:r>
            <a:r>
              <a:rPr lang="en-US" altLang="ko-KR" sz="900" dirty="0"/>
              <a:t>&gt;</a:t>
            </a:r>
          </a:p>
          <a:p>
            <a:pPr lvl="1"/>
            <a:r>
              <a:rPr lang="en-US" altLang="ko-KR" sz="900" dirty="0"/>
              <a:t>&lt;/in&gt;</a:t>
            </a:r>
          </a:p>
          <a:p>
            <a:r>
              <a:rPr lang="en-US" altLang="ko-KR" sz="900" dirty="0"/>
              <a:t>&lt;/interface&gt;</a:t>
            </a:r>
            <a:endParaRPr lang="ko-KR" altLang="en-US" sz="900" dirty="0"/>
          </a:p>
          <a:p>
            <a:endParaRPr lang="ko-KR" altLang="en-US" sz="9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354B59AF-210F-4212-8EEB-9CCA9CAD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52053"/>
              </p:ext>
            </p:extLst>
          </p:nvPr>
        </p:nvGraphicFramePr>
        <p:xfrm>
          <a:off x="3849193" y="4394263"/>
          <a:ext cx="4416668" cy="14833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4895">
                  <a:extLst>
                    <a:ext uri="{9D8B030D-6E8A-4147-A177-3AD203B41FA5}">
                      <a16:colId xmlns:a16="http://schemas.microsoft.com/office/drawing/2014/main" xmlns="" val="4048992322"/>
                    </a:ext>
                  </a:extLst>
                </a:gridCol>
                <a:gridCol w="2901773">
                  <a:extLst>
                    <a:ext uri="{9D8B030D-6E8A-4147-A177-3AD203B41FA5}">
                      <a16:colId xmlns:a16="http://schemas.microsoft.com/office/drawing/2014/main" xmlns="" val="309207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처리기준</a:t>
                      </a:r>
                      <a:r>
                        <a:rPr lang="en-US" altLang="ko-KR" sz="1100" dirty="0"/>
                        <a:t>(config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063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Interface 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DBGET, FILEGET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490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in.colume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정의된 </a:t>
                      </a:r>
                      <a:r>
                        <a:rPr lang="en-US" altLang="ko-KR" sz="1100" dirty="0"/>
                        <a:t>Table</a:t>
                      </a:r>
                      <a:r>
                        <a:rPr lang="ko-KR" altLang="en-US" sz="1100" dirty="0"/>
                        <a:t>에서 특정 컬럼만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594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in.sql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정의된 </a:t>
                      </a:r>
                      <a:r>
                        <a:rPr lang="en-US" altLang="ko-KR" sz="1100" dirty="0"/>
                        <a:t>SQL</a:t>
                      </a:r>
                      <a:r>
                        <a:rPr lang="ko-KR" altLang="en-US" sz="1100" dirty="0"/>
                        <a:t>문을 실행하여 데이터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3820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ADEA43-2E6A-4C0E-A07B-5E4E8DFB6A1F}"/>
              </a:ext>
            </a:extLst>
          </p:cNvPr>
          <p:cNvSpPr txBox="1"/>
          <p:nvPr/>
        </p:nvSpPr>
        <p:spPr>
          <a:xfrm>
            <a:off x="3849194" y="392925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 기준</a:t>
            </a:r>
          </a:p>
        </p:txBody>
      </p:sp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124637A8-A1AB-8732-265F-6EDD6D15B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2687"/>
              </p:ext>
            </p:extLst>
          </p:nvPr>
        </p:nvGraphicFramePr>
        <p:xfrm>
          <a:off x="298210" y="1216519"/>
          <a:ext cx="8547580" cy="4739550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69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95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Kafka Producer Adapter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Kafka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ADT-P-06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Kafka topic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ADT-P-07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처리결과를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Insert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95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Kafka Consumer Adapter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9009512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7541908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Kafka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468951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322195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Kafka topic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으로부터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consuming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9767642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ADT-P-06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수행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2857443"/>
                  </a:ext>
                </a:extLst>
              </a:tr>
              <a:tr h="30695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ADT-P-07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처리결과를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Insert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964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492"/>
              </p:ext>
            </p:extLst>
          </p:nvPr>
        </p:nvGraphicFramePr>
        <p:xfrm>
          <a:off x="1187625" y="1412776"/>
          <a:ext cx="6010907" cy="50053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DA777FC8-E394-56F3-7F30-C4F4C4C0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xmlns="" id="{2075FC15-97EB-48E1-8AC3-68478C9445C7}"/>
              </a:ext>
            </a:extLst>
          </p:cNvPr>
          <p:cNvSpPr/>
          <p:nvPr/>
        </p:nvSpPr>
        <p:spPr>
          <a:xfrm>
            <a:off x="5364088" y="989327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 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CE988115-5BCA-19DD-153E-77C48E33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ADCF46D-02B5-4FE6-8B30-F6D9B627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81935"/>
              </p:ext>
            </p:extLst>
          </p:nvPr>
        </p:nvGraphicFramePr>
        <p:xfrm>
          <a:off x="474469" y="1235657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58550285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190307384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</a:rPr>
                        <a:t>인터페이스그룹정보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201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인터페이스그룹</a:t>
                      </a:r>
                      <a:r>
                        <a:rPr lang="en-US" altLang="ko-KR" sz="1400">
                          <a:effectLst/>
                        </a:rPr>
                        <a:t>UID(PK)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53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인터페이스그룹</a:t>
                      </a:r>
                      <a:r>
                        <a:rPr lang="en-US" altLang="ko-KR" sz="1400">
                          <a:effectLst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495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인터페이스그룹명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6047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인터페이스그룹타입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8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인터페이스그룹설명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9432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6D5A412-646B-4228-89F0-903F5625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68"/>
              </p:ext>
            </p:extLst>
          </p:nvPr>
        </p:nvGraphicFramePr>
        <p:xfrm>
          <a:off x="464607" y="2937440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0730049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8295922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인터페이스정보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6617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인터페이스그룹</a:t>
                      </a:r>
                      <a:r>
                        <a:rPr lang="en-US" altLang="ko-KR" sz="1400">
                          <a:effectLst/>
                        </a:rPr>
                        <a:t>UID(PK)(FK)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99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</a:t>
                      </a:r>
                      <a:r>
                        <a:rPr lang="en-US" sz="1400">
                          <a:effectLst/>
                        </a:rPr>
                        <a:t>UID(PK)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27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89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7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인터페이스타입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VARHCHAR(10)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832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642883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9F6C8282-898A-4F9B-90FF-105C8B494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81570"/>
              </p:ext>
            </p:extLst>
          </p:nvPr>
        </p:nvGraphicFramePr>
        <p:xfrm>
          <a:off x="481023" y="4815800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7120017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6483536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</a:rPr>
                        <a:t>인터페이스처리결과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44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인터페이스그룹</a:t>
                      </a:r>
                      <a:r>
                        <a:rPr lang="en-US" altLang="ko-KR" sz="1400" dirty="0">
                          <a:effectLst/>
                        </a:rPr>
                        <a:t>UID(PK)(FK)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111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인터페이스</a:t>
                      </a:r>
                      <a:r>
                        <a:rPr lang="en-US" sz="1400">
                          <a:effectLst/>
                        </a:rPr>
                        <a:t>UID(PK)(FK)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237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UID(PK)(FK)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56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처리결과상태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734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처리시간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DATETIME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778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오류내용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168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 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CE988115-5BCA-19DD-153E-77C48E33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1537821E-D2B0-4547-8CD2-3CC94514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1225"/>
              </p:ext>
            </p:extLst>
          </p:nvPr>
        </p:nvGraphicFramePr>
        <p:xfrm>
          <a:off x="457200" y="1700808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</a:rPr>
                        <a:t>수집대상시스템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UID(PK)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호스트명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IP</a:t>
                      </a:r>
                      <a:r>
                        <a:rPr lang="ko-KR" altLang="en-US" sz="1400">
                          <a:effectLst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PORT</a:t>
                      </a:r>
                      <a:r>
                        <a:rPr lang="ko-KR" altLang="en-US" sz="1400">
                          <a:effectLst/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36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시스템구분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440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시스템설명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6871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6B168DA-E2E7-468C-A741-A2E813CD0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9707"/>
              </p:ext>
            </p:extLst>
          </p:nvPr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KAFKA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</a:rPr>
                        <a:t>자원사용량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UID(PK)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등록시간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DATETIME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서버</a:t>
                      </a:r>
                      <a:r>
                        <a:rPr lang="en-US" sz="1400">
                          <a:effectLst/>
                        </a:rPr>
                        <a:t>IP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클러스터넘버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526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CPU</a:t>
                      </a:r>
                      <a:r>
                        <a:rPr lang="ko-KR" altLang="en-US" sz="1400">
                          <a:effectLst/>
                        </a:rPr>
                        <a:t>사용량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DECIMAL(5,2)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288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MEMt</a:t>
                      </a:r>
                      <a:r>
                        <a:rPr lang="ko-KR" altLang="en-US" sz="1400">
                          <a:effectLst/>
                        </a:rPr>
                        <a:t>사용량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DECIMAL(5,2)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25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46779C7F-6771-C9A6-6457-25013E21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5AE130A-B88E-443B-B995-5D49CD0D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85095"/>
              </p:ext>
            </p:extLst>
          </p:nvPr>
        </p:nvGraphicFramePr>
        <p:xfrm>
          <a:off x="222100" y="1412776"/>
          <a:ext cx="8681836" cy="5211616"/>
        </p:xfrm>
        <a:graphic>
          <a:graphicData uri="http://schemas.openxmlformats.org/drawingml/2006/table">
            <a:tbl>
              <a:tblPr/>
              <a:tblGrid>
                <a:gridCol w="8681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3863">
                <a:tc>
                  <a:txBody>
                    <a:bodyPr/>
                    <a:lstStyle/>
                    <a:p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kafka_connect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(self):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self._producer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KafkaProducer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bootstrap_servers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='10.10.19.99:9092',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buffer_memory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=100000000,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send_buffer_bytes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=100000000,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=100000000)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self._logger.info(f"[{myself()}] Kafka connected. 10.10.19.99:9092")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except Exception as err: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print("load config error: {}".format(err))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raise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kafka_put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message):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interface_list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topic_name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lst.topic_name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record_key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lst.record_key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logger.error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(f"[{myself()}] not found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raise Exception("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NotFoundInterfaceID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except Exception as err: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logger.error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(f"[{myself()}] {err}")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raise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future =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producer.send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topic_name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str.encode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(message))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futures.append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(future)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logger.get_log_level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== "debug":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logger.debug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(f"[{myself()}] Put process success. topic: 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topic_name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[{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future.get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self._timeout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)}]")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except Exception as err: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logger.error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(f"[{myself()}] {err}")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raise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283" marR="54283" marT="15008" marB="1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30A4D7-71BF-42CD-9650-BB0A6E8AE733}"/>
              </a:ext>
            </a:extLst>
          </p:cNvPr>
          <p:cNvSpPr txBox="1"/>
          <p:nvPr/>
        </p:nvSpPr>
        <p:spPr>
          <a:xfrm>
            <a:off x="219138" y="1134618"/>
            <a:ext cx="1798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Kafka connect, put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46779C7F-6771-C9A6-6457-25013E21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5AE130A-B88E-443B-B995-5D49CD0D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7563"/>
              </p:ext>
            </p:extLst>
          </p:nvPr>
        </p:nvGraphicFramePr>
        <p:xfrm>
          <a:off x="222100" y="1412776"/>
          <a:ext cx="8681836" cy="4843863"/>
        </p:xfrm>
        <a:graphic>
          <a:graphicData uri="http://schemas.openxmlformats.org/drawingml/2006/table">
            <a:tbl>
              <a:tblPr/>
              <a:tblGrid>
                <a:gridCol w="8681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3863">
                <a:tc>
                  <a:txBody>
                    <a:bodyPr/>
                    <a:lstStyle/>
                    <a:p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data_get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param):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sys._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getframe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f_code.co_name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interface_list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try: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lst.intf_type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"DBGET" and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sql_filename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project_home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"/config/" +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lst.intf_in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f = open(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sql_filename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"r")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for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lst.column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param[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lst_col.replace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if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lst_col.type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"char":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"'" + param[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lst_col.replace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"'"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# parameter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값이 들어오지 않고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(optional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config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설정되어 있으면</a:t>
                      </a:r>
                      <a:b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lst_col.default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(param[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lst_col.replace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"-1" or param[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lst_col.replace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"None"):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lst_col.default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sql_text.replace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(lst_col.name,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logger.debug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f"[{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 interface id:{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mysql_wrapper.db_connect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config_manager.get_db_connection_info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result =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mysql_wrapper.db_select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("all",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sql_text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mysql_wrapper.db_close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return result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except Exception as err: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self._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logger.error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(f"[{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data_get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error. err: ({err}), interface id:{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lst.intf_id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})")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raise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except Exception as err:</a:t>
                      </a:r>
                      <a:b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raise</a:t>
                      </a:r>
                    </a:p>
                  </a:txBody>
                  <a:tcPr marL="54283" marR="54283" marT="15008" marB="1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30A4D7-71BF-42CD-9650-BB0A6E8AE733}"/>
              </a:ext>
            </a:extLst>
          </p:cNvPr>
          <p:cNvSpPr txBox="1"/>
          <p:nvPr/>
        </p:nvSpPr>
        <p:spPr>
          <a:xfrm>
            <a:off x="219138" y="1134618"/>
            <a:ext cx="4868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수집대상 </a:t>
            </a:r>
            <a:r>
              <a:rPr lang="en-US" altLang="ko-KR" sz="1400" b="1" dirty="0"/>
              <a:t>DB connect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config</a:t>
            </a:r>
            <a:r>
              <a:rPr lang="ko-KR" altLang="en-US" sz="1400" b="1" dirty="0"/>
              <a:t>상의 </a:t>
            </a:r>
            <a:r>
              <a:rPr lang="en-US" altLang="ko-KR" sz="1400" b="1" dirty="0"/>
              <a:t>“DBGET “ </a:t>
            </a:r>
            <a:r>
              <a:rPr lang="ko-KR" altLang="en-US" sz="1400" b="1" dirty="0"/>
              <a:t>항목 처리</a:t>
            </a:r>
          </a:p>
        </p:txBody>
      </p:sp>
    </p:spTree>
    <p:extLst>
      <p:ext uri="{BB962C8B-B14F-4D97-AF65-F5344CB8AC3E}">
        <p14:creationId xmlns:p14="http://schemas.microsoft.com/office/powerpoint/2010/main" val="415049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A6AF8EA9-AC9D-70A9-3E6C-8CFDD6668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88481"/>
              </p:ext>
            </p:extLst>
          </p:nvPr>
        </p:nvGraphicFramePr>
        <p:xfrm>
          <a:off x="603350" y="1388682"/>
          <a:ext cx="8001100" cy="4401272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xmlns="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xmlns="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xmlns="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485866"/>
                  </a:ext>
                </a:extLst>
              </a:tr>
              <a:tr h="73299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Kafka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플랫폼 제공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Apache Kafka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구축을 통한 빅데이터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MOM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플랫폼 제공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472333"/>
                  </a:ext>
                </a:extLst>
              </a:tr>
              <a:tr h="676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API Wrapping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Kafka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플랫폼으로 메시지를 송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수신 수행하는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API Wrapper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9678340"/>
                  </a:ext>
                </a:extLst>
              </a:tr>
              <a:tr h="103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Kafka Producer/Consumer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빅데이터를 수집 및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Kafka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 전송하는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Producer, Kafka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저장된 메시지를 추출 및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적재하는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Consumer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48463"/>
                  </a:ext>
                </a:extLst>
              </a:tr>
              <a:tr h="716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데이터베이스 저장기능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수집한 데이터를 데이터베이스에 저장하는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125474"/>
                  </a:ext>
                </a:extLst>
              </a:tr>
              <a:tr h="920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소스코드리스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기반의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처리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Adapter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기능이며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적재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처리하고자 하는 대상시스템 또는 업무가 추가될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소스코드 추가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수정없이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설정변경만으로 요구사항을 수용할 수 있는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252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55A39A61-49E9-7208-B972-47E7AED5A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xmlns="" id="{A1F7BA3C-6565-4F5C-9C8B-DEFAD98CBBB3}"/>
              </a:ext>
            </a:extLst>
          </p:cNvPr>
          <p:cNvSpPr/>
          <p:nvPr/>
        </p:nvSpPr>
        <p:spPr>
          <a:xfrm>
            <a:off x="3889233" y="2452441"/>
            <a:ext cx="1258018" cy="2035833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클러스터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B524EE0D-AB23-4A9F-A5D7-A413532EC6C4}"/>
              </a:ext>
            </a:extLst>
          </p:cNvPr>
          <p:cNvGrpSpPr/>
          <p:nvPr/>
        </p:nvGrpSpPr>
        <p:grpSpPr>
          <a:xfrm>
            <a:off x="921308" y="3316355"/>
            <a:ext cx="616033" cy="689578"/>
            <a:chOff x="502417" y="3826935"/>
            <a:chExt cx="616033" cy="68957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259B9C21-4C84-4839-A240-C1FFD8504C22}"/>
                </a:ext>
              </a:extLst>
            </p:cNvPr>
            <p:cNvSpPr/>
            <p:nvPr/>
          </p:nvSpPr>
          <p:spPr>
            <a:xfrm>
              <a:off x="502417" y="3826935"/>
              <a:ext cx="616033" cy="68957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CSV, TEXT</a:t>
              </a:r>
            </a:p>
          </p:txBody>
        </p:sp>
        <p:pic>
          <p:nvPicPr>
            <p:cNvPr id="36" name="Picture 8" descr="File icon - interface, archive, files and folders, file, document #icons  #iconbros #freeicons #freeicon #free #icon | Free icons, Icon files, Photo  editing">
              <a:extLst>
                <a:ext uri="{FF2B5EF4-FFF2-40B4-BE49-F238E27FC236}">
                  <a16:creationId xmlns:a16="http://schemas.microsoft.com/office/drawing/2014/main" xmlns="" id="{9C550442-34B7-4569-8EB8-F75C6F02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52" y="3898516"/>
              <a:ext cx="427155" cy="36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63E9C1A-256A-4F37-982B-898A7796B8B7}"/>
              </a:ext>
            </a:extLst>
          </p:cNvPr>
          <p:cNvGrpSpPr/>
          <p:nvPr/>
        </p:nvGrpSpPr>
        <p:grpSpPr>
          <a:xfrm>
            <a:off x="926628" y="4983167"/>
            <a:ext cx="610712" cy="644510"/>
            <a:chOff x="507737" y="5493747"/>
            <a:chExt cx="610712" cy="6445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F44C590-FA8B-498D-8342-96ED788AB639}"/>
                </a:ext>
              </a:extLst>
            </p:cNvPr>
            <p:cNvSpPr/>
            <p:nvPr/>
          </p:nvSpPr>
          <p:spPr>
            <a:xfrm>
              <a:off x="507737" y="5493747"/>
              <a:ext cx="610712" cy="64451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OPEN API</a:t>
              </a:r>
            </a:p>
          </p:txBody>
        </p:sp>
        <p:pic>
          <p:nvPicPr>
            <p:cNvPr id="39" name="Picture 10" descr="Api Icons - Download Free Vector Icons | Noun Project">
              <a:extLst>
                <a:ext uri="{FF2B5EF4-FFF2-40B4-BE49-F238E27FC236}">
                  <a16:creationId xmlns:a16="http://schemas.microsoft.com/office/drawing/2014/main" xmlns="" id="{4DBB03DA-BB51-4CE5-8EBC-6FB2777B6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62" y="5538229"/>
              <a:ext cx="385462" cy="385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B76F744E-9436-4543-BE6E-4640F8769F2D}"/>
              </a:ext>
            </a:extLst>
          </p:cNvPr>
          <p:cNvGrpSpPr/>
          <p:nvPr/>
        </p:nvGrpSpPr>
        <p:grpSpPr>
          <a:xfrm>
            <a:off x="913869" y="4162644"/>
            <a:ext cx="623471" cy="689578"/>
            <a:chOff x="494978" y="4673224"/>
            <a:chExt cx="623471" cy="68957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B7C9A26-49FA-4488-93D5-EA7955E83B0A}"/>
                </a:ext>
              </a:extLst>
            </p:cNvPr>
            <p:cNvSpPr/>
            <p:nvPr/>
          </p:nvSpPr>
          <p:spPr>
            <a:xfrm>
              <a:off x="494978" y="4673224"/>
              <a:ext cx="623471" cy="68957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로그</a:t>
              </a:r>
              <a:endParaRPr kumimoji="0" lang="en-US" altLang="ko-KR" sz="900" b="0" i="0" u="none" strike="noStrike" kern="0" cap="none" spc="-3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2" name="Picture 12" descr="LOG file format - Free interface icons">
              <a:extLst>
                <a:ext uri="{FF2B5EF4-FFF2-40B4-BE49-F238E27FC236}">
                  <a16:creationId xmlns:a16="http://schemas.microsoft.com/office/drawing/2014/main" xmlns="" id="{97B494E4-7DB6-4272-876C-E9E9D1B00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66" y="4761849"/>
              <a:ext cx="365911" cy="36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2329063-7F1A-4A2C-B7CD-E0E1900C3729}"/>
              </a:ext>
            </a:extLst>
          </p:cNvPr>
          <p:cNvGrpSpPr/>
          <p:nvPr/>
        </p:nvGrpSpPr>
        <p:grpSpPr>
          <a:xfrm>
            <a:off x="921739" y="1660495"/>
            <a:ext cx="615602" cy="674128"/>
            <a:chOff x="502848" y="2171075"/>
            <a:chExt cx="615602" cy="6741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9748B42-D4EC-40B5-832D-85EECF0A32C2}"/>
                </a:ext>
              </a:extLst>
            </p:cNvPr>
            <p:cNvSpPr/>
            <p:nvPr/>
          </p:nvSpPr>
          <p:spPr>
            <a:xfrm>
              <a:off x="502848" y="2171075"/>
              <a:ext cx="615602" cy="67412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RDBMS</a:t>
              </a:r>
            </a:p>
          </p:txBody>
        </p:sp>
        <p:pic>
          <p:nvPicPr>
            <p:cNvPr id="67" name="Picture 4" descr="database icon | Myiconfinder">
              <a:extLst>
                <a:ext uri="{FF2B5EF4-FFF2-40B4-BE49-F238E27FC236}">
                  <a16:creationId xmlns:a16="http://schemas.microsoft.com/office/drawing/2014/main" xmlns="" id="{436B4D06-898E-47D9-A008-FED00647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215" y="2260304"/>
              <a:ext cx="367230" cy="33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931D7079-1E2F-4BC0-A99A-B8F91283F375}"/>
              </a:ext>
            </a:extLst>
          </p:cNvPr>
          <p:cNvGrpSpPr/>
          <p:nvPr/>
        </p:nvGrpSpPr>
        <p:grpSpPr>
          <a:xfrm>
            <a:off x="930591" y="2501253"/>
            <a:ext cx="606751" cy="669775"/>
            <a:chOff x="511700" y="3011833"/>
            <a:chExt cx="606751" cy="66977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298C6DE-E839-4523-8255-3A09B7599838}"/>
                </a:ext>
              </a:extLst>
            </p:cNvPr>
            <p:cNvSpPr/>
            <p:nvPr/>
          </p:nvSpPr>
          <p:spPr>
            <a:xfrm>
              <a:off x="511700" y="3011833"/>
              <a:ext cx="606751" cy="66977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BCBCBC"/>
              </a:solidFill>
              <a:prstDash val="solid"/>
              <a:miter lim="800000"/>
            </a:ln>
            <a:effectLst/>
          </p:spPr>
          <p:txBody>
            <a:bodyPr lIns="0" tIns="0" rIns="0" bIns="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30" normalizeH="0" baseline="0" noProof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NoSQL</a:t>
              </a:r>
              <a:endParaRPr kumimoji="0" lang="en-US" altLang="ko-KR" sz="900" b="0" i="0" u="none" strike="noStrike" kern="0" cap="none" spc="-3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8B6B91E9-8BBA-47B7-8A66-272565A4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5169" y="3097599"/>
              <a:ext cx="359688" cy="390599"/>
            </a:xfrm>
            <a:prstGeom prst="rect">
              <a:avLst/>
            </a:prstGeom>
          </p:spPr>
        </p:pic>
      </p:grpSp>
      <p:sp>
        <p:nvSpPr>
          <p:cNvPr id="71" name="모서리가 둥근 직사각형 21">
            <a:extLst>
              <a:ext uri="{FF2B5EF4-FFF2-40B4-BE49-F238E27FC236}">
                <a16:creationId xmlns:a16="http://schemas.microsoft.com/office/drawing/2014/main" xmlns="" id="{CB3EEF7A-717B-4215-B2EE-EDD980914EE2}"/>
              </a:ext>
            </a:extLst>
          </p:cNvPr>
          <p:cNvSpPr/>
          <p:nvPr/>
        </p:nvSpPr>
        <p:spPr>
          <a:xfrm>
            <a:off x="3996937" y="3094566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xmlns="" id="{92AF48E3-F848-41F2-A847-CFFB1FCD5A10}"/>
              </a:ext>
            </a:extLst>
          </p:cNvPr>
          <p:cNvSpPr/>
          <p:nvPr/>
        </p:nvSpPr>
        <p:spPr>
          <a:xfrm>
            <a:off x="2460249" y="3014055"/>
            <a:ext cx="1137249" cy="922877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Adapter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xmlns="" id="{926A477C-490F-4BC8-9804-90B1F10DFE94}"/>
              </a:ext>
            </a:extLst>
          </p:cNvPr>
          <p:cNvSpPr/>
          <p:nvPr/>
        </p:nvSpPr>
        <p:spPr>
          <a:xfrm>
            <a:off x="2460249" y="1665939"/>
            <a:ext cx="5478204" cy="33597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수집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적재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xmlns="" id="{3506B264-4598-4163-9EAC-DAA8A17F7969}"/>
              </a:ext>
            </a:extLst>
          </p:cNvPr>
          <p:cNvSpPr/>
          <p:nvPr/>
        </p:nvSpPr>
        <p:spPr>
          <a:xfrm>
            <a:off x="1583995" y="3275954"/>
            <a:ext cx="720565" cy="42575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D622D6E-90A2-4931-BD31-CB5893E7B65A}"/>
              </a:ext>
            </a:extLst>
          </p:cNvPr>
          <p:cNvSpPr txBox="1"/>
          <p:nvPr/>
        </p:nvSpPr>
        <p:spPr>
          <a:xfrm>
            <a:off x="1633503" y="2954603"/>
            <a:ext cx="59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Kafka</a:t>
            </a:r>
          </a:p>
          <a:p>
            <a:pPr algn="ctr"/>
            <a:r>
              <a:rPr lang="en-US" altLang="ko-KR" sz="1200" b="1" dirty="0"/>
              <a:t>API</a:t>
            </a:r>
            <a:endParaRPr lang="ko-KR" altLang="en-US" sz="1200" b="1" dirty="0" err="1"/>
          </a:p>
        </p:txBody>
      </p:sp>
      <p:sp>
        <p:nvSpPr>
          <p:cNvPr id="76" name="모서리가 둥근 직사각형 30">
            <a:extLst>
              <a:ext uri="{FF2B5EF4-FFF2-40B4-BE49-F238E27FC236}">
                <a16:creationId xmlns:a16="http://schemas.microsoft.com/office/drawing/2014/main" xmlns="" id="{D4D175A2-43F6-4409-9F85-D67F0FC17EB2}"/>
              </a:ext>
            </a:extLst>
          </p:cNvPr>
          <p:cNvSpPr/>
          <p:nvPr/>
        </p:nvSpPr>
        <p:spPr>
          <a:xfrm>
            <a:off x="4011316" y="3522877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77" name="모서리가 둥근 직사각형 31">
            <a:extLst>
              <a:ext uri="{FF2B5EF4-FFF2-40B4-BE49-F238E27FC236}">
                <a16:creationId xmlns:a16="http://schemas.microsoft.com/office/drawing/2014/main" xmlns="" id="{C0A904C6-8D0B-4398-9CC8-86C4F663EDC2}"/>
              </a:ext>
            </a:extLst>
          </p:cNvPr>
          <p:cNvSpPr/>
          <p:nvPr/>
        </p:nvSpPr>
        <p:spPr>
          <a:xfrm>
            <a:off x="4011315" y="3951188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xmlns="" id="{D2F149FD-CC69-4B63-95C2-9F0DA132C076}"/>
              </a:ext>
            </a:extLst>
          </p:cNvPr>
          <p:cNvSpPr/>
          <p:nvPr/>
        </p:nvSpPr>
        <p:spPr>
          <a:xfrm>
            <a:off x="5438986" y="3014052"/>
            <a:ext cx="1137249" cy="922877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ConsumerAdapter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9" name="원통 34">
            <a:extLst>
              <a:ext uri="{FF2B5EF4-FFF2-40B4-BE49-F238E27FC236}">
                <a16:creationId xmlns:a16="http://schemas.microsoft.com/office/drawing/2014/main" xmlns="" id="{1638CEF2-A4FF-46D1-ADC9-CDA1919260EB}"/>
              </a:ext>
            </a:extLst>
          </p:cNvPr>
          <p:cNvSpPr/>
          <p:nvPr/>
        </p:nvSpPr>
        <p:spPr>
          <a:xfrm>
            <a:off x="6851524" y="2961334"/>
            <a:ext cx="1086928" cy="1028315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C9C80AA2-C59C-40BD-A2CE-20C88C26BD21}"/>
              </a:ext>
            </a:extLst>
          </p:cNvPr>
          <p:cNvCxnSpPr/>
          <p:nvPr/>
        </p:nvCxnSpPr>
        <p:spPr>
          <a:xfrm>
            <a:off x="2351215" y="1660495"/>
            <a:ext cx="0" cy="3967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DA9B1D-B368-44CE-8126-B988F9B4DD8E}"/>
              </a:ext>
            </a:extLst>
          </p:cNvPr>
          <p:cNvCxnSpPr>
            <a:stCxn id="72" idx="3"/>
            <a:endCxn id="33" idx="1"/>
          </p:cNvCxnSpPr>
          <p:nvPr/>
        </p:nvCxnSpPr>
        <p:spPr>
          <a:xfrm flipV="1">
            <a:off x="3597498" y="3470358"/>
            <a:ext cx="29173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FF3F5FF-6CDB-42BD-8B5B-5C5FACD76A0E}"/>
              </a:ext>
            </a:extLst>
          </p:cNvPr>
          <p:cNvCxnSpPr>
            <a:stCxn id="33" idx="3"/>
            <a:endCxn id="78" idx="1"/>
          </p:cNvCxnSpPr>
          <p:nvPr/>
        </p:nvCxnSpPr>
        <p:spPr>
          <a:xfrm>
            <a:off x="5147251" y="3470358"/>
            <a:ext cx="291735" cy="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F44FA3E5-E781-40C8-9B92-AE0CB6536A23}"/>
              </a:ext>
            </a:extLst>
          </p:cNvPr>
          <p:cNvCxnSpPr>
            <a:stCxn id="78" idx="3"/>
            <a:endCxn id="79" idx="2"/>
          </p:cNvCxnSpPr>
          <p:nvPr/>
        </p:nvCxnSpPr>
        <p:spPr>
          <a:xfrm>
            <a:off x="6576235" y="3475491"/>
            <a:ext cx="275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55A39A61-49E9-7208-B972-47E7AED5A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01D5786-657C-4E9E-A050-DD254F969F47}"/>
              </a:ext>
            </a:extLst>
          </p:cNvPr>
          <p:cNvSpPr/>
          <p:nvPr/>
        </p:nvSpPr>
        <p:spPr>
          <a:xfrm>
            <a:off x="6448664" y="1719047"/>
            <a:ext cx="2232248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841AB24-24B0-4726-BE40-A1F504C6F554}"/>
              </a:ext>
            </a:extLst>
          </p:cNvPr>
          <p:cNvSpPr/>
          <p:nvPr/>
        </p:nvSpPr>
        <p:spPr>
          <a:xfrm>
            <a:off x="6455067" y="2007078"/>
            <a:ext cx="2232248" cy="3798186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25766-F9D6-4DF8-BE43-FECCE1C43890}"/>
              </a:ext>
            </a:extLst>
          </p:cNvPr>
          <p:cNvSpPr txBox="1"/>
          <p:nvPr/>
        </p:nvSpPr>
        <p:spPr>
          <a:xfrm>
            <a:off x="6550506" y="2097749"/>
            <a:ext cx="2041369" cy="36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Kafka Producer Adapter</a:t>
            </a:r>
            <a:r>
              <a:rPr lang="ko-KR" altLang="en-US" sz="1100" dirty="0"/>
              <a:t>가 소스시스템</a:t>
            </a:r>
            <a:r>
              <a:rPr lang="en-US" altLang="ko-KR" sz="1100" dirty="0"/>
              <a:t>(DB, File)</a:t>
            </a:r>
            <a:r>
              <a:rPr lang="ko-KR" altLang="en-US" sz="1100" dirty="0"/>
              <a:t>로부터 데이터를 수집하여</a:t>
            </a:r>
            <a:r>
              <a:rPr lang="en-US" altLang="ko-KR" sz="1100" dirty="0"/>
              <a:t>, Kafka </a:t>
            </a:r>
            <a:r>
              <a:rPr lang="ko-KR" altLang="en-US" sz="1100" dirty="0"/>
              <a:t>토픽에 적재한다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Kafka Consumer Adapter</a:t>
            </a:r>
            <a:r>
              <a:rPr lang="ko-KR" altLang="en-US" sz="1100" dirty="0"/>
              <a:t>가 지정된 토픽으로부터 데이터를 수집하여</a:t>
            </a:r>
            <a:r>
              <a:rPr lang="en-US" altLang="ko-KR" sz="1100" dirty="0"/>
              <a:t>, </a:t>
            </a:r>
            <a:r>
              <a:rPr lang="ko-KR" altLang="en-US" sz="1100" dirty="0"/>
              <a:t>목적지 대상 </a:t>
            </a:r>
            <a:r>
              <a:rPr lang="en-US" altLang="ko-KR" sz="1100" dirty="0"/>
              <a:t>DB</a:t>
            </a:r>
            <a:r>
              <a:rPr lang="ko-KR" altLang="en-US" sz="1100" dirty="0"/>
              <a:t>에 데이터를 저장한다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각 </a:t>
            </a:r>
            <a:r>
              <a:rPr lang="en-US" altLang="ko-KR" sz="1100" dirty="0"/>
              <a:t>Adapter</a:t>
            </a:r>
            <a:r>
              <a:rPr lang="ko-KR" altLang="en-US" sz="1100" dirty="0"/>
              <a:t>의 처리결과 상태 정보 제공을 위해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 처리 시</a:t>
            </a:r>
            <a:r>
              <a:rPr lang="en-US" altLang="ko-KR" sz="1100" dirty="0"/>
              <a:t>, </a:t>
            </a:r>
            <a:r>
              <a:rPr lang="ko-KR" altLang="en-US" sz="1100" dirty="0"/>
              <a:t>별도의 처리결과 정보를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</p:txBody>
      </p:sp>
      <p:sp>
        <p:nvSpPr>
          <p:cNvPr id="29" name="모서리가 둥근 직사각형 32">
            <a:extLst>
              <a:ext uri="{FF2B5EF4-FFF2-40B4-BE49-F238E27FC236}">
                <a16:creationId xmlns:a16="http://schemas.microsoft.com/office/drawing/2014/main" xmlns="" id="{C6C8F7BA-522A-4B66-B380-FDF42C6894BB}"/>
              </a:ext>
            </a:extLst>
          </p:cNvPr>
          <p:cNvSpPr/>
          <p:nvPr/>
        </p:nvSpPr>
        <p:spPr>
          <a:xfrm>
            <a:off x="1752511" y="2618875"/>
            <a:ext cx="1258018" cy="2035833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클러스터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21">
            <a:extLst>
              <a:ext uri="{FF2B5EF4-FFF2-40B4-BE49-F238E27FC236}">
                <a16:creationId xmlns:a16="http://schemas.microsoft.com/office/drawing/2014/main" xmlns="" id="{D8F1A85D-E0D4-463D-8D93-6562FEC7CA95}"/>
              </a:ext>
            </a:extLst>
          </p:cNvPr>
          <p:cNvSpPr/>
          <p:nvPr/>
        </p:nvSpPr>
        <p:spPr>
          <a:xfrm>
            <a:off x="1860215" y="3261000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xmlns="" id="{17954021-A3D3-4F1B-94CC-2B3E41EDB2BB}"/>
              </a:ext>
            </a:extLst>
          </p:cNvPr>
          <p:cNvSpPr/>
          <p:nvPr/>
        </p:nvSpPr>
        <p:spPr>
          <a:xfrm>
            <a:off x="323527" y="3180489"/>
            <a:ext cx="1137249" cy="922877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Adapter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34" name="모서리가 둥근 직사각형 30">
            <a:extLst>
              <a:ext uri="{FF2B5EF4-FFF2-40B4-BE49-F238E27FC236}">
                <a16:creationId xmlns:a16="http://schemas.microsoft.com/office/drawing/2014/main" xmlns="" id="{C9DCD02E-0FFA-4E82-B9B4-C9A83FA25189}"/>
              </a:ext>
            </a:extLst>
          </p:cNvPr>
          <p:cNvSpPr/>
          <p:nvPr/>
        </p:nvSpPr>
        <p:spPr>
          <a:xfrm>
            <a:off x="1874594" y="3689311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모서리가 둥근 직사각형 31">
            <a:extLst>
              <a:ext uri="{FF2B5EF4-FFF2-40B4-BE49-F238E27FC236}">
                <a16:creationId xmlns:a16="http://schemas.microsoft.com/office/drawing/2014/main" xmlns="" id="{BE6F1816-5E48-4446-80F7-400683029936}"/>
              </a:ext>
            </a:extLst>
          </p:cNvPr>
          <p:cNvSpPr/>
          <p:nvPr/>
        </p:nvSpPr>
        <p:spPr>
          <a:xfrm>
            <a:off x="1874593" y="4117622"/>
            <a:ext cx="992037" cy="330452"/>
          </a:xfrm>
          <a:prstGeom prst="roundRect">
            <a:avLst>
              <a:gd name="adj" fmla="val 111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6" name="모서리가 둥근 직사각형 33">
            <a:extLst>
              <a:ext uri="{FF2B5EF4-FFF2-40B4-BE49-F238E27FC236}">
                <a16:creationId xmlns:a16="http://schemas.microsoft.com/office/drawing/2014/main" xmlns="" id="{E5619783-9768-441F-848E-13E15AFEB8DE}"/>
              </a:ext>
            </a:extLst>
          </p:cNvPr>
          <p:cNvSpPr/>
          <p:nvPr/>
        </p:nvSpPr>
        <p:spPr>
          <a:xfrm>
            <a:off x="3302264" y="3180486"/>
            <a:ext cx="1137249" cy="922877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ConsumerAdapter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37" name="원통 34">
            <a:extLst>
              <a:ext uri="{FF2B5EF4-FFF2-40B4-BE49-F238E27FC236}">
                <a16:creationId xmlns:a16="http://schemas.microsoft.com/office/drawing/2014/main" xmlns="" id="{CCE1BCA9-7213-4DD0-8D90-E905C998576E}"/>
              </a:ext>
            </a:extLst>
          </p:cNvPr>
          <p:cNvSpPr/>
          <p:nvPr/>
        </p:nvSpPr>
        <p:spPr>
          <a:xfrm>
            <a:off x="4714802" y="3127768"/>
            <a:ext cx="1086928" cy="1028315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97541C77-6099-43FA-97BC-A49508A9D0CE}"/>
              </a:ext>
            </a:extLst>
          </p:cNvPr>
          <p:cNvCxnSpPr>
            <a:stCxn id="33" idx="3"/>
            <a:endCxn id="29" idx="1"/>
          </p:cNvCxnSpPr>
          <p:nvPr/>
        </p:nvCxnSpPr>
        <p:spPr>
          <a:xfrm flipV="1">
            <a:off x="1460776" y="3636792"/>
            <a:ext cx="29173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CCDF03A6-F739-408D-9A0E-99AEAEB5F85C}"/>
              </a:ext>
            </a:extLst>
          </p:cNvPr>
          <p:cNvCxnSpPr>
            <a:stCxn id="29" idx="3"/>
            <a:endCxn id="36" idx="1"/>
          </p:cNvCxnSpPr>
          <p:nvPr/>
        </p:nvCxnSpPr>
        <p:spPr>
          <a:xfrm>
            <a:off x="3010529" y="3636792"/>
            <a:ext cx="291735" cy="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FEE74C7-042F-4E64-868D-8D28D33EA5E6}"/>
              </a:ext>
            </a:extLst>
          </p:cNvPr>
          <p:cNvCxnSpPr>
            <a:stCxn id="36" idx="3"/>
            <a:endCxn id="37" idx="2"/>
          </p:cNvCxnSpPr>
          <p:nvPr/>
        </p:nvCxnSpPr>
        <p:spPr>
          <a:xfrm>
            <a:off x="4439513" y="3641925"/>
            <a:ext cx="275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xmlns="" id="{5F9C6D32-08B0-440E-956C-B12E78DE19E7}"/>
              </a:ext>
            </a:extLst>
          </p:cNvPr>
          <p:cNvCxnSpPr>
            <a:cxnSpLocks/>
            <a:stCxn id="33" idx="2"/>
            <a:endCxn id="37" idx="3"/>
          </p:cNvCxnSpPr>
          <p:nvPr/>
        </p:nvCxnSpPr>
        <p:spPr>
          <a:xfrm rot="16200000" flipH="1">
            <a:off x="3048851" y="1946667"/>
            <a:ext cx="52717" cy="4366114"/>
          </a:xfrm>
          <a:prstGeom prst="bentConnector3">
            <a:avLst>
              <a:gd name="adj1" fmla="val 16619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C9F35024-7874-4243-8D6C-00BCF1A484A4}"/>
              </a:ext>
            </a:extLst>
          </p:cNvPr>
          <p:cNvCxnSpPr>
            <a:stCxn id="36" idx="2"/>
            <a:endCxn id="37" idx="3"/>
          </p:cNvCxnSpPr>
          <p:nvPr/>
        </p:nvCxnSpPr>
        <p:spPr>
          <a:xfrm rot="16200000" flipH="1">
            <a:off x="4538217" y="3436034"/>
            <a:ext cx="52720" cy="1387377"/>
          </a:xfrm>
          <a:prstGeom prst="bentConnector3">
            <a:avLst>
              <a:gd name="adj1" fmla="val 1055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D2D2C3C7-0FE2-42AB-99DD-BA81CA42EA00}"/>
              </a:ext>
            </a:extLst>
          </p:cNvPr>
          <p:cNvSpPr/>
          <p:nvPr/>
        </p:nvSpPr>
        <p:spPr>
          <a:xfrm>
            <a:off x="4067944" y="4509120"/>
            <a:ext cx="936104" cy="56983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처리결과</a:t>
            </a:r>
          </a:p>
        </p:txBody>
      </p:sp>
    </p:spTree>
    <p:extLst>
      <p:ext uri="{BB962C8B-B14F-4D97-AF65-F5344CB8AC3E}">
        <p14:creationId xmlns:p14="http://schemas.microsoft.com/office/powerpoint/2010/main" val="398661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E136CE2A-0F69-1781-2A3E-8E030105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62A4048-8FF2-4D43-AA22-85623B14F1CA}"/>
              </a:ext>
            </a:extLst>
          </p:cNvPr>
          <p:cNvSpPr/>
          <p:nvPr/>
        </p:nvSpPr>
        <p:spPr>
          <a:xfrm>
            <a:off x="971600" y="2156021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Config </a:t>
            </a:r>
            <a:r>
              <a:rPr lang="ko-KR" altLang="en-US" sz="1050" b="1" dirty="0">
                <a:solidFill>
                  <a:schemeClr val="tx1"/>
                </a:solidFill>
              </a:rPr>
              <a:t>파일 </a:t>
            </a:r>
            <a:r>
              <a:rPr lang="en-US" altLang="ko-KR" sz="1050" b="1" dirty="0">
                <a:solidFill>
                  <a:schemeClr val="tx1"/>
                </a:solidFill>
              </a:rPr>
              <a:t>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4F871AA-66B9-4618-999A-5B2C5A5B8566}"/>
              </a:ext>
            </a:extLst>
          </p:cNvPr>
          <p:cNvSpPr/>
          <p:nvPr/>
        </p:nvSpPr>
        <p:spPr>
          <a:xfrm>
            <a:off x="971600" y="2689145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수집 대상 시스템 </a:t>
            </a:r>
            <a:r>
              <a:rPr lang="en-US" altLang="ko-KR" sz="1050" b="1" dirty="0">
                <a:solidFill>
                  <a:schemeClr val="tx1"/>
                </a:solidFill>
              </a:rPr>
              <a:t>connection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5254FE-2448-4673-898F-AB5AA1C336BE}"/>
              </a:ext>
            </a:extLst>
          </p:cNvPr>
          <p:cNvSpPr/>
          <p:nvPr/>
        </p:nvSpPr>
        <p:spPr>
          <a:xfrm>
            <a:off x="971600" y="3222269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45F4AC6-9639-4513-A936-F1950826D8E4}"/>
              </a:ext>
            </a:extLst>
          </p:cNvPr>
          <p:cNvSpPr/>
          <p:nvPr/>
        </p:nvSpPr>
        <p:spPr>
          <a:xfrm>
            <a:off x="971600" y="3755393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Send to Kafka Topic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0D1B734-3743-4607-AE31-F73688A04597}"/>
              </a:ext>
            </a:extLst>
          </p:cNvPr>
          <p:cNvSpPr/>
          <p:nvPr/>
        </p:nvSpPr>
        <p:spPr>
          <a:xfrm>
            <a:off x="971600" y="4288517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처리결과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2EF488D9-AB81-45E4-9FC9-0FE35DC60E99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1882567" y="2559001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E5EEB92-B910-4F6E-8B38-81E6C16C40EE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882567" y="3092125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11739FC4-3E2B-45CF-A973-596913879FD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>
            <a:off x="1882567" y="3625249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613D936-D4DD-4ABF-A203-ECFD603BB255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882567" y="4158373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8CE18BAB-AD50-4E9C-BEE1-5B8540FDE67E}"/>
              </a:ext>
            </a:extLst>
          </p:cNvPr>
          <p:cNvSpPr/>
          <p:nvPr/>
        </p:nvSpPr>
        <p:spPr>
          <a:xfrm>
            <a:off x="5652120" y="1657868"/>
            <a:ext cx="2651224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흐름도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15946A1A-8BE1-4307-927F-D1DFDCA50476}"/>
              </a:ext>
            </a:extLst>
          </p:cNvPr>
          <p:cNvSpPr/>
          <p:nvPr/>
        </p:nvSpPr>
        <p:spPr>
          <a:xfrm>
            <a:off x="5658522" y="1945899"/>
            <a:ext cx="2651225" cy="3643329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D601A9A-6AF8-437C-94C6-C26B142D00B7}"/>
              </a:ext>
            </a:extLst>
          </p:cNvPr>
          <p:cNvSpPr txBox="1"/>
          <p:nvPr/>
        </p:nvSpPr>
        <p:spPr>
          <a:xfrm>
            <a:off x="5838542" y="2156021"/>
            <a:ext cx="2471211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Producer Adapter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Adapter </a:t>
            </a:r>
            <a:r>
              <a:rPr lang="ko-KR" altLang="en-US" sz="1100" dirty="0"/>
              <a:t>동작을 위한 </a:t>
            </a:r>
            <a:r>
              <a:rPr lang="en-US" altLang="ko-KR" sz="1100" dirty="0"/>
              <a:t>Config </a:t>
            </a:r>
            <a:r>
              <a:rPr lang="ko-KR" altLang="en-US" sz="1100" dirty="0"/>
              <a:t>파일 </a:t>
            </a:r>
            <a:r>
              <a:rPr lang="en-US" altLang="ko-KR" sz="1100" dirty="0"/>
              <a:t>Read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데이터 수집을 위한 수집 대상 시스템</a:t>
            </a:r>
            <a:r>
              <a:rPr lang="en-US" altLang="ko-KR" sz="1100" dirty="0"/>
              <a:t>(RDB/file) Connection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데이터 </a:t>
            </a:r>
            <a:r>
              <a:rPr lang="en-US" altLang="ko-KR" sz="1100" dirty="0"/>
              <a:t>Read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Read </a:t>
            </a:r>
            <a:r>
              <a:rPr lang="ko-KR" altLang="en-US" sz="1100" dirty="0"/>
              <a:t>데이터를 </a:t>
            </a:r>
            <a:r>
              <a:rPr lang="en-US" altLang="ko-KR" sz="1100" dirty="0"/>
              <a:t>config</a:t>
            </a:r>
            <a:r>
              <a:rPr lang="ko-KR" altLang="en-US" sz="1100" dirty="0"/>
              <a:t>에 지정된 대상 </a:t>
            </a:r>
            <a:r>
              <a:rPr lang="en-US" altLang="ko-KR" sz="1100" dirty="0"/>
              <a:t>Kafka Topic</a:t>
            </a:r>
            <a:r>
              <a:rPr lang="ko-KR" altLang="en-US" sz="1100" dirty="0"/>
              <a:t>에 </a:t>
            </a:r>
            <a:r>
              <a:rPr lang="en-US" altLang="ko-KR" sz="1100" dirty="0"/>
              <a:t>Produce</a:t>
            </a:r>
            <a:r>
              <a:rPr lang="ko-KR" altLang="en-US" sz="1100" dirty="0"/>
              <a:t>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RDB/File Read </a:t>
            </a:r>
            <a:r>
              <a:rPr lang="ko-KR" altLang="en-US" sz="1100" dirty="0"/>
              <a:t>및 </a:t>
            </a:r>
            <a:r>
              <a:rPr lang="en-US" altLang="ko-KR" sz="1100" dirty="0"/>
              <a:t>Kafka Topic Produce 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) </a:t>
            </a:r>
            <a:r>
              <a:rPr lang="ko-KR" altLang="en-US" sz="1100" dirty="0"/>
              <a:t>처리결과를 </a:t>
            </a:r>
            <a:r>
              <a:rPr lang="en-US" altLang="ko-KR" sz="1100" dirty="0"/>
              <a:t>RDB</a:t>
            </a:r>
            <a:r>
              <a:rPr lang="ko-KR" altLang="en-US" sz="1100" dirty="0"/>
              <a:t>에 </a:t>
            </a:r>
            <a:r>
              <a:rPr lang="en-US" altLang="ko-KR" sz="11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Consumer Adapter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서비스 흐름도 역순으로 동일</a:t>
            </a:r>
            <a:endParaRPr lang="en-US" altLang="ko-KR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E9DE73AE-ADE5-42D3-863D-1E623B134D9A}"/>
              </a:ext>
            </a:extLst>
          </p:cNvPr>
          <p:cNvSpPr/>
          <p:nvPr/>
        </p:nvSpPr>
        <p:spPr>
          <a:xfrm>
            <a:off x="783836" y="1321101"/>
            <a:ext cx="2232248" cy="496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Kafka Producer Adapter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85F9A82F-B495-4999-B348-917A9B538705}"/>
              </a:ext>
            </a:extLst>
          </p:cNvPr>
          <p:cNvSpPr/>
          <p:nvPr/>
        </p:nvSpPr>
        <p:spPr>
          <a:xfrm>
            <a:off x="3134359" y="1321234"/>
            <a:ext cx="2232248" cy="496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Kafka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Consumer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Adapter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1CDB3AA-FD4E-4065-9A4C-14CB41443744}"/>
              </a:ext>
            </a:extLst>
          </p:cNvPr>
          <p:cNvSpPr/>
          <p:nvPr/>
        </p:nvSpPr>
        <p:spPr>
          <a:xfrm>
            <a:off x="3302024" y="2774713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Config </a:t>
            </a:r>
            <a:r>
              <a:rPr lang="ko-KR" altLang="en-US" sz="1050" b="1" dirty="0">
                <a:solidFill>
                  <a:schemeClr val="tx1"/>
                </a:solidFill>
              </a:rPr>
              <a:t>파일 </a:t>
            </a:r>
            <a:r>
              <a:rPr lang="en-US" altLang="ko-KR" sz="1050" b="1" dirty="0">
                <a:solidFill>
                  <a:schemeClr val="tx1"/>
                </a:solidFill>
              </a:rPr>
              <a:t>Read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341F0C6-30B0-4BD3-A223-C93065E1C136}"/>
              </a:ext>
            </a:extLst>
          </p:cNvPr>
          <p:cNvSpPr/>
          <p:nvPr/>
        </p:nvSpPr>
        <p:spPr>
          <a:xfrm>
            <a:off x="3302024" y="3307837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connection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77382F5-A607-4FF8-B5B0-B58FC700E838}"/>
              </a:ext>
            </a:extLst>
          </p:cNvPr>
          <p:cNvSpPr/>
          <p:nvPr/>
        </p:nvSpPr>
        <p:spPr>
          <a:xfrm>
            <a:off x="3302024" y="3840961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 Read from Kafka Topic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664F7E6-73F1-4BE5-B31B-D95BE33B6BF4}"/>
              </a:ext>
            </a:extLst>
          </p:cNvPr>
          <p:cNvSpPr/>
          <p:nvPr/>
        </p:nvSpPr>
        <p:spPr>
          <a:xfrm>
            <a:off x="3302024" y="4374085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4F360A6-D6AC-4672-A17B-2E786D113722}"/>
              </a:ext>
            </a:extLst>
          </p:cNvPr>
          <p:cNvSpPr/>
          <p:nvPr/>
        </p:nvSpPr>
        <p:spPr>
          <a:xfrm>
            <a:off x="3302024" y="4907209"/>
            <a:ext cx="1821934" cy="402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처리결과 </a:t>
            </a:r>
            <a:r>
              <a:rPr lang="en-US" altLang="ko-KR" sz="1050" b="1" dirty="0">
                <a:solidFill>
                  <a:schemeClr val="tx1"/>
                </a:solidFill>
              </a:rPr>
              <a:t>DB Insert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4212991" y="3177693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4212991" y="3710817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>
            <a:off x="4212991" y="4243941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AA087160-66BE-428E-8173-6C97278CF0E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212991" y="4777065"/>
            <a:ext cx="0" cy="1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4F35DB01-991D-4281-864E-D2E4B635EDC0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 rot="5400000" flipH="1" flipV="1">
            <a:off x="2089387" y="2567893"/>
            <a:ext cx="1916784" cy="2330424"/>
          </a:xfrm>
          <a:prstGeom prst="bentConnector5">
            <a:avLst>
              <a:gd name="adj1" fmla="val -11926"/>
              <a:gd name="adj2" fmla="val 50000"/>
              <a:gd name="adj3" fmla="val 111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93C93897-A8FA-3D9F-D837-157155D99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29805A-935D-448C-978A-4B997A2FCD42}"/>
              </a:ext>
            </a:extLst>
          </p:cNvPr>
          <p:cNvSpPr txBox="1"/>
          <p:nvPr/>
        </p:nvSpPr>
        <p:spPr>
          <a:xfrm>
            <a:off x="548905" y="1226822"/>
            <a:ext cx="80634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&lt;config&gt;</a:t>
            </a:r>
          </a:p>
          <a:p>
            <a:r>
              <a:rPr lang="en-US" altLang="ko-KR" sz="1000" dirty="0"/>
              <a:t>        &lt;!-- log setting --&gt;</a:t>
            </a:r>
          </a:p>
          <a:p>
            <a:r>
              <a:rPr lang="en-US" altLang="ko-KR" sz="1000" dirty="0"/>
              <a:t>        &lt;common&gt;</a:t>
            </a:r>
          </a:p>
          <a:p>
            <a:r>
              <a:rPr lang="en-US" altLang="ko-KR" sz="1000" dirty="0"/>
              <a:t>                &lt;logger path="/home/ec2-user/adapter/log/adapter.log" </a:t>
            </a:r>
            <a:r>
              <a:rPr lang="en-US" altLang="ko-KR" sz="1000" dirty="0" err="1"/>
              <a:t>file_size</a:t>
            </a:r>
            <a:r>
              <a:rPr lang="en-US" altLang="ko-KR" sz="1000" dirty="0"/>
              <a:t>="10485760" count="10" level="info" </a:t>
            </a:r>
            <a:r>
              <a:rPr lang="en-US" altLang="ko-KR" sz="1000" dirty="0" err="1"/>
              <a:t>console_log</a:t>
            </a:r>
            <a:r>
              <a:rPr lang="en-US" altLang="ko-KR" sz="1000" dirty="0"/>
              <a:t>="0"/&gt;</a:t>
            </a:r>
          </a:p>
          <a:p>
            <a:r>
              <a:rPr lang="en-US" altLang="ko-KR" sz="1000" dirty="0"/>
              <a:t>                &lt;server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="0.0.0.0" port="8000" /&gt;</a:t>
            </a:r>
          </a:p>
          <a:p>
            <a:r>
              <a:rPr lang="en-US" altLang="ko-KR" sz="1000" dirty="0"/>
              <a:t>        &lt;/common&gt;</a:t>
            </a:r>
          </a:p>
          <a:p>
            <a:r>
              <a:rPr lang="en-US" altLang="ko-KR" sz="1000" dirty="0"/>
              <a:t>        &lt;!-- connection setting --&gt;</a:t>
            </a:r>
          </a:p>
          <a:p>
            <a:r>
              <a:rPr lang="en-US" altLang="ko-KR" sz="1000" dirty="0"/>
              <a:t>        &lt;connection&gt;</a:t>
            </a:r>
          </a:p>
          <a:p>
            <a:r>
              <a:rPr lang="en-US" altLang="ko-KR" sz="1000" dirty="0"/>
              <a:t>                &lt;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host=""</a:t>
            </a:r>
          </a:p>
          <a:p>
            <a:r>
              <a:rPr lang="en-US" altLang="ko-KR" sz="1000" dirty="0"/>
              <a:t>                        user="admin"</a:t>
            </a:r>
          </a:p>
          <a:p>
            <a:r>
              <a:rPr lang="en-US" altLang="ko-KR" sz="1000" dirty="0"/>
              <a:t>                        password=“admin1$"</a:t>
            </a:r>
          </a:p>
          <a:p>
            <a:r>
              <a:rPr lang="en-US" altLang="ko-KR" sz="1000" dirty="0"/>
              <a:t>                        database=“monitoring"</a:t>
            </a:r>
          </a:p>
          <a:p>
            <a:r>
              <a:rPr lang="en-US" altLang="ko-KR" sz="1000" dirty="0"/>
              <a:t>                        charset="utf8mb4"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cursorclass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pymysql.cursors.DictCursor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/&gt;</a:t>
            </a:r>
          </a:p>
          <a:p>
            <a:r>
              <a:rPr lang="en-US" altLang="ko-KR" sz="1000" dirty="0"/>
              <a:t>        &lt;/connection&gt;</a:t>
            </a:r>
          </a:p>
          <a:p>
            <a:r>
              <a:rPr lang="en-US" altLang="ko-KR" sz="1000" dirty="0"/>
              <a:t>        &lt;!-- interface setting --&gt;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&lt;interfaces&gt;</a:t>
            </a:r>
          </a:p>
          <a:p>
            <a:r>
              <a:rPr lang="en-US" altLang="ko-KR" sz="1000" dirty="0"/>
              <a:t>                &lt;interface type=“DBGET" </a:t>
            </a:r>
            <a:r>
              <a:rPr lang="en-US" altLang="ko-KR" sz="1000" dirty="0" err="1"/>
              <a:t>intf_id</a:t>
            </a:r>
            <a:r>
              <a:rPr lang="en-US" altLang="ko-KR" sz="1000" dirty="0"/>
              <a:t>=“INTF01" in=“34.53.23.112/</a:t>
            </a:r>
            <a:r>
              <a:rPr lang="en-US" altLang="ko-KR" sz="1000" dirty="0" err="1"/>
              <a:t>legacydb</a:t>
            </a:r>
            <a:r>
              <a:rPr lang="en-US" altLang="ko-KR" sz="1000" dirty="0"/>
              <a:t>" out=“</a:t>
            </a:r>
            <a:r>
              <a:rPr lang="en-US" altLang="ko-KR" sz="1000" dirty="0" err="1"/>
              <a:t>kafka</a:t>
            </a:r>
            <a:r>
              <a:rPr lang="en-US" altLang="ko-KR" sz="1000" dirty="0"/>
              <a:t>"&gt;</a:t>
            </a:r>
          </a:p>
          <a:p>
            <a:r>
              <a:rPr lang="en-US" altLang="ko-KR" sz="1000" dirty="0"/>
              <a:t>	&lt;in&gt;</a:t>
            </a:r>
          </a:p>
          <a:p>
            <a:r>
              <a:rPr lang="en-US" altLang="ko-KR" sz="1000" dirty="0"/>
              <a:t> 	   &lt;columns&gt;</a:t>
            </a:r>
          </a:p>
          <a:p>
            <a:r>
              <a:rPr lang="en-US" altLang="ko-KR" sz="1000" dirty="0"/>
              <a:t>                                &lt;column name="items" rename="COST_DETAIL" type="DETAIL" </a:t>
            </a:r>
            <a:r>
              <a:rPr lang="en-US" altLang="ko-KR" sz="1000" dirty="0" err="1"/>
              <a:t>fk</a:t>
            </a:r>
            <a:r>
              <a:rPr lang="en-US" altLang="ko-KR" sz="1000" dirty="0"/>
              <a:t>="id"/&gt;</a:t>
            </a:r>
          </a:p>
          <a:p>
            <a:r>
              <a:rPr lang="en-US" altLang="ko-KR" sz="1000" dirty="0"/>
              <a:t>                        &lt;/columns&gt;</a:t>
            </a:r>
          </a:p>
          <a:p>
            <a:r>
              <a:rPr lang="en-US" altLang="ko-KR" sz="1000" dirty="0"/>
              <a:t>	&lt;/in&gt;</a:t>
            </a:r>
          </a:p>
          <a:p>
            <a:r>
              <a:rPr lang="en-US" altLang="ko-KR" sz="1000" dirty="0"/>
              <a:t>                &lt;/interface&gt;</a:t>
            </a:r>
          </a:p>
          <a:p>
            <a:r>
              <a:rPr lang="en-US" altLang="ko-KR" sz="1000" dirty="0"/>
              <a:t>                &lt;interface type="DBPUT" </a:t>
            </a:r>
            <a:r>
              <a:rPr lang="en-US" altLang="ko-KR" sz="1000" dirty="0" err="1"/>
              <a:t>intf_id</a:t>
            </a:r>
            <a:r>
              <a:rPr lang="en-US" altLang="ko-KR" sz="1000" dirty="0"/>
              <a:t>=“INTF02" in=“</a:t>
            </a:r>
            <a:r>
              <a:rPr lang="en-US" altLang="ko-KR" sz="1000" dirty="0" err="1"/>
              <a:t>kafka</a:t>
            </a:r>
            <a:r>
              <a:rPr lang="en-US" altLang="ko-KR" sz="1000" dirty="0"/>
              <a:t>" out=“1.242.12.49/</a:t>
            </a:r>
            <a:r>
              <a:rPr lang="en-US" altLang="ko-KR" sz="1000" dirty="0" err="1"/>
              <a:t>processdb</a:t>
            </a:r>
            <a:r>
              <a:rPr lang="en-US" altLang="ko-KR" sz="1000" dirty="0"/>
              <a:t>"&gt;</a:t>
            </a:r>
          </a:p>
          <a:p>
            <a:r>
              <a:rPr lang="en-US" altLang="ko-KR" sz="1000" dirty="0"/>
              <a:t>                        &lt;columns&gt;</a:t>
            </a:r>
          </a:p>
          <a:p>
            <a:r>
              <a:rPr lang="en-US" altLang="ko-KR" sz="1000" dirty="0"/>
              <a:t>                                &lt;column name="id" type=“char”/&gt;</a:t>
            </a:r>
          </a:p>
          <a:p>
            <a:r>
              <a:rPr lang="en-US" altLang="ko-KR" sz="1000" dirty="0"/>
              <a:t>                                &lt;column name="name" type=“char”/&gt;</a:t>
            </a:r>
          </a:p>
          <a:p>
            <a:r>
              <a:rPr lang="en-US" altLang="ko-KR" sz="1000" dirty="0"/>
              <a:t>                                &lt;column name=“</a:t>
            </a:r>
            <a:r>
              <a:rPr lang="en-US" altLang="ko-KR" sz="1000" dirty="0" err="1"/>
              <a:t>regdate</a:t>
            </a:r>
            <a:r>
              <a:rPr lang="en-US" altLang="ko-KR" sz="1000" dirty="0"/>
              <a:t>" type=“datetime”/&gt;</a:t>
            </a:r>
          </a:p>
          <a:p>
            <a:r>
              <a:rPr lang="en-US" altLang="ko-KR" sz="1000" dirty="0"/>
              <a:t>                        &lt;/columns&gt;</a:t>
            </a:r>
          </a:p>
          <a:p>
            <a:r>
              <a:rPr lang="en-US" altLang="ko-KR" sz="1000" dirty="0"/>
              <a:t>                &lt;/interface&gt;</a:t>
            </a:r>
          </a:p>
          <a:p>
            <a:r>
              <a:rPr lang="en-US" altLang="ko-KR" sz="1000" dirty="0"/>
              <a:t>       &lt;/interfaces&gt;</a:t>
            </a:r>
          </a:p>
          <a:p>
            <a:r>
              <a:rPr lang="en-US" altLang="ko-KR" sz="1000" dirty="0"/>
              <a:t>&lt;/config&gt;</a:t>
            </a:r>
          </a:p>
          <a:p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5DF9C7-EF89-48FB-A6DF-C73F67703A3B}"/>
              </a:ext>
            </a:extLst>
          </p:cNvPr>
          <p:cNvSpPr txBox="1"/>
          <p:nvPr/>
        </p:nvSpPr>
        <p:spPr>
          <a:xfrm>
            <a:off x="5999125" y="32129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 프로젝트의 산출물인 </a:t>
            </a:r>
            <a:r>
              <a:rPr lang="en-US" altLang="ko-KR" dirty="0">
                <a:solidFill>
                  <a:srgbClr val="FF0000"/>
                </a:solidFill>
              </a:rPr>
              <a:t>config </a:t>
            </a:r>
            <a:r>
              <a:rPr lang="ko-KR" altLang="en-US" dirty="0">
                <a:solidFill>
                  <a:srgbClr val="FF0000"/>
                </a:solidFill>
              </a:rPr>
              <a:t>파일로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메뉴 구성도를 갈음함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224FFC02-E1E4-5172-A6FD-8C101F8F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CBE789-094B-47C5-A3F5-F767479CA7BA}"/>
              </a:ext>
            </a:extLst>
          </p:cNvPr>
          <p:cNvSpPr/>
          <p:nvPr/>
        </p:nvSpPr>
        <p:spPr>
          <a:xfrm>
            <a:off x="603350" y="1844824"/>
            <a:ext cx="7785074" cy="42484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A04546-0901-450D-B519-12E7E410EFC1}"/>
              </a:ext>
            </a:extLst>
          </p:cNvPr>
          <p:cNvSpPr txBox="1"/>
          <p:nvPr/>
        </p:nvSpPr>
        <p:spPr>
          <a:xfrm>
            <a:off x="1326293" y="3370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정상 처리 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1D32D30-7866-4F89-8D00-5FB2836BE379}"/>
              </a:ext>
            </a:extLst>
          </p:cNvPr>
          <p:cNvSpPr txBox="1"/>
          <p:nvPr/>
        </p:nvSpPr>
        <p:spPr>
          <a:xfrm>
            <a:off x="4860032" y="405649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처리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A52724C-DEC0-4F30-94FA-0F2577D7ECE3}"/>
              </a:ext>
            </a:extLst>
          </p:cNvPr>
          <p:cNvSpPr txBox="1"/>
          <p:nvPr/>
        </p:nvSpPr>
        <p:spPr>
          <a:xfrm>
            <a:off x="5590973" y="2020245"/>
            <a:ext cx="210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Kafka </a:t>
            </a:r>
            <a:r>
              <a:rPr lang="ko-KR" altLang="en-US" sz="1400" b="1" dirty="0"/>
              <a:t>서버 자원 사용량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4C5F8D-56BA-4562-A826-DB07ABCFD281}"/>
              </a:ext>
            </a:extLst>
          </p:cNvPr>
          <p:cNvSpPr txBox="1"/>
          <p:nvPr/>
        </p:nvSpPr>
        <p:spPr>
          <a:xfrm>
            <a:off x="1278321" y="4056497"/>
            <a:ext cx="171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</a:t>
            </a:r>
            <a:r>
              <a:rPr lang="en-US" altLang="ko-KR" sz="1400" b="1" dirty="0"/>
              <a:t> Adapter </a:t>
            </a:r>
            <a:r>
              <a:rPr lang="ko-KR" altLang="en-US" sz="1400" b="1" dirty="0"/>
              <a:t>목록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586191-DBD9-4C68-965C-4741DD4CE66A}"/>
              </a:ext>
            </a:extLst>
          </p:cNvPr>
          <p:cNvSpPr txBox="1"/>
          <p:nvPr/>
        </p:nvSpPr>
        <p:spPr>
          <a:xfrm>
            <a:off x="2765800" y="33569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102,403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EE7200C-3253-417B-9F07-ACC8C4D31B70}"/>
              </a:ext>
            </a:extLst>
          </p:cNvPr>
          <p:cNvSpPr/>
          <p:nvPr/>
        </p:nvSpPr>
        <p:spPr>
          <a:xfrm>
            <a:off x="5254381" y="3364860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C493EA8-5111-44E4-A2F0-B3F1FCD68BFC}"/>
              </a:ext>
            </a:extLst>
          </p:cNvPr>
          <p:cNvSpPr/>
          <p:nvPr/>
        </p:nvSpPr>
        <p:spPr>
          <a:xfrm>
            <a:off x="5657496" y="3251741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26FFE6-6AAC-4143-A31F-999BDB6C4A3D}"/>
              </a:ext>
            </a:extLst>
          </p:cNvPr>
          <p:cNvSpPr txBox="1"/>
          <p:nvPr/>
        </p:nvSpPr>
        <p:spPr>
          <a:xfrm>
            <a:off x="5188989" y="372929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9ACF9FD-0B6D-4C10-B0ED-BCDAD61DBF37}"/>
              </a:ext>
            </a:extLst>
          </p:cNvPr>
          <p:cNvSpPr txBox="1"/>
          <p:nvPr/>
        </p:nvSpPr>
        <p:spPr>
          <a:xfrm>
            <a:off x="5613433" y="372378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3A8665-7F29-47D1-98FD-C16A9AD0EBAA}"/>
              </a:ext>
            </a:extLst>
          </p:cNvPr>
          <p:cNvSpPr txBox="1"/>
          <p:nvPr/>
        </p:nvSpPr>
        <p:spPr>
          <a:xfrm>
            <a:off x="5590973" y="291227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C526C6A-1CFC-47C0-9916-F18AB643702A}"/>
              </a:ext>
            </a:extLst>
          </p:cNvPr>
          <p:cNvSpPr txBox="1"/>
          <p:nvPr/>
        </p:nvSpPr>
        <p:spPr>
          <a:xfrm>
            <a:off x="5179445" y="30689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034F078-21DC-47A7-A75E-655AE6A5C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95794"/>
              </p:ext>
            </p:extLst>
          </p:nvPr>
        </p:nvGraphicFramePr>
        <p:xfrm>
          <a:off x="971600" y="4508765"/>
          <a:ext cx="3359697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3620682167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</a:t>
                      </a:r>
                      <a:r>
                        <a:rPr lang="en-US" altLang="ko-KR" sz="1100" dirty="0"/>
                        <a:t>IP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Status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203.210.19.42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203.210.22.4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202.102.49.99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Consumer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45.30.221.209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Stop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D5FBEEDB-A070-4F8A-8660-75117D0C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44247"/>
              </p:ext>
            </p:extLst>
          </p:nvPr>
        </p:nvGraphicFramePr>
        <p:xfrm>
          <a:off x="4845346" y="4500880"/>
          <a:ext cx="3359697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9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9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처리시간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Status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20220705024922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20220704152021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20220703113344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INTF01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20220701162259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3E7736A-EA6E-4F83-9EB5-10259AC521AC}"/>
              </a:ext>
            </a:extLst>
          </p:cNvPr>
          <p:cNvSpPr txBox="1"/>
          <p:nvPr/>
        </p:nvSpPr>
        <p:spPr>
          <a:xfrm>
            <a:off x="1334670" y="370136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처리 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45F15D4-D263-47A9-BB0D-8D7D3A6B786E}"/>
              </a:ext>
            </a:extLst>
          </p:cNvPr>
          <p:cNvSpPr txBox="1"/>
          <p:nvPr/>
        </p:nvSpPr>
        <p:spPr>
          <a:xfrm>
            <a:off x="3427448" y="3670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845D72-C326-4F4D-A261-480175050FAD}"/>
              </a:ext>
            </a:extLst>
          </p:cNvPr>
          <p:cNvSpPr txBox="1"/>
          <p:nvPr/>
        </p:nvSpPr>
        <p:spPr>
          <a:xfrm>
            <a:off x="603350" y="1412776"/>
            <a:ext cx="617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 화면은</a:t>
            </a:r>
            <a:r>
              <a:rPr lang="en-US" altLang="ko-KR" dirty="0"/>
              <a:t>, Adapter</a:t>
            </a:r>
            <a:r>
              <a:rPr lang="ko-KR" altLang="en-US" dirty="0"/>
              <a:t>의 동작처리결과</a:t>
            </a:r>
            <a:r>
              <a:rPr lang="en-US" altLang="ko-KR" dirty="0"/>
              <a:t> </a:t>
            </a:r>
            <a:r>
              <a:rPr lang="ko-KR" altLang="en-US" dirty="0"/>
              <a:t>모니터링 출력 화면임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CE05FF0-419A-4DA8-BD9C-939C7D758925}"/>
              </a:ext>
            </a:extLst>
          </p:cNvPr>
          <p:cNvSpPr txBox="1"/>
          <p:nvPr/>
        </p:nvSpPr>
        <p:spPr>
          <a:xfrm>
            <a:off x="1317743" y="1834099"/>
            <a:ext cx="129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Producer </a:t>
            </a:r>
          </a:p>
          <a:p>
            <a:pPr algn="ctr"/>
            <a:r>
              <a:rPr lang="en-US" altLang="ko-KR" sz="1400" b="1" dirty="0"/>
              <a:t>Adapter </a:t>
            </a:r>
            <a:r>
              <a:rPr lang="ko-KR" altLang="en-US" sz="1400" b="1" dirty="0"/>
              <a:t>상태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4704D407-1229-4E7E-A3F2-2B4404388E8E}"/>
              </a:ext>
            </a:extLst>
          </p:cNvPr>
          <p:cNvSpPr/>
          <p:nvPr/>
        </p:nvSpPr>
        <p:spPr>
          <a:xfrm>
            <a:off x="1583668" y="2346594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정상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F56CC6C1-C1A8-4162-885E-2F00B2F4CF72}"/>
              </a:ext>
            </a:extLst>
          </p:cNvPr>
          <p:cNvSpPr/>
          <p:nvPr/>
        </p:nvSpPr>
        <p:spPr>
          <a:xfrm>
            <a:off x="2876352" y="2349128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오류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D1F08DA-4659-4C4C-8280-D75356EAE196}"/>
              </a:ext>
            </a:extLst>
          </p:cNvPr>
          <p:cNvSpPr txBox="1"/>
          <p:nvPr/>
        </p:nvSpPr>
        <p:spPr>
          <a:xfrm>
            <a:off x="2612793" y="1823615"/>
            <a:ext cx="129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Consumer </a:t>
            </a:r>
          </a:p>
          <a:p>
            <a:pPr algn="ctr"/>
            <a:r>
              <a:rPr lang="en-US" altLang="ko-KR" sz="1400" b="1" dirty="0"/>
              <a:t>Adapter </a:t>
            </a:r>
            <a:r>
              <a:rPr lang="ko-KR" altLang="en-US" sz="1400" b="1" dirty="0"/>
              <a:t>상태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11D47B8-D6AE-4F3C-BE8D-74C385CD77CC}"/>
              </a:ext>
            </a:extLst>
          </p:cNvPr>
          <p:cNvSpPr/>
          <p:nvPr/>
        </p:nvSpPr>
        <p:spPr>
          <a:xfrm>
            <a:off x="6344717" y="3154774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09BFF4C-F124-4B8B-8816-78CA1E95AB29}"/>
              </a:ext>
            </a:extLst>
          </p:cNvPr>
          <p:cNvSpPr/>
          <p:nvPr/>
        </p:nvSpPr>
        <p:spPr>
          <a:xfrm>
            <a:off x="6747832" y="2927780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7F184F8-669C-4916-AA04-46E6B2A25A01}"/>
              </a:ext>
            </a:extLst>
          </p:cNvPr>
          <p:cNvSpPr txBox="1"/>
          <p:nvPr/>
        </p:nvSpPr>
        <p:spPr>
          <a:xfrm>
            <a:off x="6279325" y="372929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A571F6A-61EE-4345-9854-E56C7CA72D90}"/>
              </a:ext>
            </a:extLst>
          </p:cNvPr>
          <p:cNvSpPr txBox="1"/>
          <p:nvPr/>
        </p:nvSpPr>
        <p:spPr>
          <a:xfrm>
            <a:off x="6703769" y="372378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6D3C7D9-3BBA-4D5C-8976-BF2DE35BE892}"/>
              </a:ext>
            </a:extLst>
          </p:cNvPr>
          <p:cNvSpPr txBox="1"/>
          <p:nvPr/>
        </p:nvSpPr>
        <p:spPr>
          <a:xfrm>
            <a:off x="6675824" y="263691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CC99237-CC24-481F-B386-E4CEDE9FD794}"/>
              </a:ext>
            </a:extLst>
          </p:cNvPr>
          <p:cNvSpPr txBox="1"/>
          <p:nvPr/>
        </p:nvSpPr>
        <p:spPr>
          <a:xfrm>
            <a:off x="6272514" y="283664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0C83AC8-7D71-429D-92C5-4B4718A5F31B}"/>
              </a:ext>
            </a:extLst>
          </p:cNvPr>
          <p:cNvSpPr/>
          <p:nvPr/>
        </p:nvSpPr>
        <p:spPr>
          <a:xfrm>
            <a:off x="7428424" y="3545070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7A4DBA8-7D36-4531-BBC6-11284B8718A6}"/>
              </a:ext>
            </a:extLst>
          </p:cNvPr>
          <p:cNvSpPr/>
          <p:nvPr/>
        </p:nvSpPr>
        <p:spPr>
          <a:xfrm>
            <a:off x="7831539" y="3061872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9DBA2F2-1628-45D1-9E6A-B39DA54C6ED5}"/>
              </a:ext>
            </a:extLst>
          </p:cNvPr>
          <p:cNvSpPr txBox="1"/>
          <p:nvPr/>
        </p:nvSpPr>
        <p:spPr>
          <a:xfrm>
            <a:off x="7363032" y="3722182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6934086-1ED4-49E2-A23E-E011FADA59F7}"/>
              </a:ext>
            </a:extLst>
          </p:cNvPr>
          <p:cNvSpPr txBox="1"/>
          <p:nvPr/>
        </p:nvSpPr>
        <p:spPr>
          <a:xfrm>
            <a:off x="7787476" y="3716668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5510C53-B2F6-4519-8E4C-5779E051A26C}"/>
              </a:ext>
            </a:extLst>
          </p:cNvPr>
          <p:cNvSpPr txBox="1"/>
          <p:nvPr/>
        </p:nvSpPr>
        <p:spPr>
          <a:xfrm>
            <a:off x="7760675" y="273536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1F76C96-24DC-46CC-A340-DBE7A98464C5}"/>
              </a:ext>
            </a:extLst>
          </p:cNvPr>
          <p:cNvSpPr txBox="1"/>
          <p:nvPr/>
        </p:nvSpPr>
        <p:spPr>
          <a:xfrm>
            <a:off x="7363032" y="32313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4F37EE-1CDF-4A63-9012-AADC36963D26}"/>
              </a:ext>
            </a:extLst>
          </p:cNvPr>
          <p:cNvSpPr txBox="1"/>
          <p:nvPr/>
        </p:nvSpPr>
        <p:spPr>
          <a:xfrm>
            <a:off x="5254381" y="235731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F4DACC7-0600-4185-BA28-0F6B65B00876}"/>
              </a:ext>
            </a:extLst>
          </p:cNvPr>
          <p:cNvSpPr txBox="1"/>
          <p:nvPr/>
        </p:nvSpPr>
        <p:spPr>
          <a:xfrm>
            <a:off x="6305242" y="236793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C370B21-4B51-440F-BEE2-B0836A95B9A1}"/>
              </a:ext>
            </a:extLst>
          </p:cNvPr>
          <p:cNvSpPr txBox="1"/>
          <p:nvPr/>
        </p:nvSpPr>
        <p:spPr>
          <a:xfrm>
            <a:off x="7388949" y="236793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클러스터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D25DEF-CD8D-4AE1-B843-4E6C0DFD7254}"/>
              </a:ext>
            </a:extLst>
          </p:cNvPr>
          <p:cNvSpPr txBox="1"/>
          <p:nvPr/>
        </p:nvSpPr>
        <p:spPr>
          <a:xfrm>
            <a:off x="1689371" y="3104452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2022/07/01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(2/4)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224FFC02-E1E4-5172-A6FD-8C101F8F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8453" y="143464"/>
            <a:ext cx="965483" cy="2793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949B4DA-520A-4B02-A009-D644A90F7E27}"/>
              </a:ext>
            </a:extLst>
          </p:cNvPr>
          <p:cNvSpPr txBox="1"/>
          <p:nvPr/>
        </p:nvSpPr>
        <p:spPr>
          <a:xfrm>
            <a:off x="1262210" y="2303956"/>
            <a:ext cx="129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Producer </a:t>
            </a:r>
          </a:p>
          <a:p>
            <a:pPr algn="ctr"/>
            <a:r>
              <a:rPr lang="en-US" altLang="ko-KR" sz="1400" b="1" dirty="0"/>
              <a:t>Adapter </a:t>
            </a:r>
            <a:r>
              <a:rPr lang="ko-KR" altLang="en-US" sz="1400" b="1" dirty="0"/>
              <a:t>상태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4D4D8DD-7049-41D7-BBF1-17325143C911}"/>
              </a:ext>
            </a:extLst>
          </p:cNvPr>
          <p:cNvSpPr/>
          <p:nvPr/>
        </p:nvSpPr>
        <p:spPr>
          <a:xfrm>
            <a:off x="1528135" y="2816451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정상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8F90A742-2FC8-467C-8748-4E92F4056A0C}"/>
              </a:ext>
            </a:extLst>
          </p:cNvPr>
          <p:cNvSpPr/>
          <p:nvPr/>
        </p:nvSpPr>
        <p:spPr>
          <a:xfrm>
            <a:off x="2820819" y="2818985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오류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DAD85A0-DBC4-4DE8-B9CE-63BB386EEA32}"/>
              </a:ext>
            </a:extLst>
          </p:cNvPr>
          <p:cNvSpPr txBox="1"/>
          <p:nvPr/>
        </p:nvSpPr>
        <p:spPr>
          <a:xfrm>
            <a:off x="2557260" y="2293472"/>
            <a:ext cx="129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Consumer </a:t>
            </a:r>
          </a:p>
          <a:p>
            <a:pPr algn="ctr"/>
            <a:r>
              <a:rPr lang="en-US" altLang="ko-KR" sz="1400" b="1" dirty="0"/>
              <a:t>Adapter </a:t>
            </a:r>
            <a:r>
              <a:rPr lang="ko-KR" altLang="en-US" sz="1400" b="1" dirty="0"/>
              <a:t>상태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540953" y="1700808"/>
            <a:ext cx="2232248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9CB59F06-B340-4289-9755-48353711C264}"/>
              </a:ext>
            </a:extLst>
          </p:cNvPr>
          <p:cNvSpPr/>
          <p:nvPr/>
        </p:nvSpPr>
        <p:spPr>
          <a:xfrm>
            <a:off x="5547356" y="1988839"/>
            <a:ext cx="2232248" cy="3798186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22B960-C2FE-45D7-B1E9-48A61304F431}"/>
              </a:ext>
            </a:extLst>
          </p:cNvPr>
          <p:cNvSpPr txBox="1"/>
          <p:nvPr/>
        </p:nvSpPr>
        <p:spPr>
          <a:xfrm>
            <a:off x="5642795" y="2079510"/>
            <a:ext cx="2041369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지정된 </a:t>
            </a:r>
            <a:r>
              <a:rPr lang="en-US" altLang="ko-KR" sz="1100" dirty="0"/>
              <a:t>Producer/Consumer Adapter </a:t>
            </a:r>
            <a:r>
              <a:rPr lang="ko-KR" altLang="en-US" sz="1100" dirty="0"/>
              <a:t>프로세스가 모두 </a:t>
            </a:r>
            <a:r>
              <a:rPr lang="ko-KR" altLang="en-US" sz="1100" dirty="0" err="1"/>
              <a:t>실행중이면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각각 </a:t>
            </a:r>
            <a:r>
              <a:rPr lang="en-US" altLang="ko-KR" sz="1100" dirty="0"/>
              <a:t>“</a:t>
            </a:r>
            <a:r>
              <a:rPr lang="ko-KR" altLang="en-US" sz="1100" dirty="0"/>
              <a:t>정상</a:t>
            </a:r>
            <a:r>
              <a:rPr lang="en-US" altLang="ko-KR" sz="1100" dirty="0"/>
              <a:t>” </a:t>
            </a:r>
            <a:r>
              <a:rPr lang="ko-KR" altLang="en-US" sz="1100" dirty="0"/>
              <a:t>아이콘이 출력됨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만일 실행중인 </a:t>
            </a:r>
            <a:r>
              <a:rPr lang="en-US" altLang="ko-KR" sz="1100" dirty="0"/>
              <a:t>Adapter </a:t>
            </a:r>
            <a:r>
              <a:rPr lang="ko-KR" altLang="en-US" sz="1100" dirty="0" err="1"/>
              <a:t>프로스세가</a:t>
            </a:r>
            <a:r>
              <a:rPr lang="ko-KR" altLang="en-US" sz="1100" dirty="0"/>
              <a:t> 정기상태이면</a:t>
            </a:r>
            <a:r>
              <a:rPr lang="en-US" altLang="ko-KR" sz="1100" dirty="0"/>
              <a:t>, “</a:t>
            </a:r>
            <a:r>
              <a:rPr lang="ko-KR" altLang="en-US" sz="1100" dirty="0"/>
              <a:t>오류＂ 아이콘이 출력됨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기준일</a:t>
            </a:r>
            <a:r>
              <a:rPr lang="en-US" altLang="ko-KR" sz="1100" dirty="0"/>
              <a:t>(</a:t>
            </a:r>
            <a:r>
              <a:rPr lang="ko-KR" altLang="en-US" sz="1100" dirty="0"/>
              <a:t>현재일자</a:t>
            </a:r>
            <a:r>
              <a:rPr lang="en-US" altLang="ko-KR" sz="1100" dirty="0"/>
              <a:t>)</a:t>
            </a:r>
            <a:r>
              <a:rPr lang="ko-KR" altLang="en-US" sz="1100" dirty="0"/>
              <a:t>의 업무</a:t>
            </a:r>
            <a:r>
              <a:rPr lang="en-US" altLang="ko-KR" sz="1100" dirty="0"/>
              <a:t>(</a:t>
            </a:r>
            <a:r>
              <a:rPr lang="ko-KR" altLang="en-US" sz="1100" dirty="0"/>
              <a:t>인터페이스</a:t>
            </a:r>
            <a:r>
              <a:rPr lang="en-US" altLang="ko-KR" sz="1100" dirty="0"/>
              <a:t>)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정상처리된</a:t>
            </a:r>
            <a:r>
              <a:rPr lang="ko-KR" altLang="en-US" sz="1100" dirty="0"/>
              <a:t> 건수 및 </a:t>
            </a:r>
            <a:r>
              <a:rPr lang="ko-KR" altLang="en-US" sz="1100" dirty="0" err="1"/>
              <a:t>오류처리된</a:t>
            </a:r>
            <a:r>
              <a:rPr lang="ko-KR" altLang="en-US" sz="1100" dirty="0"/>
              <a:t> 건수를 출력함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4991F34-2F46-4A8E-A245-EC9707715C07}"/>
              </a:ext>
            </a:extLst>
          </p:cNvPr>
          <p:cNvSpPr txBox="1"/>
          <p:nvPr/>
        </p:nvSpPr>
        <p:spPr>
          <a:xfrm>
            <a:off x="1421054" y="39267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정상 처리 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B7AA9F6-812E-401B-95BF-6899052176C5}"/>
              </a:ext>
            </a:extLst>
          </p:cNvPr>
          <p:cNvSpPr txBox="1"/>
          <p:nvPr/>
        </p:nvSpPr>
        <p:spPr>
          <a:xfrm>
            <a:off x="2860561" y="39136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102,403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F6252F3-5A3D-4337-A01A-A457225CCDCC}"/>
              </a:ext>
            </a:extLst>
          </p:cNvPr>
          <p:cNvSpPr txBox="1"/>
          <p:nvPr/>
        </p:nvSpPr>
        <p:spPr>
          <a:xfrm>
            <a:off x="1429431" y="425803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처리 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42CA42-6645-44B6-A393-1FB277B11C95}"/>
              </a:ext>
            </a:extLst>
          </p:cNvPr>
          <p:cNvSpPr txBox="1"/>
          <p:nvPr/>
        </p:nvSpPr>
        <p:spPr>
          <a:xfrm>
            <a:off x="3522209" y="42272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FA36AC8-E389-4A80-B7CD-452FFDB90CDD}"/>
              </a:ext>
            </a:extLst>
          </p:cNvPr>
          <p:cNvSpPr txBox="1"/>
          <p:nvPr/>
        </p:nvSpPr>
        <p:spPr>
          <a:xfrm>
            <a:off x="1659877" y="3677643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2022/07/01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1626</Words>
  <Application>Microsoft Office PowerPoint</Application>
  <PresentationFormat>화면 슬라이드 쇼(4:3)</PresentationFormat>
  <Paragraphs>585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Microsoft 계정</cp:lastModifiedBy>
  <cp:revision>280</cp:revision>
  <dcterms:created xsi:type="dcterms:W3CDTF">2014-04-16T00:55:54Z</dcterms:created>
  <dcterms:modified xsi:type="dcterms:W3CDTF">2023-07-06T06:18:22Z</dcterms:modified>
</cp:coreProperties>
</file>