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  <p:sldMasterId id="2147483672" r:id="rId3"/>
  </p:sldMasterIdLst>
  <p:notesMasterIdLst>
    <p:notesMasterId r:id="rId4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Fira Sans Extra Condensed" panose="020B0503050000020004" pitchFamily="34" charset="0"/>
      <p:regular r:id="rId48"/>
      <p:bold r:id="rId49"/>
      <p:italic r:id="rId50"/>
      <p:boldItalic r:id="rId51"/>
    </p:embeddedFont>
    <p:embeddedFont>
      <p:font typeface="Fira Sans Extra Condensed Medium" panose="020B0604020202020204" charset="0"/>
      <p:regular r:id="rId52"/>
      <p:bold r:id="rId53"/>
      <p:italic r:id="rId54"/>
      <p:boldItalic r:id="rId55"/>
    </p:embeddedFont>
    <p:embeddedFont>
      <p:font typeface="Proxima Nova" panose="020B0604020202020204" charset="0"/>
      <p:regular r:id="rId56"/>
      <p:bold r:id="rId57"/>
      <p:italic r:id="rId58"/>
      <p:boldItalic r:id="rId59"/>
    </p:embeddedFont>
    <p:embeddedFont>
      <p:font typeface="Proxima Nova Semibold" panose="020B0604020202020204" charset="0"/>
      <p:regular r:id="rId60"/>
      <p:bold r:id="rId61"/>
      <p:boldItalic r:id="rId62"/>
    </p:embeddedFont>
    <p:embeddedFont>
      <p:font typeface="Roboto" panose="02000000000000000000" pitchFamily="2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font" Target="fonts/font4.fntdata"/><Relationship Id="rId63" Type="http://schemas.openxmlformats.org/officeDocument/2006/relationships/font" Target="fonts/font20.fntdata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font" Target="fonts/font23.fntdata"/><Relationship Id="rId5" Type="http://schemas.openxmlformats.org/officeDocument/2006/relationships/slide" Target="slides/slide2.xml"/><Relationship Id="rId61" Type="http://schemas.openxmlformats.org/officeDocument/2006/relationships/font" Target="fonts/font18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font" Target="fonts/font2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font" Target="fonts/font7.fntdata"/><Relationship Id="rId5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a22a4a535_2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a22a4a535_2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a22a4a535_2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a22a4a535_2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a22a4a535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a22a4a535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9ec781e57a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29ec781e57a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9ec781e57a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g29ec781e57a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a042b34a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a042b34a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9ec781e57a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g29ec781e57a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9ec781e57a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29ec781e57a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623dce806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623dce806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623dce806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623dce806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9ec781e57a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29ec781e57a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9ec781e57a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g29ec781e57a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9ec781e57a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29ec781e57a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9ec781e57a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g29ec781e57a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9ec781e57a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g29ec781e57a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9ec781e57a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g29ec781e57a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9ec781e57a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g29ec781e57a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9ec781e57a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g29ec781e57a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623dce81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2623dce81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9f02683b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9f02683b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8e4973047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8e4973047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a09607f2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a09607f2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8e4973047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8e4973047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9f02683b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9f02683b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SLIDES_API16194667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SLIDES_API16194667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9f02683b52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9f02683b52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8e719bf37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8e719bf3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a22a4a535_2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a22a4a535_2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22f0e1d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22f0e1d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22f0e1d7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22f0e1d7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a22a4a535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a22a4a535_2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Online Shoppers Purchasing Intention 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96" name="Google Shape;96;p26"/>
          <p:cNvGrpSpPr/>
          <p:nvPr/>
        </p:nvGrpSpPr>
        <p:grpSpPr>
          <a:xfrm>
            <a:off x="-1858227" y="2760241"/>
            <a:ext cx="10213327" cy="3283202"/>
            <a:chOff x="711150" y="1559663"/>
            <a:chExt cx="7721575" cy="2350013"/>
          </a:xfrm>
        </p:grpSpPr>
        <p:sp>
          <p:nvSpPr>
            <p:cNvPr id="97" name="Google Shape;97;p26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HK"/>
            </a:p>
          </p:txBody>
        </p:sp>
        <p:sp>
          <p:nvSpPr>
            <p:cNvPr id="98" name="Google Shape;98;p26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6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6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6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6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6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6"/>
          <p:cNvGrpSpPr/>
          <p:nvPr/>
        </p:nvGrpSpPr>
        <p:grpSpPr>
          <a:xfrm>
            <a:off x="-823039" y="2878406"/>
            <a:ext cx="10790078" cy="2519041"/>
            <a:chOff x="710288" y="2137750"/>
            <a:chExt cx="7723197" cy="1803050"/>
          </a:xfrm>
        </p:grpSpPr>
        <p:sp>
          <p:nvSpPr>
            <p:cNvPr id="111" name="Google Shape;111;p26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HK"/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6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6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6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6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6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Find Purchase Pattern</a:t>
            </a: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9025"/>
            <a:ext cx="8839200" cy="274837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/>
        </p:nvSpPr>
        <p:spPr>
          <a:xfrm>
            <a:off x="228600" y="3771325"/>
            <a:ext cx="8588700" cy="1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see at the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traffic type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that see how many sources they had been through and made purchase decision.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graphs do not have any obvious patterns and meaningful insight bring to us.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3271175" y="3232275"/>
            <a:ext cx="234300" cy="315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7436500" y="3282825"/>
            <a:ext cx="234300" cy="315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581575" y="1561900"/>
            <a:ext cx="856200" cy="1082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4572000" y="2200125"/>
            <a:ext cx="856200" cy="1082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Find Purchase Pattern</a:t>
            </a:r>
            <a:endParaRPr/>
          </a:p>
        </p:txBody>
      </p:sp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075" y="896625"/>
            <a:ext cx="4028075" cy="28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020275"/>
            <a:ext cx="3747062" cy="271287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 txBox="1"/>
          <p:nvPr/>
        </p:nvSpPr>
        <p:spPr>
          <a:xfrm>
            <a:off x="806375" y="3945225"/>
            <a:ext cx="7632900" cy="1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Exit rates and bounce rates are similar. They are sort of negatively correlate to revenue, the higher the rate, the fewer revenue will be generated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Google Shape;293;p36"/>
          <p:cNvCxnSpPr/>
          <p:nvPr/>
        </p:nvCxnSpPr>
        <p:spPr>
          <a:xfrm>
            <a:off x="1397125" y="1378575"/>
            <a:ext cx="1334400" cy="125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p36"/>
          <p:cNvCxnSpPr/>
          <p:nvPr/>
        </p:nvCxnSpPr>
        <p:spPr>
          <a:xfrm>
            <a:off x="5705075" y="1459700"/>
            <a:ext cx="815100" cy="9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Factor that benefits to sales</a:t>
            </a:r>
            <a:endParaRPr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9025"/>
            <a:ext cx="8839202" cy="231144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 txBox="1"/>
          <p:nvPr/>
        </p:nvSpPr>
        <p:spPr>
          <a:xfrm>
            <a:off x="480450" y="3446150"/>
            <a:ext cx="82806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From previous heatmap, we see there is correlation between page values and revenue.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We can see the more page values, the more revenue generated until 50 page values.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It implies that we need to accurately suggest the products that consumer needs, if they need to filter too many pages, it drops their intention to purchase.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903100" y="1468175"/>
            <a:ext cx="327900" cy="256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7"/>
          <p:cNvSpPr/>
          <p:nvPr/>
        </p:nvSpPr>
        <p:spPr>
          <a:xfrm>
            <a:off x="4650400" y="1211975"/>
            <a:ext cx="327900" cy="256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 Factor that benefits to sales</a:t>
            </a:r>
            <a:endParaRPr/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9025"/>
            <a:ext cx="8839198" cy="254991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8"/>
          <p:cNvSpPr txBox="1"/>
          <p:nvPr/>
        </p:nvSpPr>
        <p:spPr>
          <a:xfrm>
            <a:off x="480450" y="3446150"/>
            <a:ext cx="82806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“operating system” refers to the software that manages the hardware and software resources of a computer or mobile device.</a:t>
            </a:r>
            <a:endParaRPr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Mainly operating system 1,2 ,3 have high frequency of usage.</a:t>
            </a:r>
            <a:endParaRPr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It is suggested the company can input more resource in maintenance and improvement for these three operating system.</a:t>
            </a:r>
            <a:endParaRPr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585600" y="3188825"/>
            <a:ext cx="1444200" cy="2574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/>
          <p:nvPr/>
        </p:nvSpPr>
        <p:spPr>
          <a:xfrm>
            <a:off x="8002775" y="2998025"/>
            <a:ext cx="1094400" cy="1089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483600" y="93350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 Factor that benefits to sales</a:t>
            </a:r>
            <a:endParaRPr/>
          </a:p>
        </p:txBody>
      </p:sp>
      <p:grpSp>
        <p:nvGrpSpPr>
          <p:cNvPr id="318" name="Google Shape;318;p39"/>
          <p:cNvGrpSpPr/>
          <p:nvPr/>
        </p:nvGrpSpPr>
        <p:grpSpPr>
          <a:xfrm>
            <a:off x="3410067" y="771720"/>
            <a:ext cx="5733926" cy="2153626"/>
            <a:chOff x="710275" y="1463751"/>
            <a:chExt cx="7723500" cy="2769937"/>
          </a:xfrm>
        </p:grpSpPr>
        <p:grpSp>
          <p:nvGrpSpPr>
            <p:cNvPr id="319" name="Google Shape;319;p39"/>
            <p:cNvGrpSpPr/>
            <p:nvPr/>
          </p:nvGrpSpPr>
          <p:grpSpPr>
            <a:xfrm>
              <a:off x="6549175" y="1624388"/>
              <a:ext cx="1884600" cy="1014775"/>
              <a:chOff x="6549175" y="1626963"/>
              <a:chExt cx="1884600" cy="1014775"/>
            </a:xfrm>
          </p:grpSpPr>
          <p:sp>
            <p:nvSpPr>
              <p:cNvPr id="320" name="Google Shape;320;p39"/>
              <p:cNvSpPr txBox="1"/>
              <p:nvPr/>
            </p:nvSpPr>
            <p:spPr>
              <a:xfrm>
                <a:off x="6549175" y="1626963"/>
                <a:ext cx="1884600" cy="262500"/>
              </a:xfrm>
              <a:prstGeom prst="rect">
                <a:avLst/>
              </a:prstGeom>
              <a:solidFill>
                <a:srgbClr val="ADD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Informational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21" name="Google Shape;321;p39"/>
              <p:cNvSpPr txBox="1"/>
              <p:nvPr/>
            </p:nvSpPr>
            <p:spPr>
              <a:xfrm>
                <a:off x="6549175" y="1880938"/>
                <a:ext cx="1884600" cy="76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9.1%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22" name="Google Shape;322;p39"/>
            <p:cNvGrpSpPr/>
            <p:nvPr/>
          </p:nvGrpSpPr>
          <p:grpSpPr>
            <a:xfrm>
              <a:off x="710275" y="1463751"/>
              <a:ext cx="1884610" cy="1175412"/>
              <a:chOff x="710275" y="1466326"/>
              <a:chExt cx="1884610" cy="1175412"/>
            </a:xfrm>
          </p:grpSpPr>
          <p:sp>
            <p:nvSpPr>
              <p:cNvPr id="323" name="Google Shape;323;p39"/>
              <p:cNvSpPr txBox="1"/>
              <p:nvPr/>
            </p:nvSpPr>
            <p:spPr>
              <a:xfrm>
                <a:off x="710285" y="1466326"/>
                <a:ext cx="1884600" cy="423000"/>
              </a:xfrm>
              <a:prstGeom prst="rect">
                <a:avLst/>
              </a:prstGeom>
              <a:solidFill>
                <a:srgbClr val="90EE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rgbClr val="0000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Product Related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24" name="Google Shape;324;p39"/>
              <p:cNvSpPr txBox="1"/>
              <p:nvPr/>
            </p:nvSpPr>
            <p:spPr>
              <a:xfrm>
                <a:off x="710275" y="1880938"/>
                <a:ext cx="1884600" cy="76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85.3%</a:t>
                </a:r>
                <a:endParaRPr sz="18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25" name="Google Shape;325;p39"/>
            <p:cNvGrpSpPr/>
            <p:nvPr/>
          </p:nvGrpSpPr>
          <p:grpSpPr>
            <a:xfrm>
              <a:off x="6549175" y="3218913"/>
              <a:ext cx="1884600" cy="1014775"/>
              <a:chOff x="6549175" y="3221488"/>
              <a:chExt cx="1884600" cy="1014775"/>
            </a:xfrm>
          </p:grpSpPr>
          <p:sp>
            <p:nvSpPr>
              <p:cNvPr id="326" name="Google Shape;326;p39"/>
              <p:cNvSpPr txBox="1"/>
              <p:nvPr/>
            </p:nvSpPr>
            <p:spPr>
              <a:xfrm>
                <a:off x="6549175" y="3221488"/>
                <a:ext cx="1884600" cy="2625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Administrative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27" name="Google Shape;327;p39"/>
              <p:cNvSpPr txBox="1"/>
              <p:nvPr/>
            </p:nvSpPr>
            <p:spPr>
              <a:xfrm>
                <a:off x="6549175" y="3475463"/>
                <a:ext cx="1884600" cy="76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5.6%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328" name="Google Shape;328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47275" y="1690700"/>
              <a:ext cx="3649500" cy="2471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39"/>
          <p:cNvGrpSpPr/>
          <p:nvPr/>
        </p:nvGrpSpPr>
        <p:grpSpPr>
          <a:xfrm>
            <a:off x="4143025" y="3247414"/>
            <a:ext cx="5000970" cy="1896077"/>
            <a:chOff x="710269" y="1624388"/>
            <a:chExt cx="7723506" cy="2651485"/>
          </a:xfrm>
        </p:grpSpPr>
        <p:grpSp>
          <p:nvGrpSpPr>
            <p:cNvPr id="330" name="Google Shape;330;p39"/>
            <p:cNvGrpSpPr/>
            <p:nvPr/>
          </p:nvGrpSpPr>
          <p:grpSpPr>
            <a:xfrm>
              <a:off x="6549175" y="1624388"/>
              <a:ext cx="1884600" cy="1014775"/>
              <a:chOff x="6549175" y="1626963"/>
              <a:chExt cx="1884600" cy="1014775"/>
            </a:xfrm>
          </p:grpSpPr>
          <p:sp>
            <p:nvSpPr>
              <p:cNvPr id="331" name="Google Shape;331;p39"/>
              <p:cNvSpPr txBox="1"/>
              <p:nvPr/>
            </p:nvSpPr>
            <p:spPr>
              <a:xfrm>
                <a:off x="6549175" y="1626963"/>
                <a:ext cx="1884600" cy="2625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Administrative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32" name="Google Shape;332;p39"/>
              <p:cNvSpPr txBox="1"/>
              <p:nvPr/>
            </p:nvSpPr>
            <p:spPr>
              <a:xfrm>
                <a:off x="6549175" y="1880938"/>
                <a:ext cx="1884600" cy="76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34%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33" name="Google Shape;333;p39"/>
            <p:cNvGrpSpPr/>
            <p:nvPr/>
          </p:nvGrpSpPr>
          <p:grpSpPr>
            <a:xfrm>
              <a:off x="710269" y="2974670"/>
              <a:ext cx="1884606" cy="1259017"/>
              <a:chOff x="710269" y="2977245"/>
              <a:chExt cx="1884606" cy="1259017"/>
            </a:xfrm>
          </p:grpSpPr>
          <p:sp>
            <p:nvSpPr>
              <p:cNvPr id="334" name="Google Shape;334;p39"/>
              <p:cNvSpPr txBox="1"/>
              <p:nvPr/>
            </p:nvSpPr>
            <p:spPr>
              <a:xfrm>
                <a:off x="710269" y="2977245"/>
                <a:ext cx="1884600" cy="506700"/>
              </a:xfrm>
              <a:prstGeom prst="rect">
                <a:avLst/>
              </a:prstGeom>
              <a:solidFill>
                <a:srgbClr val="90EE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0000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Product Related</a:t>
                </a:r>
                <a:endParaRPr sz="1700">
                  <a:solidFill>
                    <a:srgbClr val="0000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35" name="Google Shape;335;p39"/>
              <p:cNvSpPr txBox="1"/>
              <p:nvPr/>
            </p:nvSpPr>
            <p:spPr>
              <a:xfrm>
                <a:off x="710275" y="3475463"/>
                <a:ext cx="1884600" cy="76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40%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36" name="Google Shape;336;p39"/>
            <p:cNvGrpSpPr/>
            <p:nvPr/>
          </p:nvGrpSpPr>
          <p:grpSpPr>
            <a:xfrm>
              <a:off x="710275" y="1624388"/>
              <a:ext cx="1884600" cy="1014775"/>
              <a:chOff x="710275" y="1626963"/>
              <a:chExt cx="1884600" cy="1014775"/>
            </a:xfrm>
          </p:grpSpPr>
          <p:sp>
            <p:nvSpPr>
              <p:cNvPr id="337" name="Google Shape;337;p39"/>
              <p:cNvSpPr txBox="1"/>
              <p:nvPr/>
            </p:nvSpPr>
            <p:spPr>
              <a:xfrm>
                <a:off x="710275" y="1626963"/>
                <a:ext cx="1884600" cy="262500"/>
              </a:xfrm>
              <a:prstGeom prst="rect">
                <a:avLst/>
              </a:prstGeom>
              <a:solidFill>
                <a:srgbClr val="ADD8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Informative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38" name="Google Shape;338;p39"/>
              <p:cNvSpPr txBox="1"/>
              <p:nvPr/>
            </p:nvSpPr>
            <p:spPr>
              <a:xfrm>
                <a:off x="710275" y="1880938"/>
                <a:ext cx="1884600" cy="76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26%</a:t>
                </a:r>
                <a:endParaRPr sz="24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339" name="Google Shape;339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47275" y="1624400"/>
              <a:ext cx="3649499" cy="26514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0" name="Google Shape;340;p39"/>
          <p:cNvSpPr txBox="1"/>
          <p:nvPr/>
        </p:nvSpPr>
        <p:spPr>
          <a:xfrm>
            <a:off x="4551275" y="676975"/>
            <a:ext cx="34515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Roboto"/>
                <a:ea typeface="Roboto"/>
                <a:cs typeface="Roboto"/>
                <a:sym typeface="Roboto"/>
              </a:rPr>
              <a:t>Mean </a:t>
            </a:r>
            <a:r>
              <a:rPr lang="en" sz="13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time spent</a:t>
            </a:r>
            <a:r>
              <a:rPr lang="en" sz="1300" b="1">
                <a:latin typeface="Roboto"/>
                <a:ea typeface="Roboto"/>
                <a:cs typeface="Roboto"/>
                <a:sym typeface="Roboto"/>
              </a:rPr>
              <a:t> in different categories</a:t>
            </a:r>
            <a:endParaRPr sz="13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9"/>
          <p:cNvSpPr txBox="1"/>
          <p:nvPr/>
        </p:nvSpPr>
        <p:spPr>
          <a:xfrm>
            <a:off x="4805088" y="2853650"/>
            <a:ext cx="34515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Revenue</a:t>
            </a:r>
            <a:r>
              <a:rPr lang="en" sz="1300" b="1">
                <a:latin typeface="Roboto"/>
                <a:ea typeface="Roboto"/>
                <a:cs typeface="Roboto"/>
                <a:sym typeface="Roboto"/>
              </a:rPr>
              <a:t> generated in different categories</a:t>
            </a:r>
            <a:endParaRPr sz="13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83750" y="1273575"/>
            <a:ext cx="3687000" cy="3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Implications: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Although the time spent on informative and administrative categories are very short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They contribute 26% and 34% of revenue accordingly even with just a small proportion in time spent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So we also need to keep an eye on these two categories when we are improving our website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9"/>
          <p:cNvSpPr/>
          <p:nvPr/>
        </p:nvSpPr>
        <p:spPr>
          <a:xfrm>
            <a:off x="6469325" y="1500800"/>
            <a:ext cx="519300" cy="5295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9"/>
          <p:cNvSpPr/>
          <p:nvPr/>
        </p:nvSpPr>
        <p:spPr>
          <a:xfrm>
            <a:off x="4233900" y="2998025"/>
            <a:ext cx="1094400" cy="1089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Factor that benefits the sales</a:t>
            </a:r>
            <a:endParaRPr/>
          </a:p>
        </p:txBody>
      </p:sp>
      <p:pic>
        <p:nvPicPr>
          <p:cNvPr id="350" name="Google Shape;3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2144275"/>
            <a:ext cx="4419601" cy="2999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10150"/>
            <a:ext cx="4151675" cy="3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0"/>
          <p:cNvSpPr txBox="1"/>
          <p:nvPr/>
        </p:nvSpPr>
        <p:spPr>
          <a:xfrm>
            <a:off x="928600" y="1042475"/>
            <a:ext cx="75879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March, May, October, November, December have high counts of purchases and the highest mean of revenue was come from November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It may due to the Black Friday Sales, so month and festivals are important factors, our consumer may to assume as price sensitive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40"/>
          <p:cNvSpPr/>
          <p:nvPr/>
        </p:nvSpPr>
        <p:spPr>
          <a:xfrm>
            <a:off x="3179525" y="2366525"/>
            <a:ext cx="682500" cy="590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8004375" y="2276400"/>
            <a:ext cx="682500" cy="590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Data Mining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360" name="Google Shape;360;p41"/>
          <p:cNvGrpSpPr/>
          <p:nvPr/>
        </p:nvGrpSpPr>
        <p:grpSpPr>
          <a:xfrm>
            <a:off x="2497103" y="1314740"/>
            <a:ext cx="4149793" cy="2981404"/>
            <a:chOff x="2016971" y="1329518"/>
            <a:chExt cx="2543700" cy="2658882"/>
          </a:xfrm>
        </p:grpSpPr>
        <p:sp>
          <p:nvSpPr>
            <p:cNvPr id="361" name="Google Shape;361;p41"/>
            <p:cNvSpPr/>
            <p:nvPr/>
          </p:nvSpPr>
          <p:spPr>
            <a:xfrm>
              <a:off x="2016971" y="1329518"/>
              <a:ext cx="2543700" cy="5925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0" i="0" u="none" strike="noStrike" cap="non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Pre-processing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2016971" y="2362709"/>
              <a:ext cx="2543700" cy="592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0" i="0" u="none" strike="noStrike" cap="non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Model Training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2016971" y="3395900"/>
              <a:ext cx="2543700" cy="5925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Post-processing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>
            <a:spLocks noGrp="1"/>
          </p:cNvSpPr>
          <p:nvPr>
            <p:ph type="title"/>
          </p:nvPr>
        </p:nvSpPr>
        <p:spPr>
          <a:xfrm>
            <a:off x="470400" y="335261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dk1"/>
                </a:solidFill>
              </a:rPr>
              <a:t>Data Pre-processing</a:t>
            </a:r>
            <a:endParaRPr/>
          </a:p>
        </p:txBody>
      </p:sp>
      <p:grpSp>
        <p:nvGrpSpPr>
          <p:cNvPr id="369" name="Google Shape;369;p42"/>
          <p:cNvGrpSpPr/>
          <p:nvPr/>
        </p:nvGrpSpPr>
        <p:grpSpPr>
          <a:xfrm>
            <a:off x="6356264" y="2097442"/>
            <a:ext cx="1772700" cy="740493"/>
            <a:chOff x="710275" y="1563888"/>
            <a:chExt cx="1772700" cy="427487"/>
          </a:xfrm>
        </p:grpSpPr>
        <p:sp>
          <p:nvSpPr>
            <p:cNvPr id="370" name="Google Shape;370;p42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is not evenly distributed.</a:t>
              </a:r>
              <a:endParaRPr/>
            </a:p>
          </p:txBody>
        </p:sp>
        <p:sp>
          <p:nvSpPr>
            <p:cNvPr id="371" name="Google Shape;371;p42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2" name="Google Shape;37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554" y="882105"/>
            <a:ext cx="5240547" cy="3911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pic>
        <p:nvPicPr>
          <p:cNvPr id="378" name="Google Shape;3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63" y="1012450"/>
            <a:ext cx="4438280" cy="39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667" y="1242100"/>
            <a:ext cx="26384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"/>
          <p:cNvSpPr txBox="1">
            <a:spLocks noGrp="1"/>
          </p:cNvSpPr>
          <p:nvPr>
            <p:ph type="title"/>
          </p:nvPr>
        </p:nvSpPr>
        <p:spPr>
          <a:xfrm>
            <a:off x="470400" y="556121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dk1"/>
                </a:solidFill>
              </a:rPr>
              <a:t>Data Pre-processing</a:t>
            </a:r>
            <a:endParaRPr/>
          </a:p>
        </p:txBody>
      </p:sp>
      <p:grpSp>
        <p:nvGrpSpPr>
          <p:cNvPr id="385" name="Google Shape;385;p44"/>
          <p:cNvGrpSpPr/>
          <p:nvPr/>
        </p:nvGrpSpPr>
        <p:grpSpPr>
          <a:xfrm>
            <a:off x="851762" y="1416052"/>
            <a:ext cx="1244039" cy="1244039"/>
            <a:chOff x="851762" y="1342427"/>
            <a:chExt cx="1244039" cy="1244039"/>
          </a:xfrm>
        </p:grpSpPr>
        <p:sp>
          <p:nvSpPr>
            <p:cNvPr id="386" name="Google Shape;386;p4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44"/>
          <p:cNvGrpSpPr/>
          <p:nvPr/>
        </p:nvGrpSpPr>
        <p:grpSpPr>
          <a:xfrm>
            <a:off x="851733" y="3191221"/>
            <a:ext cx="1244039" cy="1244039"/>
            <a:chOff x="851762" y="3073379"/>
            <a:chExt cx="1244039" cy="1244039"/>
          </a:xfrm>
        </p:grpSpPr>
        <p:sp>
          <p:nvSpPr>
            <p:cNvPr id="389" name="Google Shape;389;p4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44"/>
          <p:cNvSpPr txBox="1"/>
          <p:nvPr/>
        </p:nvSpPr>
        <p:spPr>
          <a:xfrm>
            <a:off x="1267807" y="1837975"/>
            <a:ext cx="41189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92" name="Google Shape;392;p44"/>
          <p:cNvSpPr txBox="1"/>
          <p:nvPr/>
        </p:nvSpPr>
        <p:spPr>
          <a:xfrm>
            <a:off x="1267807" y="3613144"/>
            <a:ext cx="41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5DEB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93" name="Google Shape;393;p44"/>
          <p:cNvSpPr/>
          <p:nvPr/>
        </p:nvSpPr>
        <p:spPr>
          <a:xfrm>
            <a:off x="2476725" y="1319375"/>
            <a:ext cx="1979400" cy="273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Dummy Encoding</a:t>
            </a:r>
            <a:endParaRPr sz="1700" b="0" i="0" u="none" strike="noStrike" cap="non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94" name="Google Shape;394;p44"/>
          <p:cNvGrpSpPr/>
          <p:nvPr/>
        </p:nvGrpSpPr>
        <p:grpSpPr>
          <a:xfrm>
            <a:off x="2476725" y="3547554"/>
            <a:ext cx="5295538" cy="989826"/>
            <a:chOff x="2273150" y="3489923"/>
            <a:chExt cx="1884600" cy="989826"/>
          </a:xfrm>
        </p:grpSpPr>
        <p:sp>
          <p:nvSpPr>
            <p:cNvPr id="395" name="Google Shape;395;p4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Used StandardScaler() to scale the data. Standardise the features by subtracting the mean and dividing by the standard deviation, making it less sensitive to outliers.</a:t>
              </a:r>
              <a:endParaRPr/>
            </a:p>
          </p:txBody>
        </p:sp>
        <p:sp>
          <p:nvSpPr>
            <p:cNvPr id="396" name="Google Shape;396;p44"/>
            <p:cNvSpPr/>
            <p:nvPr/>
          </p:nvSpPr>
          <p:spPr>
            <a:xfrm>
              <a:off x="2273150" y="3489923"/>
              <a:ext cx="647429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StandardScaler() </a:t>
              </a:r>
              <a:endParaRPr sz="17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97" name="Google Shape;397;p44"/>
          <p:cNvGrpSpPr/>
          <p:nvPr/>
        </p:nvGrpSpPr>
        <p:grpSpPr>
          <a:xfrm>
            <a:off x="2476724" y="1799025"/>
            <a:ext cx="5419167" cy="989834"/>
            <a:chOff x="2273150" y="3489917"/>
            <a:chExt cx="1884600" cy="989834"/>
          </a:xfrm>
        </p:grpSpPr>
        <p:sp>
          <p:nvSpPr>
            <p:cNvPr id="398" name="Google Shape;398;p4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LabelEncoder places numeric values from categorical variables so that Scikit Learn can process the data.</a:t>
              </a:r>
              <a:endParaRPr/>
            </a:p>
          </p:txBody>
        </p:sp>
        <p:sp>
          <p:nvSpPr>
            <p:cNvPr id="399" name="Google Shape;399;p44"/>
            <p:cNvSpPr/>
            <p:nvPr/>
          </p:nvSpPr>
          <p:spPr>
            <a:xfrm>
              <a:off x="2273150" y="3489917"/>
              <a:ext cx="5220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LabelEncoder() </a:t>
              </a:r>
              <a:endParaRPr sz="17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00" name="Google Shape;400;p44"/>
          <p:cNvSpPr/>
          <p:nvPr/>
        </p:nvSpPr>
        <p:spPr>
          <a:xfrm>
            <a:off x="2476725" y="3145554"/>
            <a:ext cx="1819200" cy="273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Feature Scaling</a:t>
            </a:r>
            <a:endParaRPr sz="1700" b="0" i="0" u="none" strike="noStrike" cap="non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470388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Objective</a:t>
            </a:r>
            <a:endParaRPr/>
          </a:p>
        </p:txBody>
      </p:sp>
      <p:grpSp>
        <p:nvGrpSpPr>
          <p:cNvPr id="129" name="Google Shape;129;p27"/>
          <p:cNvGrpSpPr/>
          <p:nvPr/>
        </p:nvGrpSpPr>
        <p:grpSpPr>
          <a:xfrm>
            <a:off x="683512" y="1046364"/>
            <a:ext cx="1244039" cy="1244039"/>
            <a:chOff x="851762" y="1342427"/>
            <a:chExt cx="1244039" cy="1244039"/>
          </a:xfrm>
        </p:grpSpPr>
        <p:sp>
          <p:nvSpPr>
            <p:cNvPr id="130" name="Google Shape;130;p27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27"/>
          <p:cNvGrpSpPr/>
          <p:nvPr/>
        </p:nvGrpSpPr>
        <p:grpSpPr>
          <a:xfrm>
            <a:off x="4766817" y="1046364"/>
            <a:ext cx="1244039" cy="1244039"/>
            <a:chOff x="4935067" y="1342427"/>
            <a:chExt cx="1244039" cy="1244039"/>
          </a:xfrm>
        </p:grpSpPr>
        <p:sp>
          <p:nvSpPr>
            <p:cNvPr id="133" name="Google Shape;133;p27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27"/>
          <p:cNvGrpSpPr/>
          <p:nvPr/>
        </p:nvGrpSpPr>
        <p:grpSpPr>
          <a:xfrm>
            <a:off x="2156119" y="1173563"/>
            <a:ext cx="2247574" cy="989854"/>
            <a:chOff x="2273150" y="3489897"/>
            <a:chExt cx="1884600" cy="989854"/>
          </a:xfrm>
        </p:grpSpPr>
        <p:sp>
          <p:nvSpPr>
            <p:cNvPr id="136" name="Google Shape;136;p27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2273150" y="3489897"/>
              <a:ext cx="1884600" cy="989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Finds out variables that related to sales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38" name="Google Shape;138;p27"/>
          <p:cNvSpPr/>
          <p:nvPr/>
        </p:nvSpPr>
        <p:spPr>
          <a:xfrm>
            <a:off x="6239450" y="1045938"/>
            <a:ext cx="2149500" cy="111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Find out consumption patterns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951075" y="1449625"/>
            <a:ext cx="70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034388" y="1449613"/>
            <a:ext cx="70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1" name="Google Shape;141;p27"/>
          <p:cNvGrpSpPr/>
          <p:nvPr/>
        </p:nvGrpSpPr>
        <p:grpSpPr>
          <a:xfrm>
            <a:off x="4766824" y="2716591"/>
            <a:ext cx="3720238" cy="1244039"/>
            <a:chOff x="683512" y="2853516"/>
            <a:chExt cx="3720238" cy="1244039"/>
          </a:xfrm>
        </p:grpSpPr>
        <p:grpSp>
          <p:nvGrpSpPr>
            <p:cNvPr id="142" name="Google Shape;142;p27"/>
            <p:cNvGrpSpPr/>
            <p:nvPr/>
          </p:nvGrpSpPr>
          <p:grpSpPr>
            <a:xfrm>
              <a:off x="683512" y="2853516"/>
              <a:ext cx="1244039" cy="1244039"/>
              <a:chOff x="851762" y="3073379"/>
              <a:chExt cx="1244039" cy="1244039"/>
            </a:xfrm>
          </p:grpSpPr>
          <p:sp>
            <p:nvSpPr>
              <p:cNvPr id="143" name="Google Shape;143;p27"/>
              <p:cNvSpPr/>
              <p:nvPr/>
            </p:nvSpPr>
            <p:spPr>
              <a:xfrm>
                <a:off x="851762" y="3073379"/>
                <a:ext cx="1244039" cy="1244039"/>
              </a:xfrm>
              <a:prstGeom prst="donut">
                <a:avLst>
                  <a:gd name="adj" fmla="val 15028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7"/>
              <p:cNvSpPr/>
              <p:nvPr/>
            </p:nvSpPr>
            <p:spPr>
              <a:xfrm>
                <a:off x="895152" y="3116572"/>
                <a:ext cx="1157203" cy="1157571"/>
              </a:xfrm>
              <a:prstGeom prst="blockArc">
                <a:avLst>
                  <a:gd name="adj1" fmla="val 5431384"/>
                  <a:gd name="adj2" fmla="val 21599774"/>
                  <a:gd name="adj3" fmla="val 849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" name="Google Shape;145;p27"/>
            <p:cNvSpPr/>
            <p:nvPr/>
          </p:nvSpPr>
          <p:spPr>
            <a:xfrm>
              <a:off x="2156150" y="2890738"/>
              <a:ext cx="2247600" cy="1117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Identify factors that can improve to help sales growth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6" name="Google Shape;146;p27"/>
            <p:cNvSpPr txBox="1"/>
            <p:nvPr/>
          </p:nvSpPr>
          <p:spPr>
            <a:xfrm>
              <a:off x="951075" y="3208738"/>
              <a:ext cx="70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" name="Google Shape;147;p27"/>
          <p:cNvGrpSpPr/>
          <p:nvPr/>
        </p:nvGrpSpPr>
        <p:grpSpPr>
          <a:xfrm>
            <a:off x="683492" y="2853388"/>
            <a:ext cx="3720233" cy="1244167"/>
            <a:chOff x="4766817" y="2853388"/>
            <a:chExt cx="3720233" cy="1244167"/>
          </a:xfrm>
        </p:grpSpPr>
        <p:grpSp>
          <p:nvGrpSpPr>
            <p:cNvPr id="148" name="Google Shape;148;p27"/>
            <p:cNvGrpSpPr/>
            <p:nvPr/>
          </p:nvGrpSpPr>
          <p:grpSpPr>
            <a:xfrm>
              <a:off x="4766817" y="2853516"/>
              <a:ext cx="1244039" cy="1244039"/>
              <a:chOff x="4935067" y="3073379"/>
              <a:chExt cx="1244039" cy="1244039"/>
            </a:xfrm>
          </p:grpSpPr>
          <p:sp>
            <p:nvSpPr>
              <p:cNvPr id="149" name="Google Shape;149;p27"/>
              <p:cNvSpPr/>
              <p:nvPr/>
            </p:nvSpPr>
            <p:spPr>
              <a:xfrm>
                <a:off x="4935067" y="3073379"/>
                <a:ext cx="1244039" cy="1244039"/>
              </a:xfrm>
              <a:prstGeom prst="donut">
                <a:avLst>
                  <a:gd name="adj" fmla="val 15028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>
                <a:off x="4978457" y="3116572"/>
                <a:ext cx="1157203" cy="1157571"/>
              </a:xfrm>
              <a:prstGeom prst="blockArc">
                <a:avLst>
                  <a:gd name="adj1" fmla="val 2738786"/>
                  <a:gd name="adj2" fmla="val 21599774"/>
                  <a:gd name="adj3" fmla="val 849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1;p27"/>
            <p:cNvGrpSpPr/>
            <p:nvPr/>
          </p:nvGrpSpPr>
          <p:grpSpPr>
            <a:xfrm>
              <a:off x="6239450" y="2853388"/>
              <a:ext cx="2247600" cy="1117200"/>
              <a:chOff x="2273150" y="3362688"/>
              <a:chExt cx="2247600" cy="1117200"/>
            </a:xfrm>
          </p:grpSpPr>
          <p:sp>
            <p:nvSpPr>
              <p:cNvPr id="152" name="Google Shape;152;p27"/>
              <p:cNvSpPr txBox="1"/>
              <p:nvPr/>
            </p:nvSpPr>
            <p:spPr>
              <a:xfrm>
                <a:off x="2273150" y="3782549"/>
                <a:ext cx="1884600" cy="6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3" name="Google Shape;153;p27"/>
              <p:cNvSpPr/>
              <p:nvPr/>
            </p:nvSpPr>
            <p:spPr>
              <a:xfrm>
                <a:off x="2273150" y="3362688"/>
                <a:ext cx="2247600" cy="11172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Find out consumers patterns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54" name="Google Shape;154;p27"/>
            <p:cNvSpPr txBox="1"/>
            <p:nvPr/>
          </p:nvSpPr>
          <p:spPr>
            <a:xfrm>
              <a:off x="5034400" y="3234925"/>
              <a:ext cx="70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27"/>
          <p:cNvGrpSpPr/>
          <p:nvPr/>
        </p:nvGrpSpPr>
        <p:grpSpPr>
          <a:xfrm>
            <a:off x="1673610" y="4386817"/>
            <a:ext cx="5796785" cy="682497"/>
            <a:chOff x="2273150" y="3362688"/>
            <a:chExt cx="2247600" cy="1117200"/>
          </a:xfrm>
        </p:grpSpPr>
        <p:sp>
          <p:nvSpPr>
            <p:cNvPr id="156" name="Google Shape;156;p27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2273150" y="3362688"/>
              <a:ext cx="2247600" cy="1117200"/>
            </a:xfrm>
            <a:prstGeom prst="roundRect">
              <a:avLst>
                <a:gd name="adj" fmla="val 50000"/>
              </a:avLst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The goal is to improve company’s performance and increase sales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 txBox="1">
            <a:spLocks noGrp="1"/>
          </p:cNvSpPr>
          <p:nvPr>
            <p:ph type="title"/>
          </p:nvPr>
        </p:nvSpPr>
        <p:spPr>
          <a:xfrm>
            <a:off x="470400" y="450542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dk1"/>
                </a:solidFill>
              </a:rPr>
              <a:t>Data Pre-processing: LabelEncoder()</a:t>
            </a:r>
            <a:endParaRPr/>
          </a:p>
        </p:txBody>
      </p:sp>
      <p:pic>
        <p:nvPicPr>
          <p:cNvPr id="406" name="Google Shape;40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400" y="1257344"/>
            <a:ext cx="5486214" cy="262881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5"/>
          <p:cNvSpPr/>
          <p:nvPr/>
        </p:nvSpPr>
        <p:spPr>
          <a:xfrm>
            <a:off x="749141" y="1287150"/>
            <a:ext cx="5207400" cy="272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5"/>
          <p:cNvSpPr txBox="1"/>
          <p:nvPr/>
        </p:nvSpPr>
        <p:spPr>
          <a:xfrm>
            <a:off x="6247376" y="2394578"/>
            <a:ext cx="2137936" cy="82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categorical variables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           ↓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value between 0 and n_classes-1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6"/>
          <p:cNvSpPr txBox="1">
            <a:spLocks noGrp="1"/>
          </p:cNvSpPr>
          <p:nvPr>
            <p:ph type="ctrTitle"/>
          </p:nvPr>
        </p:nvSpPr>
        <p:spPr>
          <a:xfrm>
            <a:off x="282975" y="220125"/>
            <a:ext cx="7413900" cy="12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414" name="Google Shape;414;p46"/>
          <p:cNvSpPr txBox="1">
            <a:spLocks noGrp="1"/>
          </p:cNvSpPr>
          <p:nvPr>
            <p:ph type="subTitle" idx="1"/>
          </p:nvPr>
        </p:nvSpPr>
        <p:spPr>
          <a:xfrm>
            <a:off x="3891325" y="1434825"/>
            <a:ext cx="4918200" cy="12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StandardScaler() -&gt; To standardize data set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Decision Tree -&gt; no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Logistic &amp; KNN -&gt; yes</a:t>
            </a:r>
            <a:endParaRPr sz="1600"/>
          </a:p>
        </p:txBody>
      </p:sp>
      <p:pic>
        <p:nvPicPr>
          <p:cNvPr id="415" name="Google Shape;4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02350"/>
            <a:ext cx="3210725" cy="2366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 txBox="1">
            <a:spLocks noGrp="1"/>
          </p:cNvSpPr>
          <p:nvPr>
            <p:ph type="ctrTitle"/>
          </p:nvPr>
        </p:nvSpPr>
        <p:spPr>
          <a:xfrm>
            <a:off x="282975" y="220125"/>
            <a:ext cx="7413900" cy="12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421" name="Google Shape;421;p47"/>
          <p:cNvSpPr txBox="1">
            <a:spLocks noGrp="1"/>
          </p:cNvSpPr>
          <p:nvPr>
            <p:ph type="subTitle" idx="1"/>
          </p:nvPr>
        </p:nvSpPr>
        <p:spPr>
          <a:xfrm>
            <a:off x="457200" y="1434825"/>
            <a:ext cx="8352300" cy="20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 </a:t>
            </a:r>
            <a:r>
              <a:rPr lang="en" sz="1600" b="1" i="1"/>
              <a:t>Revenue</a:t>
            </a:r>
            <a:r>
              <a:rPr lang="en" sz="1600"/>
              <a:t>: 0 (Not sold), 1 (Sold)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 NAs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columns dropped - all potentially relevant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 dummies to categorical variables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Transformed skewed columns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Split data into train/test sets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dk1"/>
                </a:solidFill>
              </a:rPr>
              <a:t>Modeling Training</a:t>
            </a:r>
            <a:endParaRPr/>
          </a:p>
        </p:txBody>
      </p:sp>
      <p:grpSp>
        <p:nvGrpSpPr>
          <p:cNvPr id="427" name="Google Shape;427;p48"/>
          <p:cNvGrpSpPr/>
          <p:nvPr/>
        </p:nvGrpSpPr>
        <p:grpSpPr>
          <a:xfrm>
            <a:off x="1985962" y="2265879"/>
            <a:ext cx="5770348" cy="754879"/>
            <a:chOff x="2902827" y="2290109"/>
            <a:chExt cx="5770348" cy="754879"/>
          </a:xfrm>
        </p:grpSpPr>
        <p:sp>
          <p:nvSpPr>
            <p:cNvPr id="428" name="Google Shape;428;p48"/>
            <p:cNvSpPr/>
            <p:nvPr/>
          </p:nvSpPr>
          <p:spPr>
            <a:xfrm>
              <a:off x="2902827" y="2290109"/>
              <a:ext cx="2820600" cy="60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Logistic</a:t>
              </a:r>
              <a:r>
                <a:rPr lang="en" sz="2500" b="0" i="0" u="none" strike="noStrike" cap="non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Regression</a:t>
              </a:r>
              <a:endParaRPr/>
            </a:p>
          </p:txBody>
        </p:sp>
        <p:sp>
          <p:nvSpPr>
            <p:cNvPr id="429" name="Google Shape;429;p48"/>
            <p:cNvSpPr txBox="1"/>
            <p:nvPr/>
          </p:nvSpPr>
          <p:spPr>
            <a:xfrm>
              <a:off x="5852575" y="2524188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Standard scaler</a:t>
              </a:r>
              <a:endPara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0" name="Google Shape;430;p48"/>
          <p:cNvGrpSpPr/>
          <p:nvPr/>
        </p:nvGrpSpPr>
        <p:grpSpPr>
          <a:xfrm>
            <a:off x="2042779" y="3329241"/>
            <a:ext cx="5785861" cy="743929"/>
            <a:chOff x="5203415" y="3689825"/>
            <a:chExt cx="5785861" cy="743929"/>
          </a:xfrm>
        </p:grpSpPr>
        <p:sp>
          <p:nvSpPr>
            <p:cNvPr id="431" name="Google Shape;431;p48"/>
            <p:cNvSpPr/>
            <p:nvPr/>
          </p:nvSpPr>
          <p:spPr>
            <a:xfrm>
              <a:off x="5203415" y="3689825"/>
              <a:ext cx="2820599" cy="6027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0" i="0" u="none" strike="noStrike" cap="non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KNN Regression </a:t>
              </a:r>
              <a:endParaRPr/>
            </a:p>
          </p:txBody>
        </p:sp>
        <p:sp>
          <p:nvSpPr>
            <p:cNvPr id="432" name="Google Shape;432;p48"/>
            <p:cNvSpPr txBox="1"/>
            <p:nvPr/>
          </p:nvSpPr>
          <p:spPr>
            <a:xfrm>
              <a:off x="8168676" y="3912954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Standard scaler</a:t>
              </a:r>
              <a:endPara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3" name="Google Shape;433;p48"/>
          <p:cNvGrpSpPr/>
          <p:nvPr/>
        </p:nvGrpSpPr>
        <p:grpSpPr>
          <a:xfrm>
            <a:off x="2529590" y="1202517"/>
            <a:ext cx="4956900" cy="716584"/>
            <a:chOff x="1159517" y="1007275"/>
            <a:chExt cx="4956900" cy="716584"/>
          </a:xfrm>
        </p:grpSpPr>
        <p:sp>
          <p:nvSpPr>
            <p:cNvPr id="434" name="Google Shape;434;p48"/>
            <p:cNvSpPr txBox="1"/>
            <p:nvPr/>
          </p:nvSpPr>
          <p:spPr>
            <a:xfrm>
              <a:off x="3295817" y="1203059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 standard scaler</a:t>
              </a:r>
              <a:endParaRPr/>
            </a:p>
          </p:txBody>
        </p:sp>
        <p:sp>
          <p:nvSpPr>
            <p:cNvPr id="435" name="Google Shape;435;p48"/>
            <p:cNvSpPr/>
            <p:nvPr/>
          </p:nvSpPr>
          <p:spPr>
            <a:xfrm>
              <a:off x="1159517" y="1007275"/>
              <a:ext cx="2136300" cy="60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 b="0" i="0" u="none" strike="noStrike" cap="non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Decision Tree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 txBox="1">
            <a:spLocks noGrp="1"/>
          </p:cNvSpPr>
          <p:nvPr>
            <p:ph type="title"/>
          </p:nvPr>
        </p:nvSpPr>
        <p:spPr>
          <a:xfrm>
            <a:off x="473590" y="583848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dk1"/>
                </a:solidFill>
              </a:rPr>
              <a:t>Use GridSearchCV on Decision Tree Model</a:t>
            </a:r>
            <a:endParaRPr/>
          </a:p>
        </p:txBody>
      </p:sp>
      <p:sp>
        <p:nvSpPr>
          <p:cNvPr id="441" name="Google Shape;441;p49"/>
          <p:cNvSpPr txBox="1"/>
          <p:nvPr/>
        </p:nvSpPr>
        <p:spPr>
          <a:xfrm>
            <a:off x="5206313" y="1505979"/>
            <a:ext cx="3624649" cy="301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Best Parameters: {'criterion': 'entropy', 'max_features': 9, 'min_samples_leaf': 700, 'random_state': 5}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Best </a:t>
            </a: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CV</a:t>
            </a:r>
            <a:r>
              <a:rPr lang="en" sz="17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score: 0.892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442" name="Google Shape;44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038" y="1505979"/>
            <a:ext cx="45720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0"/>
          <p:cNvSpPr txBox="1">
            <a:spLocks noGrp="1"/>
          </p:cNvSpPr>
          <p:nvPr>
            <p:ph type="title"/>
          </p:nvPr>
        </p:nvSpPr>
        <p:spPr>
          <a:xfrm>
            <a:off x="467210" y="501470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dk1"/>
                </a:solidFill>
              </a:rPr>
              <a:t>Use GridSearchCV on Decision Tree Model</a:t>
            </a:r>
            <a:endParaRPr/>
          </a:p>
        </p:txBody>
      </p:sp>
      <p:sp>
        <p:nvSpPr>
          <p:cNvPr id="448" name="Google Shape;448;p50"/>
          <p:cNvSpPr txBox="1"/>
          <p:nvPr/>
        </p:nvSpPr>
        <p:spPr>
          <a:xfrm>
            <a:off x="5206313" y="1535855"/>
            <a:ext cx="3624649" cy="263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DecisionTreeClassifier(criterion='entropy', max_features=9, min_samples_leaf=700, random_state=5)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Training performance: 0.891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Generalisation performance: 0.885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449" name="Google Shape;449;p50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6252" t="24153" r="23826" b="8283"/>
          <a:stretch/>
        </p:blipFill>
        <p:spPr>
          <a:xfrm>
            <a:off x="41125" y="982675"/>
            <a:ext cx="4917047" cy="416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1"/>
          <p:cNvSpPr txBox="1">
            <a:spLocks noGrp="1"/>
          </p:cNvSpPr>
          <p:nvPr>
            <p:ph type="title"/>
          </p:nvPr>
        </p:nvSpPr>
        <p:spPr>
          <a:xfrm>
            <a:off x="473590" y="583848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dk1"/>
                </a:solidFill>
              </a:rPr>
              <a:t>Use GridSearchCV on Logistic Regression Model</a:t>
            </a:r>
            <a:endParaRPr/>
          </a:p>
        </p:txBody>
      </p:sp>
      <p:sp>
        <p:nvSpPr>
          <p:cNvPr id="455" name="Google Shape;455;p51"/>
          <p:cNvSpPr txBox="1"/>
          <p:nvPr/>
        </p:nvSpPr>
        <p:spPr>
          <a:xfrm>
            <a:off x="827818" y="1441621"/>
            <a:ext cx="5877900" cy="3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Best Parameters: {'C': 0.001, 'penalty': None, 'random_state': 5}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Best </a:t>
            </a:r>
            <a:r>
              <a:rPr lang="en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CV</a:t>
            </a:r>
            <a:r>
              <a:rPr lang="en" sz="14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score: 0.886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Intersect: array([-2.25343107])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Coefficients: array([[-4.86534444e-02, -1.04054000e-02,  7.13478850e-02,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     -4.52704203e-04,  8.74404543e-02,  1.63608773e-01,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     -1.30492005e-01, -7.89645677e-01,  1.49080564e+00,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     -2.34221139e-01,  2.64153526e-01, -1.38749430e-01,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      5.09311305e-02, -4.95787374e-02,  3.53132004e-02,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     -1.06261583e-01,  3.29204882e-02]])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Independent Variables: array(['Administrative', 'Administrative_Duration', 'Informational',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    'Informational_Duration', 'ProductRelated',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    'ProductRelated_Duration', 'BounceRates', 'ExitRates',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    'PageValues', 'SpecialDay', 'Month', 'OperatingSystems', 'Browser',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    'Region', 'TrafficType', 'VisitorType', 'Weekend'], dtype=object)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Training performance</a:t>
            </a:r>
            <a:r>
              <a:rPr lang="en" sz="14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: 0.887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Generalisation performance</a:t>
            </a:r>
            <a:r>
              <a:rPr lang="en" sz="14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: 0.881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2"/>
          <p:cNvSpPr txBox="1">
            <a:spLocks noGrp="1"/>
          </p:cNvSpPr>
          <p:nvPr>
            <p:ph type="title"/>
          </p:nvPr>
        </p:nvSpPr>
        <p:spPr>
          <a:xfrm>
            <a:off x="473590" y="583848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dk1"/>
                </a:solidFill>
              </a:rPr>
              <a:t>Use GridSearchCV on K-Number Neighbors Model</a:t>
            </a:r>
            <a:endParaRPr/>
          </a:p>
        </p:txBody>
      </p:sp>
      <p:sp>
        <p:nvSpPr>
          <p:cNvPr id="461" name="Google Shape;461;p52"/>
          <p:cNvSpPr txBox="1"/>
          <p:nvPr/>
        </p:nvSpPr>
        <p:spPr>
          <a:xfrm>
            <a:off x="5826500" y="1771125"/>
            <a:ext cx="3070500" cy="18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Best Params: {'n_neighbors': 11}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Mean cv score of the best k: 0.880</a:t>
            </a:r>
            <a:endParaRPr sz="1700" b="0" i="0" u="none" strike="noStrike" cap="non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Training data performance: 0.888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 b="0" i="0" u="none" strike="noStrike" cap="non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Generalisation performance:0.880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462" name="Google Shape;46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628" y="1211281"/>
            <a:ext cx="4725172" cy="3179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Evaluation: Decision Tree</a:t>
            </a:r>
            <a:endParaRPr/>
          </a:p>
        </p:txBody>
      </p:sp>
      <p:sp>
        <p:nvSpPr>
          <p:cNvPr id="468" name="Google Shape;468;p53"/>
          <p:cNvSpPr/>
          <p:nvPr/>
        </p:nvSpPr>
        <p:spPr>
          <a:xfrm>
            <a:off x="5265775" y="896625"/>
            <a:ext cx="2607000" cy="335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ROC Curve</a:t>
            </a:r>
            <a:endParaRPr sz="1700" b="0" i="0" u="none" strike="noStrike" cap="non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69" name="Google Shape;469;p53"/>
          <p:cNvGrpSpPr/>
          <p:nvPr/>
        </p:nvGrpSpPr>
        <p:grpSpPr>
          <a:xfrm>
            <a:off x="483675" y="898740"/>
            <a:ext cx="3130486" cy="1227079"/>
            <a:chOff x="2273149" y="3252672"/>
            <a:chExt cx="3130486" cy="1227079"/>
          </a:xfrm>
        </p:grpSpPr>
        <p:sp>
          <p:nvSpPr>
            <p:cNvPr id="470" name="Google Shape;470;p53"/>
            <p:cNvSpPr txBox="1"/>
            <p:nvPr/>
          </p:nvSpPr>
          <p:spPr>
            <a:xfrm>
              <a:off x="2273150" y="3489925"/>
              <a:ext cx="2583132" cy="989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'criterion':'entropy’,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'max_features’:9,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'min_samples_leaf':700,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'random_state':5,encoded</a:t>
              </a:r>
              <a:endPara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1" name="Google Shape;471;p53"/>
            <p:cNvSpPr/>
            <p:nvPr/>
          </p:nvSpPr>
          <p:spPr>
            <a:xfrm>
              <a:off x="2273149" y="3252672"/>
              <a:ext cx="3130486" cy="34888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Confusion Matrix</a:t>
              </a:r>
              <a:endParaRPr/>
            </a:p>
          </p:txBody>
        </p:sp>
      </p:grpSp>
      <p:pic>
        <p:nvPicPr>
          <p:cNvPr id="472" name="Google Shape;472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401403"/>
            <a:ext cx="3810075" cy="3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3"/>
          <p:cNvPicPr preferRelativeResize="0"/>
          <p:nvPr/>
        </p:nvPicPr>
        <p:blipFill rotWithShape="1">
          <a:blip r:embed="rId4">
            <a:alphaModFix/>
          </a:blip>
          <a:srcRect l="29198" t="7499" r="24974"/>
          <a:stretch/>
        </p:blipFill>
        <p:spPr>
          <a:xfrm>
            <a:off x="483675" y="2239099"/>
            <a:ext cx="3056777" cy="2244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Evaluation: Logistic Regression</a:t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5305167" y="950858"/>
            <a:ext cx="2570206" cy="34888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ROC Curve</a:t>
            </a:r>
            <a:endParaRPr sz="1700" b="0" i="0" u="none" strike="noStrike" cap="non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80" name="Google Shape;480;p54"/>
          <p:cNvGrpSpPr/>
          <p:nvPr/>
        </p:nvGrpSpPr>
        <p:grpSpPr>
          <a:xfrm>
            <a:off x="483675" y="898740"/>
            <a:ext cx="3130486" cy="1300761"/>
            <a:chOff x="2273149" y="3252672"/>
            <a:chExt cx="3130486" cy="1300761"/>
          </a:xfrm>
        </p:grpSpPr>
        <p:sp>
          <p:nvSpPr>
            <p:cNvPr id="481" name="Google Shape;481;p54"/>
            <p:cNvSpPr txBox="1"/>
            <p:nvPr/>
          </p:nvSpPr>
          <p:spPr>
            <a:xfrm>
              <a:off x="2273149" y="3489924"/>
              <a:ext cx="2918551" cy="1063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Logistic Regression with parameters: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{C = 0.01, penalty = None}.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(MinMaxScaler, No dropping columns, encoded)</a:t>
              </a:r>
              <a:endPara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54"/>
            <p:cNvSpPr/>
            <p:nvPr/>
          </p:nvSpPr>
          <p:spPr>
            <a:xfrm>
              <a:off x="2273149" y="3252672"/>
              <a:ext cx="3130486" cy="34888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Confusion Matrix</a:t>
              </a:r>
              <a:endParaRPr/>
            </a:p>
          </p:txBody>
        </p:sp>
      </p:grpSp>
      <p:pic>
        <p:nvPicPr>
          <p:cNvPr id="483" name="Google Shape;48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8847" y="1344894"/>
            <a:ext cx="3398513" cy="2986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4"/>
          <p:cNvPicPr preferRelativeResize="0"/>
          <p:nvPr/>
        </p:nvPicPr>
        <p:blipFill rotWithShape="1">
          <a:blip r:embed="rId4">
            <a:alphaModFix/>
          </a:blip>
          <a:srcRect l="28994" t="6864" r="25960"/>
          <a:stretch/>
        </p:blipFill>
        <p:spPr>
          <a:xfrm>
            <a:off x="483675" y="2112765"/>
            <a:ext cx="3130486" cy="2131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729653" y="896621"/>
            <a:ext cx="1334400" cy="1292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Data Convert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729654" y="2298584"/>
            <a:ext cx="1334400" cy="1291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ROWS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729655" y="3700259"/>
            <a:ext cx="1334400" cy="1292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COLUMNS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2935350" y="1116600"/>
            <a:ext cx="51705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For example, convert the month from string to integer. Then we identify how many rows and columns in the data set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2935350" y="2584925"/>
            <a:ext cx="41643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12330 rows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2935350" y="3986750"/>
            <a:ext cx="41643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18 columns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Evaluation: KNN Regression</a:t>
            </a:r>
            <a:endParaRPr/>
          </a:p>
        </p:txBody>
      </p:sp>
      <p:sp>
        <p:nvSpPr>
          <p:cNvPr id="490" name="Google Shape;490;p55"/>
          <p:cNvSpPr/>
          <p:nvPr/>
        </p:nvSpPr>
        <p:spPr>
          <a:xfrm>
            <a:off x="5305167" y="950858"/>
            <a:ext cx="2583132" cy="34888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ROC Curve</a:t>
            </a:r>
            <a:endParaRPr sz="1700" b="0" i="0" u="none" strike="noStrike" cap="non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91" name="Google Shape;491;p55"/>
          <p:cNvGrpSpPr/>
          <p:nvPr/>
        </p:nvGrpSpPr>
        <p:grpSpPr>
          <a:xfrm>
            <a:off x="483675" y="898740"/>
            <a:ext cx="3130486" cy="1164269"/>
            <a:chOff x="2273149" y="3252672"/>
            <a:chExt cx="3130486" cy="1164269"/>
          </a:xfrm>
        </p:grpSpPr>
        <p:sp>
          <p:nvSpPr>
            <p:cNvPr id="492" name="Google Shape;492;p55"/>
            <p:cNvSpPr txBox="1"/>
            <p:nvPr/>
          </p:nvSpPr>
          <p:spPr>
            <a:xfrm>
              <a:off x="2273149" y="3427115"/>
              <a:ext cx="2583132" cy="989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KNN(StandardScaler, No dropping columns, encoded)</a:t>
              </a:r>
              <a:endPara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3" name="Google Shape;493;p55"/>
            <p:cNvSpPr/>
            <p:nvPr/>
          </p:nvSpPr>
          <p:spPr>
            <a:xfrm>
              <a:off x="2273149" y="3252672"/>
              <a:ext cx="3130486" cy="34888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Confusion Matrix</a:t>
              </a:r>
              <a:endParaRPr/>
            </a:p>
          </p:txBody>
        </p:sp>
      </p:grpSp>
      <p:pic>
        <p:nvPicPr>
          <p:cNvPr id="494" name="Google Shape;494;p55"/>
          <p:cNvPicPr preferRelativeResize="0"/>
          <p:nvPr/>
        </p:nvPicPr>
        <p:blipFill rotWithShape="1">
          <a:blip r:embed="rId3">
            <a:alphaModFix/>
          </a:blip>
          <a:srcRect t="7308"/>
          <a:stretch/>
        </p:blipFill>
        <p:spPr>
          <a:xfrm>
            <a:off x="-218946" y="2067697"/>
            <a:ext cx="4276725" cy="245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278991"/>
            <a:ext cx="3668541" cy="324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6"/>
          <p:cNvSpPr txBox="1">
            <a:spLocks noGrp="1"/>
          </p:cNvSpPr>
          <p:nvPr>
            <p:ph type="title"/>
          </p:nvPr>
        </p:nvSpPr>
        <p:spPr>
          <a:xfrm>
            <a:off x="473590" y="583848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dk1"/>
                </a:solidFill>
              </a:rPr>
              <a:t>Comparing Three Models</a:t>
            </a:r>
            <a:endParaRPr/>
          </a:p>
        </p:txBody>
      </p:sp>
      <p:sp>
        <p:nvSpPr>
          <p:cNvPr id="501" name="Google Shape;501;p56"/>
          <p:cNvSpPr txBox="1"/>
          <p:nvPr/>
        </p:nvSpPr>
        <p:spPr>
          <a:xfrm>
            <a:off x="2796650" y="3360950"/>
            <a:ext cx="41850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ira Sans Extra Condensed Medium"/>
              <a:buChar char="●"/>
            </a:pPr>
            <a:r>
              <a:rPr lang="en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Little difference in accuracy</a:t>
            </a:r>
            <a:endParaRPr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ira Sans Extra Condensed Medium"/>
              <a:buChar char="●"/>
            </a:pPr>
            <a:r>
              <a:rPr lang="en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KNN has higher precision rate</a:t>
            </a:r>
            <a:endParaRPr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ira Sans Extra Condensed Medium"/>
              <a:buChar char="●"/>
            </a:pPr>
            <a:r>
              <a:rPr lang="en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Decision Tree has higher recall rate and F1 score</a:t>
            </a:r>
            <a:endParaRPr sz="1700" b="0" i="0" u="none" strike="noStrike" cap="non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502" name="Google Shape;5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791" y="1541726"/>
            <a:ext cx="6426824" cy="13425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7"/>
          <p:cNvSpPr txBox="1">
            <a:spLocks noGrp="1"/>
          </p:cNvSpPr>
          <p:nvPr>
            <p:ph type="body" idx="4294967295"/>
          </p:nvPr>
        </p:nvSpPr>
        <p:spPr>
          <a:xfrm>
            <a:off x="967500" y="1327225"/>
            <a:ext cx="7209000" cy="32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From the previous observation, we find that 85% are returning visitors.</a:t>
            </a: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Although new visitors are 13%, they contribute nearly one-third of our business.</a:t>
            </a: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Two purposes：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Find </a:t>
            </a: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new potential buyers          ——————      Recall is more important</a:t>
            </a: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Find returning buyers                  ——————      Precision is more important</a:t>
            </a: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choose both decision tree and logistic regression</a:t>
            </a: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p57"/>
          <p:cNvSpPr txBox="1">
            <a:spLocks noGrp="1"/>
          </p:cNvSpPr>
          <p:nvPr>
            <p:ph type="title" idx="4294967295"/>
          </p:nvPr>
        </p:nvSpPr>
        <p:spPr>
          <a:xfrm>
            <a:off x="1048350" y="669125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selection</a:t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8"/>
          <p:cNvSpPr txBox="1">
            <a:spLocks noGrp="1"/>
          </p:cNvSpPr>
          <p:nvPr>
            <p:ph type="body" idx="4294967295"/>
          </p:nvPr>
        </p:nvSpPr>
        <p:spPr>
          <a:xfrm>
            <a:off x="766575" y="1311625"/>
            <a:ext cx="2747400" cy="32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Tree</a:t>
            </a: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Find </a:t>
            </a: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a visitor cares about</a:t>
            </a: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df['Revenue'].value_counts()</a:t>
            </a: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False  10422</a:t>
            </a: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True    1908</a:t>
            </a: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4" name="Google Shape;514;p58"/>
          <p:cNvSpPr txBox="1">
            <a:spLocks noGrp="1"/>
          </p:cNvSpPr>
          <p:nvPr>
            <p:ph type="title" idx="4294967295"/>
          </p:nvPr>
        </p:nvSpPr>
        <p:spPr>
          <a:xfrm>
            <a:off x="1048350" y="669125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selection</a:t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15" name="Google Shape;5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200" y="1311625"/>
            <a:ext cx="5057325" cy="25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59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6252" t="24153" r="23826" b="8283"/>
          <a:stretch/>
        </p:blipFill>
        <p:spPr>
          <a:xfrm>
            <a:off x="1831600" y="252812"/>
            <a:ext cx="5480801" cy="46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59"/>
          <p:cNvSpPr/>
          <p:nvPr/>
        </p:nvSpPr>
        <p:spPr>
          <a:xfrm>
            <a:off x="3737925" y="1187275"/>
            <a:ext cx="569400" cy="10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2" name="Google Shape;522;p59"/>
          <p:cNvSpPr txBox="1"/>
          <p:nvPr/>
        </p:nvSpPr>
        <p:spPr>
          <a:xfrm>
            <a:off x="3996375" y="339825"/>
            <a:ext cx="9345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PageValues</a:t>
            </a:r>
            <a:endParaRPr sz="1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3" name="Google Shape;523;p59"/>
          <p:cNvSpPr txBox="1"/>
          <p:nvPr/>
        </p:nvSpPr>
        <p:spPr>
          <a:xfrm>
            <a:off x="2291775" y="1044400"/>
            <a:ext cx="15234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ProductRelated_Duration</a:t>
            </a:r>
            <a:endParaRPr sz="1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4" name="Google Shape;524;p59"/>
          <p:cNvSpPr/>
          <p:nvPr/>
        </p:nvSpPr>
        <p:spPr>
          <a:xfrm>
            <a:off x="3303400" y="2065650"/>
            <a:ext cx="569400" cy="10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5" name="Google Shape;525;p59"/>
          <p:cNvSpPr/>
          <p:nvPr/>
        </p:nvSpPr>
        <p:spPr>
          <a:xfrm>
            <a:off x="4760950" y="474950"/>
            <a:ext cx="569400" cy="10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6" name="Google Shape;526;p59"/>
          <p:cNvSpPr/>
          <p:nvPr/>
        </p:nvSpPr>
        <p:spPr>
          <a:xfrm rot="10800000">
            <a:off x="5554350" y="2880150"/>
            <a:ext cx="569400" cy="10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7" name="Google Shape;527;p59"/>
          <p:cNvSpPr txBox="1"/>
          <p:nvPr/>
        </p:nvSpPr>
        <p:spPr>
          <a:xfrm>
            <a:off x="1908825" y="1930525"/>
            <a:ext cx="15234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Administrative_Duration</a:t>
            </a:r>
            <a:endParaRPr sz="1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8" name="Google Shape;528;p59"/>
          <p:cNvSpPr txBox="1"/>
          <p:nvPr/>
        </p:nvSpPr>
        <p:spPr>
          <a:xfrm>
            <a:off x="6069675" y="2737275"/>
            <a:ext cx="9345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Month</a:t>
            </a:r>
            <a:endParaRPr sz="1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0"/>
          <p:cNvSpPr txBox="1">
            <a:spLocks noGrp="1"/>
          </p:cNvSpPr>
          <p:nvPr>
            <p:ph type="body" idx="4294967295"/>
          </p:nvPr>
        </p:nvSpPr>
        <p:spPr>
          <a:xfrm>
            <a:off x="886800" y="1151525"/>
            <a:ext cx="7209000" cy="32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Choose </a:t>
            </a:r>
            <a:r>
              <a:rPr lang="en" sz="17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Tree</a:t>
            </a: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365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Fira Sans Extra Condensed"/>
              <a:buChar char="●"/>
            </a:pP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dataset nature is imbalance / skewed.</a:t>
            </a: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365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Fira Sans Extra Condensed"/>
              <a:buChar char="●"/>
            </a:pP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Faster amongst the tree</a:t>
            </a: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Fira Sans Extra Condensed"/>
              <a:buChar char="●"/>
            </a:pP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Have the highest F1 score as both precision and recall metrics are important.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Fira Sans Extra Condensed"/>
              <a:buChar char="●"/>
            </a:pP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Highest Area Under Curve value from ROC Curve.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365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Fira Sans Extra Condensed"/>
              <a:buChar char="●"/>
            </a:pP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Shows that </a:t>
            </a: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PageValue, Month, ProductRelated_Duration and Administrative_Duration</a:t>
            </a: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factors have feature importance on the classification. (Recommendations)</a:t>
            </a: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4" name="Google Shape;534;p60"/>
          <p:cNvSpPr txBox="1">
            <a:spLocks noGrp="1"/>
          </p:cNvSpPr>
          <p:nvPr>
            <p:ph type="title" idx="4294967295"/>
          </p:nvPr>
        </p:nvSpPr>
        <p:spPr>
          <a:xfrm>
            <a:off x="1048350" y="669125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selection</a:t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1"/>
          <p:cNvSpPr txBox="1">
            <a:spLocks noGrp="1"/>
          </p:cNvSpPr>
          <p:nvPr>
            <p:ph type="title" idx="4294967295"/>
          </p:nvPr>
        </p:nvSpPr>
        <p:spPr>
          <a:xfrm>
            <a:off x="1048350" y="669125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selection</a:t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0" name="Google Shape;540;p61"/>
          <p:cNvSpPr txBox="1">
            <a:spLocks noGrp="1"/>
          </p:cNvSpPr>
          <p:nvPr>
            <p:ph type="body" idx="4294967295"/>
          </p:nvPr>
        </p:nvSpPr>
        <p:spPr>
          <a:xfrm>
            <a:off x="886800" y="1151525"/>
            <a:ext cx="7209000" cy="32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Choose </a:t>
            </a:r>
            <a:r>
              <a:rPr lang="en" sz="17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 Regression:</a:t>
            </a:r>
            <a:endParaRPr sz="17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 forecast whether a visitor will buy or not.</a:t>
            </a:r>
            <a:endParaRPr sz="17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 predicting the intention of online shoppers to spend, we can just classify </a:t>
            </a: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shoppers</a:t>
            </a: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into two categories: buyers and non-buyers. Logistic regression model can predict the probability of buyers by fitting a logical function, so as to judge their consumption intention.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· Have higher precision and ROC curve value.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700">
              <a:solidFill>
                <a:srgbClr val="435D7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2"/>
          <p:cNvSpPr txBox="1">
            <a:spLocks noGrp="1"/>
          </p:cNvSpPr>
          <p:nvPr>
            <p:ph type="title" idx="4294967295"/>
          </p:nvPr>
        </p:nvSpPr>
        <p:spPr>
          <a:xfrm>
            <a:off x="959650" y="580425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 Regression</a:t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6" name="Google Shape;546;p62"/>
          <p:cNvSpPr txBox="1">
            <a:spLocks noGrp="1"/>
          </p:cNvSpPr>
          <p:nvPr>
            <p:ph type="body" idx="4294967295"/>
          </p:nvPr>
        </p:nvSpPr>
        <p:spPr>
          <a:xfrm>
            <a:off x="4670550" y="1304150"/>
            <a:ext cx="3425100" cy="32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u="sng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700">
              <a:solidFill>
                <a:srgbClr val="435D7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35D7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7" name="Google Shape;547;p62"/>
          <p:cNvSpPr txBox="1"/>
          <p:nvPr/>
        </p:nvSpPr>
        <p:spPr>
          <a:xfrm>
            <a:off x="1513000" y="1304150"/>
            <a:ext cx="6162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Intersect: array([-2.25343107])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Coefficients: array([[-4.86534444e-02, -1.04054000e-02,</a:t>
            </a:r>
            <a:r>
              <a:rPr lang="en" sz="1200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</a:t>
            </a: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7.13478850e-02</a:t>
            </a:r>
            <a:r>
              <a:rPr lang="en" sz="1200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      		      </a:t>
            </a: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-4.52704203e-04,</a:t>
            </a:r>
            <a:r>
              <a:rPr lang="en" sz="1200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</a:t>
            </a: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8.74404543e-02</a:t>
            </a:r>
            <a:r>
              <a:rPr lang="en" sz="1200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,</a:t>
            </a: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1.63608773e-01,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     		     </a:t>
            </a: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 -1.30492005e-01,</a:t>
            </a:r>
            <a:r>
              <a:rPr lang="en" sz="1200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-7.89645677e-01</a:t>
            </a: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, </a:t>
            </a:r>
            <a:r>
              <a:rPr lang="en" sz="1200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1.49080564e+00,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    	                        -2.34221139e-01,  2.64153526e-01, -1.38749430e-01,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     		          5.09311305e-02, -4.95787374e-02,  3.53132004e-02,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     		         -1.06261583e-01,  3.29204882e-02]])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2424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Independent Variables: array(['Administrative', 'Administrative_Duration', </a:t>
            </a: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'Informational'</a:t>
            </a:r>
            <a:r>
              <a:rPr lang="en" sz="1200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, </a:t>
            </a:r>
            <a:endParaRPr sz="1200">
              <a:solidFill>
                <a:srgbClr val="42424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'Informational_Duration',</a:t>
            </a:r>
            <a:r>
              <a:rPr lang="en" sz="1200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'ProductRelated'</a:t>
            </a:r>
            <a:r>
              <a:rPr lang="en" sz="1200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,</a:t>
            </a: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'ProductRelated_Duration', 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'BounceRates',</a:t>
            </a:r>
            <a:r>
              <a:rPr lang="en" sz="1200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" sz="1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'ExitRates'</a:t>
            </a:r>
            <a:r>
              <a:rPr lang="en" sz="1200">
                <a:solidFill>
                  <a:srgbClr val="42424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,</a:t>
            </a: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'PageValues', 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'SpecialDay', 'Month', 'OperatingSystems',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'Browser', 'Region', 'TrafficType', </a:t>
            </a:r>
            <a:endParaRPr sz="1200">
              <a:solidFill>
                <a:srgbClr val="999999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'VisitorType', 'Weekend'], dtype=object)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3"/>
          <p:cNvSpPr txBox="1">
            <a:spLocks noGrp="1"/>
          </p:cNvSpPr>
          <p:nvPr>
            <p:ph type="title" idx="4294967295"/>
          </p:nvPr>
        </p:nvSpPr>
        <p:spPr>
          <a:xfrm>
            <a:off x="1048350" y="669125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 Regression</a:t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3" name="Google Shape;553;p63"/>
          <p:cNvSpPr txBox="1">
            <a:spLocks noGrp="1"/>
          </p:cNvSpPr>
          <p:nvPr>
            <p:ph type="body" idx="4294967295"/>
          </p:nvPr>
        </p:nvSpPr>
        <p:spPr>
          <a:xfrm>
            <a:off x="967500" y="1235075"/>
            <a:ext cx="7209000" cy="32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Three main factors: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‘Informational’   ‘ProductRelated’    ‘ExitRates’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Conclusion: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If they want to buy the product</a:t>
            </a: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</a:t>
            </a: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customers pay more attention to the </a:t>
            </a: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‘Informational’ and ‘ProductRelated’ categories.</a:t>
            </a: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If the product is the last in the session, visitors are very likely not to buy it. </a:t>
            </a: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4"/>
          <p:cNvSpPr txBox="1"/>
          <p:nvPr/>
        </p:nvSpPr>
        <p:spPr>
          <a:xfrm>
            <a:off x="677150" y="1306525"/>
            <a:ext cx="56712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Fira Sans Extra Condensed"/>
              <a:buChar char="●"/>
            </a:pP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Returning customers (Loyalty →85%) &amp; Attracting new visitors (the new visitors contribute a higher sales volume): </a:t>
            </a:r>
            <a:b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Programs &amp; Discount —&gt; enhance brand trust &amp; appeal through positive word-of-mouth marketing</a:t>
            </a: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Fira Sans Extra Condensed"/>
              <a:buChar char="●"/>
            </a:pP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Low sales periods (Like only 23% of visit counts in weekend) &amp; Festival:                                                          </a:t>
            </a:r>
            <a:b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Launch promotion &amp; Targeted products (improve the page value)</a:t>
            </a: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Fira Sans Extra Condensed"/>
              <a:buChar char="●"/>
            </a:pPr>
            <a:r>
              <a:rPr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Page values: Concise page, accurate recommendation → enhance the purchase intention</a:t>
            </a:r>
            <a:endParaRPr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Fira Sans Extra Condensed"/>
              <a:buChar char="●"/>
            </a:pPr>
            <a:r>
              <a:rPr lang="en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 operation system: Input more resource and improvement for 1,2,3 operating system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59" name="Google Shape;55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825" y="1778914"/>
            <a:ext cx="2552823" cy="1730247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4"/>
          <p:cNvSpPr txBox="1">
            <a:spLocks noGrp="1"/>
          </p:cNvSpPr>
          <p:nvPr>
            <p:ph type="title" idx="4294967295"/>
          </p:nvPr>
        </p:nvSpPr>
        <p:spPr>
          <a:xfrm>
            <a:off x="1048350" y="669125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Recommendations</a:t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">
                <a:solidFill>
                  <a:schemeClr val="dk1"/>
                </a:solidFill>
              </a:rPr>
              <a:t>Identify key variables contribute to sales</a:t>
            </a:r>
            <a:endParaRPr/>
          </a:p>
        </p:txBody>
      </p:sp>
      <p:grpSp>
        <p:nvGrpSpPr>
          <p:cNvPr id="174" name="Google Shape;174;p29"/>
          <p:cNvGrpSpPr/>
          <p:nvPr/>
        </p:nvGrpSpPr>
        <p:grpSpPr>
          <a:xfrm>
            <a:off x="710275" y="1592600"/>
            <a:ext cx="2851100" cy="1179763"/>
            <a:chOff x="710275" y="1442775"/>
            <a:chExt cx="2851100" cy="1179763"/>
          </a:xfrm>
        </p:grpSpPr>
        <p:sp>
          <p:nvSpPr>
            <p:cNvPr id="175" name="Google Shape;175;p29"/>
            <p:cNvSpPr txBox="1"/>
            <p:nvPr/>
          </p:nvSpPr>
          <p:spPr>
            <a:xfrm>
              <a:off x="7102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6" name="Google Shape;176;p29"/>
            <p:cNvSpPr txBox="1"/>
            <p:nvPr/>
          </p:nvSpPr>
          <p:spPr>
            <a:xfrm>
              <a:off x="7102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“Revenue” is the key variable that we want to study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815175" y="1442775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8" name="Google Shape;178;p29"/>
            <p:cNvCxnSpPr/>
            <p:nvPr/>
          </p:nvCxnSpPr>
          <p:spPr>
            <a:xfrm>
              <a:off x="15750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9" name="Google Shape;179;p29"/>
          <p:cNvGrpSpPr/>
          <p:nvPr/>
        </p:nvGrpSpPr>
        <p:grpSpPr>
          <a:xfrm>
            <a:off x="710275" y="3187125"/>
            <a:ext cx="2171600" cy="1179763"/>
            <a:chOff x="710275" y="3037300"/>
            <a:chExt cx="2171600" cy="1179763"/>
          </a:xfrm>
        </p:grpSpPr>
        <p:sp>
          <p:nvSpPr>
            <p:cNvPr id="180" name="Google Shape;180;p29"/>
            <p:cNvSpPr txBox="1"/>
            <p:nvPr/>
          </p:nvSpPr>
          <p:spPr>
            <a:xfrm>
              <a:off x="7102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1" name="Google Shape;181;p29"/>
            <p:cNvSpPr txBox="1"/>
            <p:nvPr/>
          </p:nvSpPr>
          <p:spPr>
            <a:xfrm>
              <a:off x="7102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False means other variable and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True means the rows related to sales count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815175" y="3037300"/>
              <a:ext cx="607500" cy="92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3" name="Google Shape;183;p29"/>
            <p:cNvCxnSpPr/>
            <p:nvPr/>
          </p:nvCxnSpPr>
          <p:spPr>
            <a:xfrm>
              <a:off x="15750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4" name="Google Shape;184;p29"/>
          <p:cNvGrpSpPr/>
          <p:nvPr/>
        </p:nvGrpSpPr>
        <p:grpSpPr>
          <a:xfrm>
            <a:off x="5582675" y="1592600"/>
            <a:ext cx="2851100" cy="1179763"/>
            <a:chOff x="5582675" y="1442775"/>
            <a:chExt cx="2851100" cy="1179763"/>
          </a:xfrm>
        </p:grpSpPr>
        <p:sp>
          <p:nvSpPr>
            <p:cNvPr id="185" name="Google Shape;185;p29"/>
            <p:cNvSpPr txBox="1"/>
            <p:nvPr/>
          </p:nvSpPr>
          <p:spPr>
            <a:xfrm>
              <a:off x="65491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6" name="Google Shape;186;p29"/>
            <p:cNvSpPr txBox="1"/>
            <p:nvPr/>
          </p:nvSpPr>
          <p:spPr>
            <a:xfrm>
              <a:off x="65491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 pie chart to describe how many rows are related to sale counts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7721375" y="1442775"/>
              <a:ext cx="607500" cy="9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8" name="Google Shape;188;p29"/>
            <p:cNvCxnSpPr/>
            <p:nvPr/>
          </p:nvCxnSpPr>
          <p:spPr>
            <a:xfrm>
              <a:off x="55826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9" name="Google Shape;189;p29"/>
          <p:cNvGrpSpPr/>
          <p:nvPr/>
        </p:nvGrpSpPr>
        <p:grpSpPr>
          <a:xfrm>
            <a:off x="6262175" y="3187125"/>
            <a:ext cx="2171600" cy="1179763"/>
            <a:chOff x="6262175" y="3037300"/>
            <a:chExt cx="2171600" cy="1179763"/>
          </a:xfrm>
        </p:grpSpPr>
        <p:sp>
          <p:nvSpPr>
            <p:cNvPr id="190" name="Google Shape;190;p29"/>
            <p:cNvSpPr txBox="1"/>
            <p:nvPr/>
          </p:nvSpPr>
          <p:spPr>
            <a:xfrm>
              <a:off x="65491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1" name="Google Shape;191;p29"/>
            <p:cNvSpPr txBox="1"/>
            <p:nvPr/>
          </p:nvSpPr>
          <p:spPr>
            <a:xfrm>
              <a:off x="65491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Result: 15% of the variables are useful for us to analyze the sales performance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7721375" y="3037300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3" name="Google Shape;193;p29"/>
            <p:cNvCxnSpPr/>
            <p:nvPr/>
          </p:nvCxnSpPr>
          <p:spPr>
            <a:xfrm>
              <a:off x="62621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275" y="1342625"/>
            <a:ext cx="3713450" cy="30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">
                <a:solidFill>
                  <a:schemeClr val="dk1"/>
                </a:solidFill>
              </a:rPr>
              <a:t>Identify key variables contribute to sales</a:t>
            </a:r>
            <a:endParaRPr/>
          </a:p>
        </p:txBody>
      </p:sp>
      <p:grpSp>
        <p:nvGrpSpPr>
          <p:cNvPr id="200" name="Google Shape;200;p30"/>
          <p:cNvGrpSpPr/>
          <p:nvPr/>
        </p:nvGrpSpPr>
        <p:grpSpPr>
          <a:xfrm>
            <a:off x="710275" y="1592600"/>
            <a:ext cx="2851100" cy="1179763"/>
            <a:chOff x="710275" y="1442775"/>
            <a:chExt cx="2851100" cy="1179763"/>
          </a:xfrm>
        </p:grpSpPr>
        <p:sp>
          <p:nvSpPr>
            <p:cNvPr id="201" name="Google Shape;201;p30"/>
            <p:cNvSpPr txBox="1"/>
            <p:nvPr/>
          </p:nvSpPr>
          <p:spPr>
            <a:xfrm>
              <a:off x="7102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2" name="Google Shape;202;p30"/>
            <p:cNvSpPr txBox="1"/>
            <p:nvPr/>
          </p:nvSpPr>
          <p:spPr>
            <a:xfrm>
              <a:off x="7102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To find out the purchase patterns by date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815175" y="1442775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204;p30"/>
            <p:cNvCxnSpPr/>
            <p:nvPr/>
          </p:nvCxnSpPr>
          <p:spPr>
            <a:xfrm>
              <a:off x="15750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5" name="Google Shape;205;p30"/>
          <p:cNvGrpSpPr/>
          <p:nvPr/>
        </p:nvGrpSpPr>
        <p:grpSpPr>
          <a:xfrm>
            <a:off x="710275" y="3187269"/>
            <a:ext cx="2171600" cy="1541006"/>
            <a:chOff x="710275" y="3037300"/>
            <a:chExt cx="2171600" cy="1179763"/>
          </a:xfrm>
        </p:grpSpPr>
        <p:sp>
          <p:nvSpPr>
            <p:cNvPr id="206" name="Google Shape;206;p30"/>
            <p:cNvSpPr txBox="1"/>
            <p:nvPr/>
          </p:nvSpPr>
          <p:spPr>
            <a:xfrm>
              <a:off x="7102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" name="Google Shape;207;p30"/>
            <p:cNvSpPr txBox="1"/>
            <p:nvPr/>
          </p:nvSpPr>
          <p:spPr>
            <a:xfrm>
              <a:off x="7102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False means the visit numbers during weekdays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True means the visit number during weekend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815175" y="3037300"/>
              <a:ext cx="607500" cy="92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9" name="Google Shape;209;p30"/>
            <p:cNvCxnSpPr/>
            <p:nvPr/>
          </p:nvCxnSpPr>
          <p:spPr>
            <a:xfrm>
              <a:off x="15750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0" name="Google Shape;210;p30"/>
          <p:cNvGrpSpPr/>
          <p:nvPr/>
        </p:nvGrpSpPr>
        <p:grpSpPr>
          <a:xfrm>
            <a:off x="5582675" y="1592600"/>
            <a:ext cx="2851100" cy="1179763"/>
            <a:chOff x="5582675" y="1442775"/>
            <a:chExt cx="2851100" cy="1179763"/>
          </a:xfrm>
        </p:grpSpPr>
        <p:sp>
          <p:nvSpPr>
            <p:cNvPr id="211" name="Google Shape;211;p30"/>
            <p:cNvSpPr txBox="1"/>
            <p:nvPr/>
          </p:nvSpPr>
          <p:spPr>
            <a:xfrm>
              <a:off x="65491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" name="Google Shape;212;p30"/>
            <p:cNvSpPr txBox="1"/>
            <p:nvPr/>
          </p:nvSpPr>
          <p:spPr>
            <a:xfrm>
              <a:off x="65491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 pie chart to describe how many visit numbers in weekend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7721375" y="1442775"/>
              <a:ext cx="607500" cy="9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30"/>
            <p:cNvCxnSpPr/>
            <p:nvPr/>
          </p:nvCxnSpPr>
          <p:spPr>
            <a:xfrm>
              <a:off x="55826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5" name="Google Shape;215;p30"/>
          <p:cNvGrpSpPr/>
          <p:nvPr/>
        </p:nvGrpSpPr>
        <p:grpSpPr>
          <a:xfrm>
            <a:off x="6262175" y="3187125"/>
            <a:ext cx="2171600" cy="1179763"/>
            <a:chOff x="6262175" y="3037300"/>
            <a:chExt cx="2171600" cy="1179763"/>
          </a:xfrm>
        </p:grpSpPr>
        <p:sp>
          <p:nvSpPr>
            <p:cNvPr id="216" name="Google Shape;216;p30"/>
            <p:cNvSpPr txBox="1"/>
            <p:nvPr/>
          </p:nvSpPr>
          <p:spPr>
            <a:xfrm>
              <a:off x="65491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7" name="Google Shape;217;p30"/>
            <p:cNvSpPr txBox="1"/>
            <p:nvPr/>
          </p:nvSpPr>
          <p:spPr>
            <a:xfrm>
              <a:off x="65491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Results: Weekdays have a higher visit record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Only 23% of visit counts in weekend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7721375" y="3037300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9" name="Google Shape;219;p30"/>
            <p:cNvCxnSpPr/>
            <p:nvPr/>
          </p:nvCxnSpPr>
          <p:spPr>
            <a:xfrm>
              <a:off x="62621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775" y="1592600"/>
            <a:ext cx="3469009" cy="29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75" y="997938"/>
            <a:ext cx="5004154" cy="394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470400" y="333950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">
                <a:solidFill>
                  <a:schemeClr val="dk1"/>
                </a:solidFill>
              </a:rPr>
              <a:t>Identify key variables contribute to sales</a:t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5393525" y="938350"/>
            <a:ext cx="3693000" cy="4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Hence, it is reasonable to predict weekdays can make more sales by the previous slide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 is the mean revenue made in weekend, 1 is the weekdays revenue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mean of weekday are slightly stronger than the mean of revenue generated in weekend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Echoed to the prediction, but no dramatic gap even weekdays visit are 77%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" name="Google Shape;228;p31"/>
          <p:cNvCxnSpPr/>
          <p:nvPr/>
        </p:nvCxnSpPr>
        <p:spPr>
          <a:xfrm>
            <a:off x="3169325" y="1551725"/>
            <a:ext cx="0" cy="4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31"/>
          <p:cNvCxnSpPr/>
          <p:nvPr/>
        </p:nvCxnSpPr>
        <p:spPr>
          <a:xfrm rot="10800000" flipH="1">
            <a:off x="3158825" y="1429425"/>
            <a:ext cx="10500" cy="42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2"/>
          <p:cNvGrpSpPr/>
          <p:nvPr/>
        </p:nvGrpSpPr>
        <p:grpSpPr>
          <a:xfrm>
            <a:off x="394550" y="1106023"/>
            <a:ext cx="1831575" cy="1193150"/>
            <a:chOff x="710275" y="1156300"/>
            <a:chExt cx="1831575" cy="1193150"/>
          </a:xfrm>
        </p:grpSpPr>
        <p:sp>
          <p:nvSpPr>
            <p:cNvPr id="235" name="Google Shape;235;p32"/>
            <p:cNvSpPr txBox="1"/>
            <p:nvPr/>
          </p:nvSpPr>
          <p:spPr>
            <a:xfrm>
              <a:off x="769150" y="11563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Heatmap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" name="Google Shape;236;p32"/>
            <p:cNvSpPr txBox="1"/>
            <p:nvPr/>
          </p:nvSpPr>
          <p:spPr>
            <a:xfrm>
              <a:off x="710275" y="1801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To test the correlation between Revenue and other variables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8864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32"/>
          <p:cNvGrpSpPr/>
          <p:nvPr/>
        </p:nvGrpSpPr>
        <p:grpSpPr>
          <a:xfrm>
            <a:off x="62854" y="2605424"/>
            <a:ext cx="3147192" cy="1863336"/>
            <a:chOff x="317500" y="2922117"/>
            <a:chExt cx="2165400" cy="1757035"/>
          </a:xfrm>
        </p:grpSpPr>
        <p:sp>
          <p:nvSpPr>
            <p:cNvPr id="239" name="Google Shape;239;p32"/>
            <p:cNvSpPr txBox="1"/>
            <p:nvPr/>
          </p:nvSpPr>
          <p:spPr>
            <a:xfrm>
              <a:off x="588818" y="2922117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Findings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0" name="Google Shape;240;p32"/>
            <p:cNvSpPr txBox="1"/>
            <p:nvPr/>
          </p:nvSpPr>
          <p:spPr>
            <a:xfrm>
              <a:off x="317500" y="3179752"/>
              <a:ext cx="2165400" cy="14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Most variables are not correlated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"/>
                <a:buChar char="●"/>
              </a:pPr>
              <a:r>
                <a:rPr lang="en" sz="12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Revenue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n" sz="12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page values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are positively correlated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925" y="0"/>
            <a:ext cx="5606476" cy="48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/>
          <p:nvPr/>
        </p:nvSpPr>
        <p:spPr>
          <a:xfrm>
            <a:off x="5960050" y="3486900"/>
            <a:ext cx="264900" cy="3057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7568925" y="1897650"/>
            <a:ext cx="264900" cy="3057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2"/>
          <p:cNvSpPr/>
          <p:nvPr/>
        </p:nvSpPr>
        <p:spPr>
          <a:xfrm rot="-6827587">
            <a:off x="5841676" y="4575289"/>
            <a:ext cx="865566" cy="3055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62850" y="4383200"/>
            <a:ext cx="43287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: page value means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average value for a web page that a user visited before completing an e-commerce transaction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228550" y="273225"/>
            <a:ext cx="3366300" cy="8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73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">
                <a:solidFill>
                  <a:schemeClr val="dk1"/>
                </a:solidFill>
              </a:rPr>
              <a:t>Identify key variables contribute to sales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540375" y="3035210"/>
            <a:ext cx="8829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>
            <a:spLocks noGrp="1"/>
          </p:cNvSpPr>
          <p:nvPr>
            <p:ph type="title"/>
          </p:nvPr>
        </p:nvSpPr>
        <p:spPr>
          <a:xfrm>
            <a:off x="470400" y="221900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Find Consumers pattern</a:t>
            </a:r>
            <a:endParaRPr/>
          </a:p>
        </p:txBody>
      </p:sp>
      <p:grpSp>
        <p:nvGrpSpPr>
          <p:cNvPr id="253" name="Google Shape;253;p33"/>
          <p:cNvGrpSpPr/>
          <p:nvPr/>
        </p:nvGrpSpPr>
        <p:grpSpPr>
          <a:xfrm>
            <a:off x="6701825" y="797010"/>
            <a:ext cx="1772700" cy="1243528"/>
            <a:chOff x="6661075" y="1152494"/>
            <a:chExt cx="1772700" cy="959883"/>
          </a:xfrm>
        </p:grpSpPr>
        <p:sp>
          <p:nvSpPr>
            <p:cNvPr id="254" name="Google Shape;254;p33"/>
            <p:cNvSpPr txBox="1"/>
            <p:nvPr/>
          </p:nvSpPr>
          <p:spPr>
            <a:xfrm>
              <a:off x="6661075" y="11524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Customer loyalty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5" name="Google Shape;255;p33"/>
            <p:cNvSpPr txBox="1"/>
            <p:nvPr/>
          </p:nvSpPr>
          <p:spPr>
            <a:xfrm>
              <a:off x="6661075" y="14064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Customer loyalty is also important for a company sales and marketing purpose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p33"/>
          <p:cNvGrpSpPr/>
          <p:nvPr/>
        </p:nvGrpSpPr>
        <p:grpSpPr>
          <a:xfrm>
            <a:off x="5899200" y="2134452"/>
            <a:ext cx="2575643" cy="1344575"/>
            <a:chOff x="6661075" y="2236027"/>
            <a:chExt cx="1813450" cy="1037881"/>
          </a:xfrm>
        </p:grpSpPr>
        <p:sp>
          <p:nvSpPr>
            <p:cNvPr id="257" name="Google Shape;257;p33"/>
            <p:cNvSpPr txBox="1"/>
            <p:nvPr/>
          </p:nvSpPr>
          <p:spPr>
            <a:xfrm>
              <a:off x="6661075" y="2236027"/>
              <a:ext cx="17727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Pattern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8" name="Google Shape;258;p33"/>
            <p:cNvSpPr txBox="1"/>
            <p:nvPr/>
          </p:nvSpPr>
          <p:spPr>
            <a:xfrm>
              <a:off x="6701825" y="2437508"/>
              <a:ext cx="1772700" cy="8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There are three types of website visitors: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New   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Return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Other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33"/>
          <p:cNvGrpSpPr/>
          <p:nvPr/>
        </p:nvGrpSpPr>
        <p:grpSpPr>
          <a:xfrm>
            <a:off x="6031350" y="3664993"/>
            <a:ext cx="2402425" cy="1400540"/>
            <a:chOff x="6031350" y="3461706"/>
            <a:chExt cx="2402425" cy="1172883"/>
          </a:xfrm>
        </p:grpSpPr>
        <p:sp>
          <p:nvSpPr>
            <p:cNvPr id="260" name="Google Shape;260;p33"/>
            <p:cNvSpPr txBox="1"/>
            <p:nvPr/>
          </p:nvSpPr>
          <p:spPr>
            <a:xfrm>
              <a:off x="6661075" y="346170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1" name="Google Shape;261;p33"/>
            <p:cNvSpPr txBox="1"/>
            <p:nvPr/>
          </p:nvSpPr>
          <p:spPr>
            <a:xfrm>
              <a:off x="6031350" y="3715690"/>
              <a:ext cx="2402400" cy="9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85% are returning visitors, so we may say that we have a good customer loyalty that majority of they will return to us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75" y="1355588"/>
            <a:ext cx="5260200" cy="31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/>
          <p:nvPr/>
        </p:nvSpPr>
        <p:spPr>
          <a:xfrm>
            <a:off x="959150" y="2081350"/>
            <a:ext cx="947100" cy="427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>
            <a:spLocks noGrp="1"/>
          </p:cNvSpPr>
          <p:nvPr>
            <p:ph type="title"/>
          </p:nvPr>
        </p:nvSpPr>
        <p:spPr>
          <a:xfrm>
            <a:off x="4505150" y="301125"/>
            <a:ext cx="41817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Find purchase Pattern</a:t>
            </a:r>
            <a:endParaRPr/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00" y="606300"/>
            <a:ext cx="4181726" cy="44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 txBox="1"/>
          <p:nvPr/>
        </p:nvSpPr>
        <p:spPr>
          <a:xfrm>
            <a:off x="4961925" y="1286900"/>
            <a:ext cx="4013100" cy="3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Yet, another interesting finding is that the new visitors contribute a higher sales volume than the returning visitors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New visitors 13% of our total customers  but contribute nearly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one-third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of our business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While we have a quite good result in customer relationship that 85% of our customers are returning customers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1" name="Google Shape;271;p34"/>
          <p:cNvCxnSpPr/>
          <p:nvPr/>
        </p:nvCxnSpPr>
        <p:spPr>
          <a:xfrm rot="10800000">
            <a:off x="979525" y="1480475"/>
            <a:ext cx="0" cy="243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34"/>
          <p:cNvCxnSpPr/>
          <p:nvPr/>
        </p:nvCxnSpPr>
        <p:spPr>
          <a:xfrm>
            <a:off x="979525" y="1500800"/>
            <a:ext cx="611100" cy="1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34"/>
          <p:cNvCxnSpPr/>
          <p:nvPr/>
        </p:nvCxnSpPr>
        <p:spPr>
          <a:xfrm>
            <a:off x="1590625" y="1500800"/>
            <a:ext cx="0" cy="2444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1809</Words>
  <Application>Microsoft Office PowerPoint</Application>
  <PresentationFormat>On-screen Show (16:9)</PresentationFormat>
  <Paragraphs>262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Proxima Nova Semibold</vt:lpstr>
      <vt:lpstr>Fira Sans Extra Condensed</vt:lpstr>
      <vt:lpstr>Fira Sans Extra Condensed Medium</vt:lpstr>
      <vt:lpstr>Calibri</vt:lpstr>
      <vt:lpstr>Arial</vt:lpstr>
      <vt:lpstr>Roboto</vt:lpstr>
      <vt:lpstr>Proxima Nova</vt:lpstr>
      <vt:lpstr>Data Charts Infographics by Slidesgo</vt:lpstr>
      <vt:lpstr>Slidesgo Final Pages</vt:lpstr>
      <vt:lpstr>Data Charts Infographics by Slidesgo</vt:lpstr>
      <vt:lpstr>Online Shoppers Purchasing Intention </vt:lpstr>
      <vt:lpstr>Objective</vt:lpstr>
      <vt:lpstr>Exploratory Data Analysis</vt:lpstr>
      <vt:lpstr>Identify key variables contribute to sales</vt:lpstr>
      <vt:lpstr>Identify key variables contribute to sales</vt:lpstr>
      <vt:lpstr>Identify key variables contribute to sales</vt:lpstr>
      <vt:lpstr>Identify key variables contribute to sales </vt:lpstr>
      <vt:lpstr>2. Find Consumers pattern</vt:lpstr>
      <vt:lpstr>3. Find purchase Pattern</vt:lpstr>
      <vt:lpstr>3. Find Purchase Pattern</vt:lpstr>
      <vt:lpstr>3. Find Purchase Pattern</vt:lpstr>
      <vt:lpstr>4. Factor that benefits to sales</vt:lpstr>
      <vt:lpstr>4. Factor that benefits to sales</vt:lpstr>
      <vt:lpstr>4. Factor that benefits to sales</vt:lpstr>
      <vt:lpstr>4. Factor that benefits the sales</vt:lpstr>
      <vt:lpstr>Data Mining</vt:lpstr>
      <vt:lpstr>Data Pre-processing</vt:lpstr>
      <vt:lpstr>Data Pre-processing</vt:lpstr>
      <vt:lpstr>Data Pre-processing</vt:lpstr>
      <vt:lpstr>Data Pre-processing: LabelEncoder()</vt:lpstr>
      <vt:lpstr>Data Pre-processing</vt:lpstr>
      <vt:lpstr>Data Pre-processing</vt:lpstr>
      <vt:lpstr>Modeling Training</vt:lpstr>
      <vt:lpstr>Use GridSearchCV on Decision Tree Model</vt:lpstr>
      <vt:lpstr>Use GridSearchCV on Decision Tree Model</vt:lpstr>
      <vt:lpstr>Use GridSearchCV on Logistic Regression Model</vt:lpstr>
      <vt:lpstr>Use GridSearchCV on K-Number Neighbors Model</vt:lpstr>
      <vt:lpstr>Evaluation: Decision Tree</vt:lpstr>
      <vt:lpstr>Evaluation: Logistic Regression</vt:lpstr>
      <vt:lpstr>Evaluation: KNN Regression</vt:lpstr>
      <vt:lpstr>Comparing Three Models</vt:lpstr>
      <vt:lpstr>Model selection</vt:lpstr>
      <vt:lpstr>Model selection</vt:lpstr>
      <vt:lpstr>PowerPoint Presentation</vt:lpstr>
      <vt:lpstr>Model selection</vt:lpstr>
      <vt:lpstr>Model selection</vt:lpstr>
      <vt:lpstr>Logistic Regression</vt:lpstr>
      <vt:lpstr>Logistic Regression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Shoppers Purchasing Intention </dc:title>
  <cp:lastModifiedBy>Jun Kye ONG</cp:lastModifiedBy>
  <cp:revision>1</cp:revision>
  <dcterms:modified xsi:type="dcterms:W3CDTF">2023-12-05T14:56:30Z</dcterms:modified>
</cp:coreProperties>
</file>