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2D9DC"/>
    <a:srgbClr val="7EC3CA"/>
    <a:srgbClr val="BD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49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3515-DF0F-41A7-84B8-0A20467D7612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56BC1-558C-44E6-BCB8-7624FE8761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83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0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62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48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46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5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05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9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61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2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CC7B-525F-415B-A27D-9414BC3E6058}" type="datetimeFigureOut">
              <a:rPr lang="en-GB" smtClean="0"/>
              <a:t>07/06/2024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F0D7-EE99-41DD-83D5-C9E26833D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5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6241" y="532547"/>
            <a:ext cx="46987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9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</a:t>
            </a:r>
            <a:endParaRPr lang="en-US" sz="96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110" y="2211605"/>
            <a:ext cx="74658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Leadership</a:t>
            </a:r>
            <a:r>
              <a:rPr lang="en-GB" sz="40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en-GB" sz="66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Awareness</a:t>
            </a:r>
            <a:endParaRPr lang="en-US" sz="66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03924" y="3429000"/>
            <a:ext cx="5205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إعداد وتقديم:عبدالله المعيلي</a:t>
            </a:r>
            <a:endParaRPr lang="en-US" sz="5400" b="1" i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029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0831" y="1753363"/>
            <a:ext cx="9477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القيادي مهارة أساسية يندرج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أدناه</a:t>
            </a: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العديد من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العوامل:</a:t>
            </a:r>
            <a:endParaRPr lang="ar-KW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42309" y="2697855"/>
            <a:ext cx="93543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3696" y="2854094"/>
            <a:ext cx="35652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الاستراتيجي</a:t>
            </a:r>
          </a:p>
          <a:p>
            <a:pPr algn="r" rtl="1"/>
            <a:endParaRPr lang="en-GB" sz="4400" dirty="0">
              <a:solidFill>
                <a:srgbClr val="000000"/>
              </a:solidFill>
              <a:latin typeface="Arial Black" panose="020B0A04020102020204" pitchFamily="34" charset="0"/>
              <a:cs typeface="Akhbar MT" pitchFamily="2" charset="-78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6328" y="4471624"/>
            <a:ext cx="281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الثقافي</a:t>
            </a:r>
          </a:p>
          <a:p>
            <a:endParaRPr lang="en-GB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100092" y="3057793"/>
            <a:ext cx="27663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الاجتماعي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06331" y="4487411"/>
            <a:ext cx="29399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الوعي الذاتي</a:t>
            </a:r>
            <a:endParaRPr lang="en-US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54817" y="683233"/>
            <a:ext cx="2228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KW" sz="4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المفهوم </a:t>
            </a:r>
            <a:r>
              <a:rPr lang="ar-KW" sz="4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العام:</a:t>
            </a:r>
            <a:endParaRPr lang="en-GB" sz="4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963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-0.22747 0.123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9DC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3886" y="3000320"/>
            <a:ext cx="11315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Low" rtl="1"/>
            <a:r>
              <a:rPr lang="ar-KW" sz="4500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هو نتاج تطوير الفرد لذاته باستخدام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أدوات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و</a:t>
            </a:r>
            <a:r>
              <a:rPr lang="ar-KW" sz="4800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مؤشرات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latin typeface="+mj-lt"/>
                <a:cs typeface="Akhbar MT" pitchFamily="2" charset="-78"/>
              </a:rPr>
              <a:t>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لتحقق </a:t>
            </a:r>
            <a:r>
              <a:rPr lang="ar-KW" sz="4800" dirty="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الوعي 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القيادي </a:t>
            </a:r>
            <a:r>
              <a:rPr lang="ar-KW" sz="4800" smtClean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لإنجاح المنظومة</a:t>
            </a:r>
            <a:r>
              <a:rPr lang="ar-KW" sz="4800" dirty="0">
                <a:ln w="10160">
                  <a:solidFill>
                    <a:schemeClr val="accent5"/>
                  </a:solidFill>
                  <a:prstDash val="solid"/>
                </a:ln>
                <a:latin typeface="+mj-lt"/>
                <a:cs typeface="Akhbar MT" pitchFamily="2" charset="-78"/>
              </a:rPr>
              <a:t>.</a:t>
            </a:r>
            <a:endParaRPr lang="en-GB" sz="4800" dirty="0">
              <a:ln w="10160">
                <a:solidFill>
                  <a:schemeClr val="accent5"/>
                </a:solidFill>
                <a:prstDash val="solid"/>
              </a:ln>
              <a:latin typeface="+mj-lt"/>
              <a:cs typeface="Akhbar MT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738" y="4876800"/>
            <a:ext cx="3633066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5273" y="5409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913815" y="1348983"/>
            <a:ext cx="7586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66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مفهوم الوعي الاستراتيجي</a:t>
            </a:r>
            <a:endParaRPr lang="en-GB" sz="66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9187" y="2657945"/>
            <a:ext cx="9596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1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39854" y="0"/>
            <a:ext cx="3171463" cy="6858000"/>
            <a:chOff x="9514389" y="0"/>
            <a:chExt cx="3171463" cy="6858000"/>
          </a:xfrm>
        </p:grpSpPr>
        <p:sp>
          <p:nvSpPr>
            <p:cNvPr id="3" name="Rectangle 2"/>
            <p:cNvSpPr/>
            <p:nvPr/>
          </p:nvSpPr>
          <p:spPr>
            <a:xfrm>
              <a:off x="9514389" y="0"/>
              <a:ext cx="3171463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657782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79035" y="4153706"/>
              <a:ext cx="1533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Montserrat"/>
                </a:rPr>
                <a:t>Threat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94376" y="4800037"/>
              <a:ext cx="13600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KW" sz="4000" dirty="0" smtClean="0">
                  <a:latin typeface="Montserrat"/>
                </a:rPr>
                <a:t>التهديد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12623" y="0"/>
            <a:ext cx="3865944" cy="6858000"/>
            <a:chOff x="6342926" y="138896"/>
            <a:chExt cx="3865944" cy="6858000"/>
          </a:xfrm>
        </p:grpSpPr>
        <p:sp>
          <p:nvSpPr>
            <p:cNvPr id="8" name="Rectangle 7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10297" y="1907541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O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9161363" y="2647160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67186" y="4322049"/>
              <a:ext cx="2939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latin typeface="Montserrat"/>
                </a:rPr>
                <a:t>Opportunities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8957" y="4938933"/>
              <a:ext cx="15567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latin typeface="Montserrat"/>
                </a:rPr>
                <a:t>الفرص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4569" y="0"/>
            <a:ext cx="3865944" cy="6858000"/>
            <a:chOff x="3171462" y="0"/>
            <a:chExt cx="3865944" cy="6858000"/>
          </a:xfrm>
        </p:grpSpPr>
        <p:sp>
          <p:nvSpPr>
            <p:cNvPr id="14" name="Rectangle 13"/>
            <p:cNvSpPr/>
            <p:nvPr/>
          </p:nvSpPr>
          <p:spPr>
            <a:xfrm>
              <a:off x="3171462" y="0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604" y="1794073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W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989899" y="264716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2914" y="4092151"/>
              <a:ext cx="26969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Weakness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4939502"/>
              <a:ext cx="1741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>
                  <a:latin typeface="Montserrat"/>
                </a:rPr>
                <a:t>الضعف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38213" y="0"/>
            <a:ext cx="3877520" cy="6858000"/>
            <a:chOff x="0" y="0"/>
            <a:chExt cx="38775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/>
                <a:t>S</a:t>
              </a:r>
              <a:endParaRPr lang="en-GB" sz="15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705" y="4092151"/>
              <a:ext cx="2529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Montserrat"/>
                </a:rPr>
                <a:t>Strength</a:t>
              </a:r>
              <a:endParaRPr lang="en-GB" sz="2800" b="1" dirty="0">
                <a:latin typeface="Montserra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402" y="4939502"/>
              <a:ext cx="1145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000" dirty="0" smtClean="0">
                  <a:latin typeface="Montserrat"/>
                </a:rPr>
                <a:t>القوة</a:t>
              </a:r>
              <a:endParaRPr lang="en-GB" dirty="0">
                <a:latin typeface="Montserra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637921" y="236171"/>
            <a:ext cx="2970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KW" sz="10000" b="1" dirty="0" smtClean="0"/>
              <a:t>أداة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26" name="TextBox 25"/>
          <p:cNvSpPr txBox="1"/>
          <p:nvPr/>
        </p:nvSpPr>
        <p:spPr>
          <a:xfrm>
            <a:off x="3260375" y="93125"/>
            <a:ext cx="3279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163546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009301" y="0"/>
            <a:ext cx="2502961" cy="6858000"/>
            <a:chOff x="9334044" y="107377"/>
            <a:chExt cx="2886048" cy="6858000"/>
          </a:xfrm>
        </p:grpSpPr>
        <p:sp>
          <p:nvSpPr>
            <p:cNvPr id="5" name="Rectangle 4"/>
            <p:cNvSpPr/>
            <p:nvPr/>
          </p:nvSpPr>
          <p:spPr>
            <a:xfrm>
              <a:off x="9334044" y="107377"/>
              <a:ext cx="2886048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04808" y="189493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81927" y="0"/>
            <a:ext cx="2378744" cy="6867782"/>
            <a:chOff x="5770580" y="138896"/>
            <a:chExt cx="2440016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5770580" y="138896"/>
              <a:ext cx="2440016" cy="68580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1051" y="1934069"/>
              <a:ext cx="1655180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07112" y="0"/>
            <a:ext cx="2876382" cy="6858000"/>
            <a:chOff x="2835448" y="0"/>
            <a:chExt cx="3851633" cy="6858000"/>
          </a:xfrm>
        </p:grpSpPr>
        <p:sp>
          <p:nvSpPr>
            <p:cNvPr id="59" name="Rectangle 58"/>
            <p:cNvSpPr/>
            <p:nvPr/>
          </p:nvSpPr>
          <p:spPr>
            <a:xfrm>
              <a:off x="2835448" y="0"/>
              <a:ext cx="3171462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7976" y="1840778"/>
              <a:ext cx="165517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E</a:t>
              </a:r>
            </a:p>
          </p:txBody>
        </p:sp>
        <p:sp>
          <p:nvSpPr>
            <p:cNvPr id="61" name="Isosceles Triangle 60"/>
            <p:cNvSpPr/>
            <p:nvPr/>
          </p:nvSpPr>
          <p:spPr>
            <a:xfrm rot="5400000">
              <a:off x="5639573" y="2693865"/>
              <a:ext cx="1400533" cy="69448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54157" y="0"/>
            <a:ext cx="2359157" cy="6858000"/>
            <a:chOff x="0" y="0"/>
            <a:chExt cx="3877520" cy="6858000"/>
          </a:xfrm>
        </p:grpSpPr>
        <p:sp>
          <p:nvSpPr>
            <p:cNvPr id="65" name="Rectangle 64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1315" y="1788834"/>
              <a:ext cx="165517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P</a:t>
              </a:r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5705" y="4092151"/>
              <a:ext cx="2529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2800" b="1" dirty="0">
                <a:latin typeface="Montserra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14402" y="4939502"/>
              <a:ext cx="1145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>
                <a:latin typeface="Montserra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89518" y="163957"/>
            <a:ext cx="2970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KW" sz="10000" b="1" dirty="0" smtClean="0"/>
              <a:t>أداة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3" name="TextBox 2"/>
          <p:cNvSpPr txBox="1"/>
          <p:nvPr/>
        </p:nvSpPr>
        <p:spPr>
          <a:xfrm>
            <a:off x="2058583" y="59176"/>
            <a:ext cx="32796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>
                <a:latin typeface="Arial" panose="020B0604020202020204" pitchFamily="34" charset="0"/>
                <a:cs typeface="Arial" panose="020B0604020202020204" pitchFamily="34" charset="0"/>
              </a:rPr>
              <a:t>Tool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235179" y="0"/>
            <a:ext cx="2536114" cy="6858000"/>
            <a:chOff x="5696215" y="138896"/>
            <a:chExt cx="2536114" cy="6858000"/>
          </a:xfrm>
        </p:grpSpPr>
        <p:sp>
          <p:nvSpPr>
            <p:cNvPr id="34" name="Rectangle 33"/>
            <p:cNvSpPr/>
            <p:nvPr/>
          </p:nvSpPr>
          <p:spPr>
            <a:xfrm>
              <a:off x="5696215" y="138896"/>
              <a:ext cx="1975087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33665" y="1926456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T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 rot="5400000">
              <a:off x="7184822" y="2832761"/>
              <a:ext cx="1400533" cy="69448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Isosceles Triangle 37"/>
          <p:cNvSpPr/>
          <p:nvPr/>
        </p:nvSpPr>
        <p:spPr>
          <a:xfrm rot="5400000">
            <a:off x="5762034" y="2693865"/>
            <a:ext cx="1400533" cy="694481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277696" y="9782"/>
            <a:ext cx="1923282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0786046" y="1690392"/>
            <a:ext cx="14354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/>
              <a:t>L</a:t>
            </a:r>
          </a:p>
        </p:txBody>
      </p:sp>
      <p:sp>
        <p:nvSpPr>
          <p:cNvPr id="42" name="Isosceles Triangle 41"/>
          <p:cNvSpPr/>
          <p:nvPr/>
        </p:nvSpPr>
        <p:spPr>
          <a:xfrm rot="5400000">
            <a:off x="9659768" y="2693865"/>
            <a:ext cx="1400533" cy="69448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0213" y="4439457"/>
            <a:ext cx="1770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Political</a:t>
            </a:r>
            <a:endParaRPr lang="en-GB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24417" y="4435192"/>
            <a:ext cx="1847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Economic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32952" y="4438933"/>
            <a:ext cx="146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Social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24975" y="4469711"/>
            <a:ext cx="257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/>
              <a:t>Technological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487" y="4487660"/>
            <a:ext cx="24652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Environmental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58408" y="4435192"/>
            <a:ext cx="119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Legal</a:t>
            </a:r>
            <a:endParaRPr lang="en-GB" sz="2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5" y="5124168"/>
            <a:ext cx="163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سياسي</a:t>
            </a:r>
            <a:endParaRPr lang="en-GB" sz="4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173033" y="5112017"/>
            <a:ext cx="1760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اقتصادي</a:t>
            </a:r>
            <a:endParaRPr lang="en-GB" sz="4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77670" y="5124168"/>
            <a:ext cx="1797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اجتماعي</a:t>
            </a:r>
            <a:endParaRPr lang="en-GB" sz="4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17909" y="5107594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تكنولوجي</a:t>
            </a:r>
            <a:endParaRPr lang="en-GB" sz="4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091403" y="5042377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بيئي</a:t>
            </a:r>
            <a:endParaRPr lang="en-GB" sz="4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091279" y="5048561"/>
            <a:ext cx="1953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KW" sz="4400" b="1" dirty="0" smtClean="0"/>
              <a:t>قانوني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030903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948564" y="0"/>
            <a:ext cx="4336597" cy="6858000"/>
            <a:chOff x="6342926" y="138896"/>
            <a:chExt cx="3171463" cy="6858000"/>
          </a:xfrm>
        </p:grpSpPr>
        <p:sp>
          <p:nvSpPr>
            <p:cNvPr id="8" name="Rectangle 7"/>
            <p:cNvSpPr/>
            <p:nvPr/>
          </p:nvSpPr>
          <p:spPr>
            <a:xfrm>
              <a:off x="6342926" y="138896"/>
              <a:ext cx="3171463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56764" y="1947895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16699" y="4171047"/>
              <a:ext cx="235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Indicators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50258" y="4964838"/>
              <a:ext cx="155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مؤشر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0076" y="0"/>
            <a:ext cx="4939045" cy="6858000"/>
            <a:chOff x="3160265" y="7373"/>
            <a:chExt cx="3836616" cy="6858000"/>
          </a:xfrm>
        </p:grpSpPr>
        <p:sp>
          <p:nvSpPr>
            <p:cNvPr id="14" name="Rectangle 13"/>
            <p:cNvSpPr/>
            <p:nvPr/>
          </p:nvSpPr>
          <p:spPr>
            <a:xfrm>
              <a:off x="3160265" y="7373"/>
              <a:ext cx="3171463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09046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P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949374" y="2721320"/>
              <a:ext cx="1400533" cy="69448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0219" y="4095837"/>
              <a:ext cx="3532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>
                  <a:latin typeface="Montserrat"/>
                </a:rPr>
                <a:t>Performance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4939502"/>
              <a:ext cx="1741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الاداء</a:t>
              </a:r>
              <a:endParaRPr lang="en-GB" sz="4000" dirty="0">
                <a:latin typeface="Montserra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304" y="0"/>
            <a:ext cx="4794485" cy="6858000"/>
            <a:chOff x="0" y="0"/>
            <a:chExt cx="38775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3171463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849" y="1794074"/>
              <a:ext cx="165518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 smtClean="0"/>
                <a:t>K</a:t>
              </a:r>
              <a:endParaRPr lang="en-GB" sz="15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830013" y="2647160"/>
              <a:ext cx="1400533" cy="69448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5705" y="4092151"/>
              <a:ext cx="2529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 smtClean="0">
                  <a:latin typeface="Montserrat"/>
                </a:rPr>
                <a:t>Key</a:t>
              </a:r>
              <a:endParaRPr lang="en-GB" sz="2800" b="1" dirty="0">
                <a:latin typeface="Montserra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4402" y="4939502"/>
              <a:ext cx="11458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KW" sz="4800" dirty="0" smtClean="0">
                  <a:latin typeface="Montserrat"/>
                </a:rPr>
                <a:t>مفتاح</a:t>
              </a:r>
              <a:endParaRPr lang="en-GB" dirty="0">
                <a:latin typeface="Montserra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0675" y="262011"/>
            <a:ext cx="43772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ar-KW" sz="10000" b="1" dirty="0" smtClean="0"/>
              <a:t>مــــؤشــر</a:t>
            </a:r>
            <a:r>
              <a:rPr lang="ar-KW" sz="10000" dirty="0" smtClean="0"/>
              <a:t> </a:t>
            </a:r>
            <a:r>
              <a:rPr lang="en-GB" sz="10000" dirty="0" smtClean="0"/>
              <a:t> </a:t>
            </a:r>
            <a:endParaRPr lang="en-GB" sz="10000" dirty="0"/>
          </a:p>
        </p:txBody>
      </p:sp>
      <p:sp>
        <p:nvSpPr>
          <p:cNvPr id="26" name="TextBox 25"/>
          <p:cNvSpPr txBox="1"/>
          <p:nvPr/>
        </p:nvSpPr>
        <p:spPr>
          <a:xfrm>
            <a:off x="1556745" y="369574"/>
            <a:ext cx="4552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lang="en-GB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1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0"/>
            <a:ext cx="2542309" cy="25423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71116" y="3211010"/>
            <a:ext cx="60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إعداد </a:t>
            </a:r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وتقديم:عـبـدالله المـعـيـلـي</a:t>
            </a:r>
            <a:endParaRPr lang="en-US" sz="5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2130" y="1461946"/>
            <a:ext cx="49888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شــكــرا لــــكـــم </a:t>
            </a:r>
          </a:p>
          <a:p>
            <a:pPr algn="ctr"/>
            <a:r>
              <a:rPr lang="ar-KW" sz="5400" b="1" i="1" dirty="0" smtClean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cs typeface="Akhbar MT" pitchFamily="2" charset="-78"/>
              </a:rPr>
              <a:t>حــــســـن اســتــمـاعـكـم</a:t>
            </a:r>
            <a:endParaRPr lang="en-US" sz="5400" b="1" i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410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98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Akhbar MT</vt:lpstr>
      <vt:lpstr>Arial</vt:lpstr>
      <vt:lpstr>Arial Black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EPA</dc:creator>
  <cp:lastModifiedBy>EPA</cp:lastModifiedBy>
  <cp:revision>90</cp:revision>
  <dcterms:created xsi:type="dcterms:W3CDTF">2024-06-07T07:00:55Z</dcterms:created>
  <dcterms:modified xsi:type="dcterms:W3CDTF">2024-06-07T19:37:29Z</dcterms:modified>
</cp:coreProperties>
</file>