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EC3CA"/>
    <a:srgbClr val="A2D9DC"/>
    <a:srgbClr val="BD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C3515-DF0F-41A7-84B8-0A20467D7612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6BC1-558C-44E6-BCB8-7624FE8761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83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0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34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62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48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46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5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05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0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61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2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52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86241" y="532547"/>
            <a:ext cx="46987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96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القيادي</a:t>
            </a:r>
            <a:endParaRPr lang="en-US" sz="9600" b="1" i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7618" y="2102207"/>
            <a:ext cx="681596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Strategic</a:t>
            </a:r>
            <a:r>
              <a:rPr lang="en-GB" sz="40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 </a:t>
            </a:r>
            <a:r>
              <a:rPr lang="en-GB" sz="66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Awareness</a:t>
            </a:r>
            <a:endParaRPr lang="en-US" sz="66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03924" y="3429000"/>
            <a:ext cx="5205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إعداد وتقديم:عبدالله المعيلي</a:t>
            </a:r>
            <a:endParaRPr lang="en-US" sz="5400" b="1" i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02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3CA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49208" y="742609"/>
            <a:ext cx="91486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القيادي مهارة أساسية يندرج أدناه العديد من الفئات: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42309" y="1573606"/>
            <a:ext cx="93543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3696" y="2271094"/>
            <a:ext cx="35652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الاستراتيجي</a:t>
            </a:r>
          </a:p>
          <a:p>
            <a:pPr algn="r" rtl="1"/>
            <a:endParaRPr lang="en-GB" sz="4400" dirty="0">
              <a:solidFill>
                <a:srgbClr val="000000"/>
              </a:solidFill>
              <a:latin typeface="Arial Black" panose="020B0A04020102020204" pitchFamily="34" charset="0"/>
              <a:cs typeface="Akhbar MT" pitchFamily="2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738" y="4876800"/>
            <a:ext cx="3633066" cy="198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6328" y="3888624"/>
            <a:ext cx="281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الثقافي</a:t>
            </a:r>
          </a:p>
          <a:p>
            <a:endParaRPr lang="en-GB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00092" y="2474793"/>
            <a:ext cx="27663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الاجتماعي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06331" y="3904411"/>
            <a:ext cx="29399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الذاتي</a:t>
            </a:r>
            <a:endParaRPr lang="en-US" sz="4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6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22747 0.123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5032" y="2858912"/>
            <a:ext cx="11315685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 rtl="1">
              <a:lnSpc>
                <a:spcPct val="150000"/>
              </a:lnSpc>
            </a:pPr>
            <a:r>
              <a:rPr lang="ar-KW" sz="45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 </a:t>
            </a:r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هو نتاج تطوير الفرد لنفسه باستخدام</a:t>
            </a:r>
            <a:r>
              <a:rPr lang="ar-KW" sz="5400" b="1" i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 أدوات </a:t>
            </a:r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لتحقق </a:t>
            </a:r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الوعي القيادي الناجح للمنظومة.</a:t>
            </a:r>
            <a:endParaRPr lang="en-GB" sz="5400" b="1" i="1" dirty="0">
              <a:ln w="10160">
                <a:solidFill>
                  <a:schemeClr val="accent5"/>
                </a:solidFill>
                <a:prstDash val="solid"/>
              </a:ln>
              <a:latin typeface="+mj-lt"/>
              <a:cs typeface="Akhbar MT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738" y="4876800"/>
            <a:ext cx="3633066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95273" y="5409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652765" y="1249804"/>
            <a:ext cx="981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ar-KW" sz="7200" dirty="0" smtClean="0">
                <a:solidFill>
                  <a:srgbClr val="000000"/>
                </a:solidFill>
              </a:rPr>
              <a:t>مفهوم الوعي الاستراتيجي</a:t>
            </a:r>
            <a:endParaRPr lang="en-GB" sz="7200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9187" y="2657945"/>
            <a:ext cx="9596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749027" y="0"/>
            <a:ext cx="4042488" cy="6858000"/>
            <a:chOff x="9514389" y="0"/>
            <a:chExt cx="3698640" cy="6858000"/>
          </a:xfrm>
        </p:grpSpPr>
        <p:sp>
          <p:nvSpPr>
            <p:cNvPr id="5" name="Rectangle 4"/>
            <p:cNvSpPr/>
            <p:nvPr/>
          </p:nvSpPr>
          <p:spPr>
            <a:xfrm>
              <a:off x="9514389" y="0"/>
              <a:ext cx="369864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34575" y="1782496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272528" y="4153705"/>
              <a:ext cx="1533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Montserrat"/>
                </a:rPr>
                <a:t>Threat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20105" y="4939502"/>
              <a:ext cx="13600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KW" sz="4000" dirty="0" smtClean="0">
                  <a:solidFill>
                    <a:schemeClr val="bg1"/>
                  </a:solidFill>
                  <a:latin typeface="Montserrat"/>
                </a:rPr>
                <a:t>التهديد</a:t>
              </a:r>
              <a:endParaRPr lang="en-GB" sz="4000" dirty="0">
                <a:solidFill>
                  <a:schemeClr val="bg1"/>
                </a:solidFill>
                <a:latin typeface="Montserra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8984" y="0"/>
            <a:ext cx="3865944" cy="6858000"/>
            <a:chOff x="6342926" y="138896"/>
            <a:chExt cx="3865944" cy="6858000"/>
          </a:xfrm>
        </p:grpSpPr>
        <p:sp>
          <p:nvSpPr>
            <p:cNvPr id="53" name="Rectangle 52"/>
            <p:cNvSpPr/>
            <p:nvPr/>
          </p:nvSpPr>
          <p:spPr>
            <a:xfrm>
              <a:off x="6342926" y="138896"/>
              <a:ext cx="3171463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63112" y="1782497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55" name="Isosceles Triangle 54"/>
            <p:cNvSpPr/>
            <p:nvPr/>
          </p:nvSpPr>
          <p:spPr>
            <a:xfrm rot="5400000">
              <a:off x="9161363" y="2647160"/>
              <a:ext cx="1400533" cy="69448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57058" y="4153706"/>
              <a:ext cx="2939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Montserrat"/>
                </a:rPr>
                <a:t>Opportunities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38683" y="4939502"/>
              <a:ext cx="15567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>
                  <a:solidFill>
                    <a:schemeClr val="bg1"/>
                  </a:solidFill>
                  <a:latin typeface="Montserrat"/>
                </a:rPr>
                <a:t>الفرص</a:t>
              </a:r>
              <a:endParaRPr lang="en-GB" sz="4000" dirty="0">
                <a:solidFill>
                  <a:schemeClr val="bg1"/>
                </a:solidFill>
                <a:latin typeface="Montserra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3996" y="0"/>
            <a:ext cx="3865944" cy="6858000"/>
            <a:chOff x="3171462" y="0"/>
            <a:chExt cx="3865944" cy="6858000"/>
          </a:xfrm>
        </p:grpSpPr>
        <p:sp>
          <p:nvSpPr>
            <p:cNvPr id="59" name="Rectangle 58"/>
            <p:cNvSpPr/>
            <p:nvPr/>
          </p:nvSpPr>
          <p:spPr>
            <a:xfrm>
              <a:off x="3171462" y="0"/>
              <a:ext cx="3171463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29604" y="1794073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61" name="Isosceles Triangle 60"/>
            <p:cNvSpPr/>
            <p:nvPr/>
          </p:nvSpPr>
          <p:spPr>
            <a:xfrm rot="5400000">
              <a:off x="5989899" y="2647160"/>
              <a:ext cx="1400533" cy="69448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12914" y="4092151"/>
              <a:ext cx="26969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solidFill>
                    <a:schemeClr val="bg1"/>
                  </a:solidFill>
                  <a:latin typeface="Montserrat"/>
                </a:rPr>
                <a:t>Weakness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6200" y="4939502"/>
              <a:ext cx="1741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>
                  <a:solidFill>
                    <a:schemeClr val="bg1"/>
                  </a:solidFill>
                  <a:latin typeface="Montserrat"/>
                </a:rPr>
                <a:t>الضعف</a:t>
              </a:r>
              <a:endParaRPr lang="en-GB" sz="4000" dirty="0">
                <a:solidFill>
                  <a:schemeClr val="bg1"/>
                </a:solidFill>
                <a:latin typeface="Montserra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54955" y="0"/>
            <a:ext cx="3361204" cy="6858000"/>
            <a:chOff x="0" y="0"/>
            <a:chExt cx="3877520" cy="6858000"/>
          </a:xfrm>
        </p:grpSpPr>
        <p:sp>
          <p:nvSpPr>
            <p:cNvPr id="65" name="Rectangle 64"/>
            <p:cNvSpPr/>
            <p:nvPr/>
          </p:nvSpPr>
          <p:spPr>
            <a:xfrm>
              <a:off x="0" y="0"/>
              <a:ext cx="3171463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83849" y="1794074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 smtClean="0">
                  <a:solidFill>
                    <a:schemeClr val="bg1"/>
                  </a:solidFill>
                </a:rPr>
                <a:t>S</a:t>
              </a:r>
              <a:endParaRPr lang="en-GB" sz="15000" dirty="0">
                <a:solidFill>
                  <a:schemeClr val="bg1"/>
                </a:solidFill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2830013" y="2647160"/>
              <a:ext cx="1400533" cy="69448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5704" y="4092151"/>
              <a:ext cx="26506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solidFill>
                    <a:schemeClr val="bg1"/>
                  </a:solidFill>
                  <a:latin typeface="Montserrat"/>
                </a:rPr>
                <a:t>Strength</a:t>
              </a:r>
              <a:endParaRPr lang="en-GB" sz="2800" b="1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4402" y="4939502"/>
              <a:ext cx="1145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 smtClean="0">
                  <a:solidFill>
                    <a:schemeClr val="bg1"/>
                  </a:solidFill>
                  <a:latin typeface="Montserrat"/>
                </a:rPr>
                <a:t>القوة</a:t>
              </a:r>
              <a:endParaRPr lang="en-GB" dirty="0">
                <a:solidFill>
                  <a:schemeClr val="bg1"/>
                </a:solidFill>
                <a:latin typeface="Montserra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022301" y="1907370"/>
            <a:ext cx="501162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SWOT</a:t>
            </a:r>
            <a:endParaRPr lang="en-US" sz="15000" b="1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0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18047 0.00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9583 0.00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59232 0.0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039854" y="0"/>
            <a:ext cx="3171463" cy="6858000"/>
            <a:chOff x="9514389" y="0"/>
            <a:chExt cx="3171463" cy="6858000"/>
          </a:xfrm>
        </p:grpSpPr>
        <p:sp>
          <p:nvSpPr>
            <p:cNvPr id="5" name="Rectangle 4"/>
            <p:cNvSpPr/>
            <p:nvPr/>
          </p:nvSpPr>
          <p:spPr>
            <a:xfrm>
              <a:off x="9514389" y="0"/>
              <a:ext cx="3171463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34575" y="1782496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272528" y="4153705"/>
              <a:ext cx="1533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Montserrat"/>
                </a:rPr>
                <a:t>Threat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20105" y="4939502"/>
              <a:ext cx="13600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KW" sz="4000" dirty="0" smtClean="0">
                  <a:solidFill>
                    <a:schemeClr val="bg1"/>
                  </a:solidFill>
                  <a:latin typeface="Montserrat"/>
                </a:rPr>
                <a:t>التهديد</a:t>
              </a:r>
              <a:endParaRPr lang="en-GB" sz="4000" dirty="0">
                <a:solidFill>
                  <a:schemeClr val="bg1"/>
                </a:solidFill>
                <a:latin typeface="Montserra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14353" y="0"/>
            <a:ext cx="3865944" cy="6858000"/>
            <a:chOff x="6342926" y="138896"/>
            <a:chExt cx="3865944" cy="6858000"/>
          </a:xfrm>
        </p:grpSpPr>
        <p:sp>
          <p:nvSpPr>
            <p:cNvPr id="53" name="Rectangle 52"/>
            <p:cNvSpPr/>
            <p:nvPr/>
          </p:nvSpPr>
          <p:spPr>
            <a:xfrm>
              <a:off x="6342926" y="138896"/>
              <a:ext cx="3171463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63112" y="1782497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55" name="Isosceles Triangle 54"/>
            <p:cNvSpPr/>
            <p:nvPr/>
          </p:nvSpPr>
          <p:spPr>
            <a:xfrm rot="5400000">
              <a:off x="9161363" y="2647160"/>
              <a:ext cx="1400533" cy="69448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57058" y="4153706"/>
              <a:ext cx="2939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Montserrat"/>
                </a:rPr>
                <a:t>Opportunities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38683" y="4939502"/>
              <a:ext cx="15567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>
                  <a:solidFill>
                    <a:schemeClr val="bg1"/>
                  </a:solidFill>
                  <a:latin typeface="Montserrat"/>
                </a:rPr>
                <a:t>الفرص</a:t>
              </a:r>
              <a:endParaRPr lang="en-GB" sz="4000" dirty="0">
                <a:solidFill>
                  <a:schemeClr val="bg1"/>
                </a:solidFill>
                <a:latin typeface="Montserra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124569" y="0"/>
            <a:ext cx="3865944" cy="6858000"/>
            <a:chOff x="3171462" y="0"/>
            <a:chExt cx="3865944" cy="6858000"/>
          </a:xfrm>
        </p:grpSpPr>
        <p:sp>
          <p:nvSpPr>
            <p:cNvPr id="59" name="Rectangle 58"/>
            <p:cNvSpPr/>
            <p:nvPr/>
          </p:nvSpPr>
          <p:spPr>
            <a:xfrm>
              <a:off x="3171462" y="0"/>
              <a:ext cx="3171463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29604" y="1794073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61" name="Isosceles Triangle 60"/>
            <p:cNvSpPr/>
            <p:nvPr/>
          </p:nvSpPr>
          <p:spPr>
            <a:xfrm rot="5400000">
              <a:off x="5989899" y="2647160"/>
              <a:ext cx="1400533" cy="69448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12914" y="4092151"/>
              <a:ext cx="26969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solidFill>
                    <a:schemeClr val="bg1"/>
                  </a:solidFill>
                  <a:latin typeface="Montserrat"/>
                </a:rPr>
                <a:t>Weakness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6200" y="4939502"/>
              <a:ext cx="1741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>
                  <a:solidFill>
                    <a:schemeClr val="bg1"/>
                  </a:solidFill>
                  <a:latin typeface="Montserrat"/>
                </a:rPr>
                <a:t>الضعف</a:t>
              </a:r>
              <a:endParaRPr lang="en-GB" sz="4000" dirty="0">
                <a:solidFill>
                  <a:schemeClr val="bg1"/>
                </a:solidFill>
                <a:latin typeface="Montserra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54955" y="0"/>
            <a:ext cx="3877520" cy="6858000"/>
            <a:chOff x="0" y="0"/>
            <a:chExt cx="3877520" cy="6858000"/>
          </a:xfrm>
        </p:grpSpPr>
        <p:sp>
          <p:nvSpPr>
            <p:cNvPr id="65" name="Rectangle 64"/>
            <p:cNvSpPr/>
            <p:nvPr/>
          </p:nvSpPr>
          <p:spPr>
            <a:xfrm>
              <a:off x="0" y="0"/>
              <a:ext cx="3171463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83849" y="1794074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 smtClean="0">
                  <a:solidFill>
                    <a:schemeClr val="bg1"/>
                  </a:solidFill>
                </a:rPr>
                <a:t>S</a:t>
              </a:r>
              <a:endParaRPr lang="en-GB" sz="15000" dirty="0">
                <a:solidFill>
                  <a:schemeClr val="bg1"/>
                </a:solidFill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2830013" y="2647160"/>
              <a:ext cx="1400533" cy="69448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5705" y="4092151"/>
              <a:ext cx="2529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solidFill>
                    <a:schemeClr val="bg1"/>
                  </a:solidFill>
                  <a:latin typeface="Montserrat"/>
                </a:rPr>
                <a:t>Strength</a:t>
              </a:r>
              <a:endParaRPr lang="en-GB" sz="2800" b="1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4402" y="4939502"/>
              <a:ext cx="1145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 smtClean="0">
                  <a:solidFill>
                    <a:schemeClr val="bg1"/>
                  </a:solidFill>
                  <a:latin typeface="Montserrat"/>
                </a:rPr>
                <a:t>القوة</a:t>
              </a:r>
              <a:endParaRPr lang="en-GB" dirty="0">
                <a:solidFill>
                  <a:schemeClr val="bg1"/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67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Akhbar MT</vt:lpstr>
      <vt:lpstr>Arial</vt:lpstr>
      <vt:lpstr>Arial Black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EPA</dc:creator>
  <cp:lastModifiedBy>EPA</cp:lastModifiedBy>
  <cp:revision>72</cp:revision>
  <dcterms:created xsi:type="dcterms:W3CDTF">2024-06-07T07:00:55Z</dcterms:created>
  <dcterms:modified xsi:type="dcterms:W3CDTF">2024-06-07T18:01:43Z</dcterms:modified>
</cp:coreProperties>
</file>