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7" r:id="rId2"/>
    <p:sldId id="266" r:id="rId3"/>
    <p:sldId id="268" r:id="rId4"/>
    <p:sldId id="269" r:id="rId5"/>
    <p:sldId id="270" r:id="rId6"/>
    <p:sldId id="256" r:id="rId7"/>
    <p:sldId id="257" r:id="rId8"/>
    <p:sldId id="271" r:id="rId9"/>
    <p:sldId id="258" r:id="rId10"/>
    <p:sldId id="259" r:id="rId11"/>
    <p:sldId id="260" r:id="rId12"/>
    <p:sldId id="261" r:id="rId13"/>
    <p:sldId id="262" r:id="rId14"/>
    <p:sldId id="264"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5B9B"/>
    <a:srgbClr val="1D61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09C04-A18D-4D1F-94A2-CDADE13BE3B4}"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4C61F-0FF3-46C0-AB9B-BDE4D453CA28}" type="slidenum">
              <a:rPr lang="en-US" smtClean="0"/>
              <a:t>‹#›</a:t>
            </a:fld>
            <a:endParaRPr lang="en-US"/>
          </a:p>
        </p:txBody>
      </p:sp>
    </p:spTree>
    <p:extLst>
      <p:ext uri="{BB962C8B-B14F-4D97-AF65-F5344CB8AC3E}">
        <p14:creationId xmlns:p14="http://schemas.microsoft.com/office/powerpoint/2010/main" val="205972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4C61F-0FF3-46C0-AB9B-BDE4D453CA28}" type="slidenum">
              <a:rPr lang="en-US" smtClean="0"/>
              <a:t>6</a:t>
            </a:fld>
            <a:endParaRPr lang="en-US"/>
          </a:p>
        </p:txBody>
      </p:sp>
    </p:spTree>
    <p:extLst>
      <p:ext uri="{BB962C8B-B14F-4D97-AF65-F5344CB8AC3E}">
        <p14:creationId xmlns:p14="http://schemas.microsoft.com/office/powerpoint/2010/main" val="130057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5E20C1-6AE0-4DFE-BF75-CFD2E7CDE34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19065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E20C1-6AE0-4DFE-BF75-CFD2E7CDE34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97356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E20C1-6AE0-4DFE-BF75-CFD2E7CDE34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193096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E20C1-6AE0-4DFE-BF75-CFD2E7CDE34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66227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5E20C1-6AE0-4DFE-BF75-CFD2E7CDE345}"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311861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5E20C1-6AE0-4DFE-BF75-CFD2E7CDE34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3841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5E20C1-6AE0-4DFE-BF75-CFD2E7CDE345}"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50249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5E20C1-6AE0-4DFE-BF75-CFD2E7CDE345}"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230932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E20C1-6AE0-4DFE-BF75-CFD2E7CDE345}"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335105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5E20C1-6AE0-4DFE-BF75-CFD2E7CDE34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376707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5E20C1-6AE0-4DFE-BF75-CFD2E7CDE345}"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C6EF96-B38C-446D-9B8B-3CB9CE3B7DC0}" type="slidenum">
              <a:rPr lang="en-US" smtClean="0"/>
              <a:t>‹#›</a:t>
            </a:fld>
            <a:endParaRPr lang="en-US"/>
          </a:p>
        </p:txBody>
      </p:sp>
    </p:spTree>
    <p:extLst>
      <p:ext uri="{BB962C8B-B14F-4D97-AF65-F5344CB8AC3E}">
        <p14:creationId xmlns:p14="http://schemas.microsoft.com/office/powerpoint/2010/main" val="329117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E20C1-6AE0-4DFE-BF75-CFD2E7CDE345}"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6EF96-B38C-446D-9B8B-3CB9CE3B7DC0}" type="slidenum">
              <a:rPr lang="en-US" smtClean="0"/>
              <a:t>‹#›</a:t>
            </a:fld>
            <a:endParaRPr lang="en-US"/>
          </a:p>
        </p:txBody>
      </p:sp>
    </p:spTree>
    <p:extLst>
      <p:ext uri="{BB962C8B-B14F-4D97-AF65-F5344CB8AC3E}">
        <p14:creationId xmlns:p14="http://schemas.microsoft.com/office/powerpoint/2010/main" val="4283931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4939" y="2655277"/>
            <a:ext cx="7420708" cy="1200329"/>
          </a:xfrm>
          <a:prstGeom prst="rect">
            <a:avLst/>
          </a:prstGeom>
          <a:noFill/>
        </p:spPr>
        <p:txBody>
          <a:bodyPr wrap="square" rtlCol="0">
            <a:spAutoFit/>
          </a:bodyPr>
          <a:lstStyle/>
          <a:p>
            <a:pPr algn="ctr"/>
            <a:r>
              <a:rPr lang="ar-KW" sz="7200" b="1" i="1" dirty="0" smtClean="0">
                <a:cs typeface="DecoType Thuluth" panose="02010000000000000000" pitchFamily="2" charset="-78"/>
              </a:rPr>
              <a:t>بسم الله الرحم الرحيم</a:t>
            </a:r>
            <a:endParaRPr lang="en-US" sz="7200" b="1" i="1" dirty="0">
              <a:cs typeface="DecoType Thuluth" panose="02010000000000000000" pitchFamily="2" charset="-78"/>
            </a:endParaRPr>
          </a:p>
        </p:txBody>
      </p:sp>
    </p:spTree>
    <p:extLst>
      <p:ext uri="{BB962C8B-B14F-4D97-AF65-F5344CB8AC3E}">
        <p14:creationId xmlns:p14="http://schemas.microsoft.com/office/powerpoint/2010/main" val="348584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0415" y="562707"/>
            <a:ext cx="3731969" cy="56604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4217378" y="2792749"/>
            <a:ext cx="7974622" cy="1200329"/>
          </a:xfrm>
          <a:prstGeom prst="rect">
            <a:avLst/>
          </a:prstGeom>
          <a:noFill/>
        </p:spPr>
        <p:txBody>
          <a:bodyPr wrap="square" rtlCol="0">
            <a:spAutoFit/>
          </a:bodyPr>
          <a:lstStyle/>
          <a:p>
            <a:pPr algn="r" rtl="1">
              <a:lnSpc>
                <a:spcPct val="150000"/>
              </a:lnSpc>
            </a:pPr>
            <a:r>
              <a:rPr lang="ar-KW" sz="2400" dirty="0" smtClean="0">
                <a:ln w="0"/>
                <a:solidFill>
                  <a:srgbClr val="FF0000"/>
                </a:solidFill>
                <a:effectLst>
                  <a:outerShdw blurRad="38100" dist="19050" dir="2700000" algn="tl" rotWithShape="0">
                    <a:schemeClr val="dk1">
                      <a:alpha val="40000"/>
                    </a:schemeClr>
                  </a:outerShdw>
                </a:effectLst>
              </a:rPr>
              <a:t>ثانيا</a:t>
            </a:r>
            <a:r>
              <a:rPr lang="ar-KW" sz="2400" dirty="0" smtClean="0">
                <a:ln w="0"/>
                <a:effectLst>
                  <a:outerShdw blurRad="38100" dist="19050" dir="2700000" algn="tl" rotWithShape="0">
                    <a:schemeClr val="dk1">
                      <a:alpha val="40000"/>
                    </a:schemeClr>
                  </a:outerShdw>
                </a:effectLst>
              </a:rPr>
              <a:t>- الإجراءات الشهرية للموظف والتي تحتوي على </a:t>
            </a:r>
          </a:p>
          <a:p>
            <a:pPr algn="r" rtl="1">
              <a:lnSpc>
                <a:spcPct val="150000"/>
              </a:lnSpc>
            </a:pPr>
            <a:r>
              <a:rPr lang="ar-KW" sz="2400" dirty="0" smtClean="0">
                <a:ln w="0"/>
                <a:effectLst>
                  <a:outerShdw blurRad="38100" dist="19050" dir="2700000" algn="tl" rotWithShape="0">
                    <a:schemeClr val="dk1">
                      <a:alpha val="40000"/>
                    </a:schemeClr>
                  </a:outerShdw>
                </a:effectLst>
              </a:rPr>
              <a:t>(خطوط السير – </a:t>
            </a:r>
            <a:r>
              <a:rPr lang="ar-KW" sz="2400" dirty="0" err="1" smtClean="0">
                <a:ln w="0"/>
                <a:effectLst>
                  <a:outerShdw blurRad="38100" dist="19050" dir="2700000" algn="tl" rotWithShape="0">
                    <a:schemeClr val="dk1">
                      <a:alpha val="40000"/>
                    </a:schemeClr>
                  </a:outerShdw>
                </a:effectLst>
              </a:rPr>
              <a:t>الإستئذانات</a:t>
            </a:r>
            <a:r>
              <a:rPr lang="ar-KW" sz="2400" dirty="0" smtClean="0">
                <a:ln w="0"/>
                <a:effectLst>
                  <a:outerShdw blurRad="38100" dist="19050" dir="2700000" algn="tl" rotWithShape="0">
                    <a:schemeClr val="dk1">
                      <a:alpha val="40000"/>
                    </a:schemeClr>
                  </a:outerShdw>
                </a:effectLst>
              </a:rPr>
              <a:t> – التأخيرات – وقت الدخول والانصراف).</a:t>
            </a:r>
            <a:endParaRPr lang="en-US" sz="2400" dirty="0">
              <a:ln w="0"/>
              <a:effectLst>
                <a:outerShdw blurRad="38100" dist="19050" dir="2700000" algn="tl" rotWithShape="0">
                  <a:schemeClr val="dk1">
                    <a:alpha val="40000"/>
                  </a:schemeClr>
                </a:outerShdw>
              </a:effectLst>
            </a:endParaRPr>
          </a:p>
        </p:txBody>
      </p:sp>
      <p:sp>
        <p:nvSpPr>
          <p:cNvPr id="4" name="TextBox 3"/>
          <p:cNvSpPr txBox="1"/>
          <p:nvPr/>
        </p:nvSpPr>
        <p:spPr>
          <a:xfrm>
            <a:off x="4604239" y="562707"/>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pic>
        <p:nvPicPr>
          <p:cNvPr id="5" name="Picture 4"/>
          <p:cNvPicPr>
            <a:picLocks noChangeAspect="1"/>
          </p:cNvPicPr>
          <p:nvPr/>
        </p:nvPicPr>
        <p:blipFill rotWithShape="1">
          <a:blip r:embed="rId3"/>
          <a:srcRect l="18960" r="14947"/>
          <a:stretch/>
        </p:blipFill>
        <p:spPr>
          <a:xfrm>
            <a:off x="615461" y="624254"/>
            <a:ext cx="800101" cy="756138"/>
          </a:xfrm>
          <a:prstGeom prst="rect">
            <a:avLst/>
          </a:prstGeom>
        </p:spPr>
      </p:pic>
      <p:sp>
        <p:nvSpPr>
          <p:cNvPr id="6" name="Rectangle 5"/>
          <p:cNvSpPr/>
          <p:nvPr/>
        </p:nvSpPr>
        <p:spPr>
          <a:xfrm>
            <a:off x="2668758" y="954790"/>
            <a:ext cx="694592" cy="192692"/>
          </a:xfrm>
          <a:prstGeom prst="rect">
            <a:avLst/>
          </a:prstGeom>
          <a:solidFill>
            <a:srgbClr val="1D61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78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9616" y="483577"/>
            <a:ext cx="3543666" cy="58406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4604239" y="501163"/>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sp>
        <p:nvSpPr>
          <p:cNvPr id="4" name="TextBox 3"/>
          <p:cNvSpPr txBox="1"/>
          <p:nvPr/>
        </p:nvSpPr>
        <p:spPr>
          <a:xfrm>
            <a:off x="4217378" y="2803740"/>
            <a:ext cx="7974622" cy="1200329"/>
          </a:xfrm>
          <a:prstGeom prst="rect">
            <a:avLst/>
          </a:prstGeom>
          <a:noFill/>
        </p:spPr>
        <p:txBody>
          <a:bodyPr wrap="square" rtlCol="0">
            <a:spAutoFit/>
          </a:bodyPr>
          <a:lstStyle/>
          <a:p>
            <a:pPr algn="r" rtl="1">
              <a:lnSpc>
                <a:spcPct val="150000"/>
              </a:lnSpc>
            </a:pPr>
            <a:r>
              <a:rPr lang="ar-KW" sz="2400" dirty="0" smtClean="0">
                <a:ln w="0"/>
                <a:solidFill>
                  <a:srgbClr val="FF0000"/>
                </a:solidFill>
                <a:effectLst>
                  <a:outerShdw blurRad="38100" dist="19050" dir="2700000" algn="tl" rotWithShape="0">
                    <a:schemeClr val="dk1">
                      <a:alpha val="40000"/>
                    </a:schemeClr>
                  </a:outerShdw>
                </a:effectLst>
              </a:rPr>
              <a:t>ثالثا</a:t>
            </a:r>
            <a:r>
              <a:rPr lang="ar-KW" sz="2400" dirty="0" smtClean="0">
                <a:ln w="0"/>
                <a:effectLst>
                  <a:outerShdw blurRad="38100" dist="19050" dir="2700000" algn="tl" rotWithShape="0">
                    <a:schemeClr val="dk1">
                      <a:alpha val="40000"/>
                    </a:schemeClr>
                  </a:outerShdw>
                </a:effectLst>
              </a:rPr>
              <a:t>- الإجراءات وهو المكان الذي يحتوي على جميع متطلبات الموظف وسير عمله.</a:t>
            </a:r>
          </a:p>
        </p:txBody>
      </p:sp>
      <p:pic>
        <p:nvPicPr>
          <p:cNvPr id="5" name="Picture 4"/>
          <p:cNvPicPr>
            <a:picLocks noChangeAspect="1"/>
          </p:cNvPicPr>
          <p:nvPr/>
        </p:nvPicPr>
        <p:blipFill rotWithShape="1">
          <a:blip r:embed="rId3"/>
          <a:srcRect l="18960" r="14947"/>
          <a:stretch/>
        </p:blipFill>
        <p:spPr>
          <a:xfrm>
            <a:off x="615461" y="501163"/>
            <a:ext cx="800101" cy="756138"/>
          </a:xfrm>
          <a:prstGeom prst="rect">
            <a:avLst/>
          </a:prstGeom>
        </p:spPr>
      </p:pic>
      <p:sp>
        <p:nvSpPr>
          <p:cNvPr id="6" name="Rectangle 5"/>
          <p:cNvSpPr/>
          <p:nvPr/>
        </p:nvSpPr>
        <p:spPr>
          <a:xfrm>
            <a:off x="2562078" y="793550"/>
            <a:ext cx="694592" cy="192692"/>
          </a:xfrm>
          <a:prstGeom prst="rect">
            <a:avLst/>
          </a:prstGeom>
          <a:solidFill>
            <a:srgbClr val="1D61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55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3915" y="562709"/>
            <a:ext cx="3549528" cy="56094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4217378" y="2490292"/>
            <a:ext cx="7974622" cy="1754326"/>
          </a:xfrm>
          <a:prstGeom prst="rect">
            <a:avLst/>
          </a:prstGeom>
          <a:noFill/>
        </p:spPr>
        <p:txBody>
          <a:bodyPr wrap="square" rtlCol="0">
            <a:spAutoFit/>
          </a:bodyPr>
          <a:lstStyle/>
          <a:p>
            <a:pPr algn="r" rtl="1">
              <a:lnSpc>
                <a:spcPct val="150000"/>
              </a:lnSpc>
            </a:pPr>
            <a:r>
              <a:rPr lang="ar-KW" sz="2400" dirty="0" smtClean="0">
                <a:ln w="0"/>
                <a:solidFill>
                  <a:srgbClr val="FF0000"/>
                </a:solidFill>
                <a:effectLst>
                  <a:outerShdw blurRad="38100" dist="19050" dir="2700000" algn="tl" rotWithShape="0">
                    <a:schemeClr val="dk1">
                      <a:alpha val="40000"/>
                    </a:schemeClr>
                  </a:outerShdw>
                </a:effectLst>
              </a:rPr>
              <a:t>رابعا</a:t>
            </a:r>
            <a:r>
              <a:rPr lang="ar-KW" sz="2400" dirty="0" smtClean="0">
                <a:ln w="0"/>
                <a:effectLst>
                  <a:outerShdw blurRad="38100" dist="19050" dir="2700000" algn="tl" rotWithShape="0">
                    <a:schemeClr val="dk1">
                      <a:alpha val="40000"/>
                    </a:schemeClr>
                  </a:outerShdw>
                </a:effectLst>
              </a:rPr>
              <a:t>- نستعرض المهام المتوفرة في أيقونة الإجراءات و من خلالها يختار الموظف الإجراء المناسب له على سبيل المثال رفع الإجازة المرضية من الهاتف الذكي مباشرتاً دون الحاجة لطباعتها ورقياً.</a:t>
            </a:r>
          </a:p>
        </p:txBody>
      </p:sp>
      <p:sp>
        <p:nvSpPr>
          <p:cNvPr id="5" name="TextBox 4"/>
          <p:cNvSpPr txBox="1"/>
          <p:nvPr/>
        </p:nvSpPr>
        <p:spPr>
          <a:xfrm>
            <a:off x="4604239" y="562707"/>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spTree>
    <p:extLst>
      <p:ext uri="{BB962C8B-B14F-4D97-AF65-F5344CB8AC3E}">
        <p14:creationId xmlns:p14="http://schemas.microsoft.com/office/powerpoint/2010/main" val="294588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04239" y="1989350"/>
            <a:ext cx="3112845" cy="43892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2560211" y="634195"/>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pic>
        <p:nvPicPr>
          <p:cNvPr id="4" name="Picture 3"/>
          <p:cNvPicPr>
            <a:picLocks noChangeAspect="1"/>
          </p:cNvPicPr>
          <p:nvPr/>
        </p:nvPicPr>
        <p:blipFill>
          <a:blip r:embed="rId3"/>
          <a:stretch>
            <a:fillRect/>
          </a:stretch>
        </p:blipFill>
        <p:spPr>
          <a:xfrm>
            <a:off x="550984" y="1989351"/>
            <a:ext cx="2971801" cy="43892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p:cNvCxnSpPr/>
          <p:nvPr/>
        </p:nvCxnSpPr>
        <p:spPr>
          <a:xfrm flipH="1">
            <a:off x="3565282" y="6100715"/>
            <a:ext cx="926124" cy="2"/>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6004208" y="6488668"/>
            <a:ext cx="312906" cy="369332"/>
          </a:xfrm>
          <a:prstGeom prst="rect">
            <a:avLst/>
          </a:prstGeom>
          <a:noFill/>
        </p:spPr>
        <p:txBody>
          <a:bodyPr wrap="none" rtlCol="0">
            <a:spAutoFit/>
          </a:bodyPr>
          <a:lstStyle/>
          <a:p>
            <a:r>
              <a:rPr lang="ar-KW" dirty="0" smtClean="0"/>
              <a:t>1</a:t>
            </a:r>
            <a:endParaRPr lang="en-US" dirty="0"/>
          </a:p>
        </p:txBody>
      </p:sp>
      <p:sp>
        <p:nvSpPr>
          <p:cNvPr id="9" name="TextBox 8"/>
          <p:cNvSpPr txBox="1"/>
          <p:nvPr/>
        </p:nvSpPr>
        <p:spPr>
          <a:xfrm>
            <a:off x="1880431" y="6488668"/>
            <a:ext cx="312906" cy="369332"/>
          </a:xfrm>
          <a:prstGeom prst="rect">
            <a:avLst/>
          </a:prstGeom>
          <a:noFill/>
        </p:spPr>
        <p:txBody>
          <a:bodyPr wrap="none" rtlCol="0">
            <a:spAutoFit/>
          </a:bodyPr>
          <a:lstStyle/>
          <a:p>
            <a:r>
              <a:rPr lang="ar-KW" dirty="0" smtClean="0"/>
              <a:t>2</a:t>
            </a:r>
            <a:endParaRPr lang="en-US" dirty="0"/>
          </a:p>
        </p:txBody>
      </p:sp>
      <p:sp>
        <p:nvSpPr>
          <p:cNvPr id="10" name="TextBox 9"/>
          <p:cNvSpPr txBox="1"/>
          <p:nvPr/>
        </p:nvSpPr>
        <p:spPr>
          <a:xfrm>
            <a:off x="7948245" y="3029830"/>
            <a:ext cx="4149969" cy="2793842"/>
          </a:xfrm>
          <a:prstGeom prst="rect">
            <a:avLst/>
          </a:prstGeom>
          <a:noFill/>
        </p:spPr>
        <p:txBody>
          <a:bodyPr wrap="square" rtlCol="0">
            <a:spAutoFit/>
          </a:bodyPr>
          <a:lstStyle/>
          <a:p>
            <a:pPr algn="r" rtl="1">
              <a:lnSpc>
                <a:spcPct val="150000"/>
              </a:lnSpc>
            </a:pPr>
            <a:r>
              <a:rPr lang="ar-KW" sz="2400" dirty="0" smtClean="0">
                <a:ln w="0"/>
                <a:solidFill>
                  <a:srgbClr val="FF0000"/>
                </a:solidFill>
                <a:effectLst>
                  <a:outerShdw blurRad="38100" dist="19050" dir="2700000" algn="tl" rotWithShape="0">
                    <a:schemeClr val="dk1">
                      <a:alpha val="40000"/>
                    </a:schemeClr>
                  </a:outerShdw>
                </a:effectLst>
              </a:rPr>
              <a:t>خامسا </a:t>
            </a:r>
            <a:r>
              <a:rPr lang="ar-KW" sz="2400" dirty="0" smtClean="0">
                <a:ln w="0"/>
                <a:effectLst>
                  <a:outerShdw blurRad="38100" dist="19050" dir="2700000" algn="tl" rotWithShape="0">
                    <a:schemeClr val="dk1">
                      <a:alpha val="40000"/>
                    </a:schemeClr>
                  </a:outerShdw>
                </a:effectLst>
              </a:rPr>
              <a:t>– صندوق الصادر هو ما يحتوي على كل الطلبات التي تصدر من قبل الموظف الى جهة الإدارة مثال على ذلك طلب الإجازة الدورية . كما هو موضح بصورة (1-2).</a:t>
            </a:r>
          </a:p>
        </p:txBody>
      </p:sp>
      <p:pic>
        <p:nvPicPr>
          <p:cNvPr id="11" name="Picture 10"/>
          <p:cNvPicPr>
            <a:picLocks noChangeAspect="1"/>
          </p:cNvPicPr>
          <p:nvPr/>
        </p:nvPicPr>
        <p:blipFill rotWithShape="1">
          <a:blip r:embed="rId4"/>
          <a:srcRect l="18960" r="14947"/>
          <a:stretch/>
        </p:blipFill>
        <p:spPr>
          <a:xfrm>
            <a:off x="4727332" y="1989350"/>
            <a:ext cx="785445" cy="613173"/>
          </a:xfrm>
          <a:prstGeom prst="rect">
            <a:avLst/>
          </a:prstGeom>
        </p:spPr>
      </p:pic>
      <p:sp>
        <p:nvSpPr>
          <p:cNvPr id="12" name="Rectangle 11"/>
          <p:cNvSpPr/>
          <p:nvPr/>
        </p:nvSpPr>
        <p:spPr>
          <a:xfrm>
            <a:off x="6437861" y="2280696"/>
            <a:ext cx="694592" cy="220213"/>
          </a:xfrm>
          <a:prstGeom prst="rect">
            <a:avLst/>
          </a:prstGeom>
          <a:solidFill>
            <a:srgbClr val="1D61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09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99257" y="1521068"/>
            <a:ext cx="3420574" cy="4492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3"/>
          <a:stretch>
            <a:fillRect/>
          </a:stretch>
        </p:blipFill>
        <p:spPr>
          <a:xfrm>
            <a:off x="352242" y="1521068"/>
            <a:ext cx="3326057" cy="4492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 name="Straight Arrow Connector 3"/>
          <p:cNvCxnSpPr/>
          <p:nvPr/>
        </p:nvCxnSpPr>
        <p:spPr>
          <a:xfrm flipH="1" flipV="1">
            <a:off x="2769576" y="6013937"/>
            <a:ext cx="8793" cy="378071"/>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6" name="Straight Connector 5"/>
          <p:cNvCxnSpPr/>
          <p:nvPr/>
        </p:nvCxnSpPr>
        <p:spPr>
          <a:xfrm flipV="1">
            <a:off x="6963508" y="6013937"/>
            <a:ext cx="0" cy="378071"/>
          </a:xfrm>
          <a:prstGeom prst="line">
            <a:avLst/>
          </a:prstGeom>
          <a:ln w="57150"/>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a:off x="2778370" y="6392008"/>
            <a:ext cx="4185138" cy="1"/>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7904283" y="2736091"/>
            <a:ext cx="4149969" cy="2862322"/>
          </a:xfrm>
          <a:prstGeom prst="rect">
            <a:avLst/>
          </a:prstGeom>
          <a:noFill/>
        </p:spPr>
        <p:txBody>
          <a:bodyPr wrap="square" rtlCol="0">
            <a:spAutoFit/>
          </a:bodyPr>
          <a:lstStyle/>
          <a:p>
            <a:pPr algn="r" rtl="1">
              <a:lnSpc>
                <a:spcPct val="150000"/>
              </a:lnSpc>
            </a:pPr>
            <a:r>
              <a:rPr lang="ar-KW" sz="2400" dirty="0" smtClean="0">
                <a:ln w="0"/>
                <a:solidFill>
                  <a:srgbClr val="FF0000"/>
                </a:solidFill>
                <a:effectLst>
                  <a:outerShdw blurRad="38100" dist="19050" dir="2700000" algn="tl" rotWithShape="0">
                    <a:schemeClr val="dk1">
                      <a:alpha val="40000"/>
                    </a:schemeClr>
                  </a:outerShdw>
                </a:effectLst>
              </a:rPr>
              <a:t>سادسا </a:t>
            </a:r>
            <a:r>
              <a:rPr lang="ar-KW" sz="2400" dirty="0" smtClean="0">
                <a:ln w="0"/>
                <a:effectLst>
                  <a:outerShdw blurRad="38100" dist="19050" dir="2700000" algn="tl" rotWithShape="0">
                    <a:schemeClr val="dk1">
                      <a:alpha val="40000"/>
                    </a:schemeClr>
                  </a:outerShdw>
                </a:effectLst>
              </a:rPr>
              <a:t>– صندوق الوارد هو ما يحتوي على كل الإجراءات التي تمت من قبل جهة الإدارة الى الموظف مثال على ذلك قبول الإجازة الدورية . كما هو موضح بصورة (1-2).</a:t>
            </a:r>
          </a:p>
        </p:txBody>
      </p:sp>
      <p:sp>
        <p:nvSpPr>
          <p:cNvPr id="16" name="TextBox 15"/>
          <p:cNvSpPr txBox="1"/>
          <p:nvPr/>
        </p:nvSpPr>
        <p:spPr>
          <a:xfrm>
            <a:off x="5853091" y="6488668"/>
            <a:ext cx="312906" cy="369332"/>
          </a:xfrm>
          <a:prstGeom prst="rect">
            <a:avLst/>
          </a:prstGeom>
          <a:noFill/>
        </p:spPr>
        <p:txBody>
          <a:bodyPr wrap="none" rtlCol="0">
            <a:spAutoFit/>
          </a:bodyPr>
          <a:lstStyle/>
          <a:p>
            <a:r>
              <a:rPr lang="ar-KW" dirty="0" smtClean="0"/>
              <a:t>1</a:t>
            </a:r>
            <a:endParaRPr lang="en-US" dirty="0"/>
          </a:p>
        </p:txBody>
      </p:sp>
      <p:sp>
        <p:nvSpPr>
          <p:cNvPr id="17" name="TextBox 16"/>
          <p:cNvSpPr txBox="1"/>
          <p:nvPr/>
        </p:nvSpPr>
        <p:spPr>
          <a:xfrm>
            <a:off x="1858817" y="6418357"/>
            <a:ext cx="312906" cy="369332"/>
          </a:xfrm>
          <a:prstGeom prst="rect">
            <a:avLst/>
          </a:prstGeom>
          <a:noFill/>
        </p:spPr>
        <p:txBody>
          <a:bodyPr wrap="none" rtlCol="0">
            <a:spAutoFit/>
          </a:bodyPr>
          <a:lstStyle/>
          <a:p>
            <a:r>
              <a:rPr lang="ar-KW" dirty="0" smtClean="0"/>
              <a:t>2</a:t>
            </a:r>
            <a:endParaRPr lang="en-US" dirty="0"/>
          </a:p>
        </p:txBody>
      </p:sp>
      <p:pic>
        <p:nvPicPr>
          <p:cNvPr id="18" name="Picture 17"/>
          <p:cNvPicPr>
            <a:picLocks noChangeAspect="1"/>
          </p:cNvPicPr>
          <p:nvPr/>
        </p:nvPicPr>
        <p:blipFill rotWithShape="1">
          <a:blip r:embed="rId4"/>
          <a:srcRect l="18960" r="14947"/>
          <a:stretch/>
        </p:blipFill>
        <p:spPr>
          <a:xfrm>
            <a:off x="4475285" y="1582614"/>
            <a:ext cx="750644" cy="518747"/>
          </a:xfrm>
          <a:prstGeom prst="rect">
            <a:avLst/>
          </a:prstGeom>
        </p:spPr>
      </p:pic>
      <p:sp>
        <p:nvSpPr>
          <p:cNvPr id="19" name="TextBox 18"/>
          <p:cNvSpPr txBox="1"/>
          <p:nvPr/>
        </p:nvSpPr>
        <p:spPr>
          <a:xfrm>
            <a:off x="2560211" y="634195"/>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sp>
        <p:nvSpPr>
          <p:cNvPr id="20" name="Rectangle 19"/>
          <p:cNvSpPr/>
          <p:nvPr/>
        </p:nvSpPr>
        <p:spPr>
          <a:xfrm>
            <a:off x="6356838" y="1816491"/>
            <a:ext cx="694592" cy="192692"/>
          </a:xfrm>
          <a:prstGeom prst="rect">
            <a:avLst/>
          </a:prstGeom>
          <a:solidFill>
            <a:srgbClr val="1D61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1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3115" y="694592"/>
            <a:ext cx="947695" cy="584775"/>
          </a:xfrm>
          <a:prstGeom prst="rect">
            <a:avLst/>
          </a:prstGeom>
          <a:noFill/>
        </p:spPr>
        <p:txBody>
          <a:bodyPr wrap="none" rtlCol="0">
            <a:spAutoFit/>
          </a:bodyPr>
          <a:lstStyle/>
          <a:p>
            <a:r>
              <a:rPr lang="ar-KW" sz="3200" b="1" i="1" u="sng" dirty="0">
                <a:latin typeface="Arial Black" panose="020B0A04020102020204" pitchFamily="34" charset="0"/>
              </a:rPr>
              <a:t>خاتمة</a:t>
            </a:r>
            <a:endParaRPr lang="en-US" sz="3200" b="1" i="1" u="sng" dirty="0">
              <a:latin typeface="Arial Black" panose="020B0A04020102020204" pitchFamily="34" charset="0"/>
            </a:endParaRPr>
          </a:p>
        </p:txBody>
      </p:sp>
      <p:sp>
        <p:nvSpPr>
          <p:cNvPr id="3" name="TextBox 2"/>
          <p:cNvSpPr txBox="1"/>
          <p:nvPr/>
        </p:nvSpPr>
        <p:spPr>
          <a:xfrm>
            <a:off x="621420" y="1748118"/>
            <a:ext cx="10712824" cy="1694695"/>
          </a:xfrm>
          <a:prstGeom prst="rect">
            <a:avLst/>
          </a:prstGeom>
          <a:noFill/>
        </p:spPr>
        <p:txBody>
          <a:bodyPr wrap="square" rtlCol="0">
            <a:spAutoFit/>
          </a:bodyPr>
          <a:lstStyle/>
          <a:p>
            <a:pPr algn="r" rtl="1">
              <a:lnSpc>
                <a:spcPct val="150000"/>
              </a:lnSpc>
            </a:pPr>
            <a:r>
              <a:rPr lang="ar-KW" sz="2400" dirty="0" smtClean="0">
                <a:ln w="0"/>
                <a:effectLst>
                  <a:outerShdw blurRad="38100" dist="19050" dir="2700000" algn="tl" rotWithShape="0">
                    <a:schemeClr val="dk1">
                      <a:alpha val="40000"/>
                    </a:schemeClr>
                  </a:outerShdw>
                </a:effectLst>
              </a:rPr>
              <a:t>بعد عرض </a:t>
            </a:r>
            <a:r>
              <a:rPr lang="ar-KW" sz="2400" dirty="0">
                <a:ln w="0"/>
                <a:effectLst>
                  <a:outerShdw blurRad="38100" dist="19050" dir="2700000" algn="tl" rotWithShape="0">
                    <a:schemeClr val="dk1">
                      <a:alpha val="40000"/>
                    </a:schemeClr>
                  </a:outerShdw>
                </a:effectLst>
              </a:rPr>
              <a:t>برنامج الإجراءات الإلكتروني (</a:t>
            </a:r>
            <a:r>
              <a:rPr lang="en-US" sz="2400" dirty="0">
                <a:ln w="0"/>
                <a:effectLst>
                  <a:outerShdw blurRad="38100" dist="19050" dir="2700000" algn="tl" rotWithShape="0">
                    <a:schemeClr val="dk1">
                      <a:alpha val="40000"/>
                    </a:schemeClr>
                  </a:outerShdw>
                </a:effectLst>
              </a:rPr>
              <a:t>E-Process</a:t>
            </a:r>
            <a:r>
              <a:rPr lang="ar-KW" sz="2400" dirty="0" smtClean="0">
                <a:ln w="0"/>
                <a:effectLst>
                  <a:outerShdw blurRad="38100" dist="19050" dir="2700000" algn="tl" rotWithShape="0">
                    <a:schemeClr val="dk1">
                      <a:alpha val="40000"/>
                    </a:schemeClr>
                  </a:outerShdw>
                </a:effectLst>
              </a:rPr>
              <a:t>) والمهام والإجراءات التي تساهم في إنجاز ذلك الكم الكبير من المهام بين كلاً من الموظف و وزارة العدل نكون قاد انتهينا من عرض هذا المقترح مع تمنياتنا بأن يحوز على رضاكم و يساهم ولو بقدر بسيط بتقليل الأحمال الإدارية والوظيفية.</a:t>
            </a:r>
            <a:endParaRPr lang="en-US" sz="2400" dirty="0">
              <a:ln w="0"/>
              <a:effectLst>
                <a:outerShdw blurRad="38100" dist="19050" dir="2700000" algn="tl" rotWithShape="0">
                  <a:schemeClr val="dk1">
                    <a:alpha val="40000"/>
                  </a:schemeClr>
                </a:outerShdw>
              </a:effectLst>
            </a:endParaRPr>
          </a:p>
        </p:txBody>
      </p:sp>
      <p:sp>
        <p:nvSpPr>
          <p:cNvPr id="6" name="TextBox 5"/>
          <p:cNvSpPr txBox="1"/>
          <p:nvPr/>
        </p:nvSpPr>
        <p:spPr>
          <a:xfrm>
            <a:off x="817782" y="3442813"/>
            <a:ext cx="10712824" cy="586699"/>
          </a:xfrm>
          <a:prstGeom prst="rect">
            <a:avLst/>
          </a:prstGeom>
          <a:noFill/>
        </p:spPr>
        <p:txBody>
          <a:bodyPr wrap="square" rtlCol="0">
            <a:spAutoFit/>
          </a:bodyPr>
          <a:lstStyle/>
          <a:p>
            <a:pPr algn="ctr" rtl="1">
              <a:lnSpc>
                <a:spcPct val="150000"/>
              </a:lnSpc>
            </a:pPr>
            <a:r>
              <a:rPr lang="ar-KW" sz="2400" dirty="0" smtClean="0">
                <a:ln w="0"/>
                <a:effectLst>
                  <a:outerShdw blurRad="38100" dist="19050" dir="2700000" algn="tl" rotWithShape="0">
                    <a:schemeClr val="dk1">
                      <a:alpha val="40000"/>
                    </a:schemeClr>
                  </a:outerShdw>
                </a:effectLst>
              </a:rPr>
              <a:t>ولكم منا فائق الاحترام والتقدير.</a:t>
            </a:r>
            <a:endParaRPr lang="en-US" sz="2400" dirty="0">
              <a:ln w="0"/>
              <a:effectLst>
                <a:outerShdw blurRad="38100" dist="19050" dir="2700000" algn="tl" rotWithShape="0">
                  <a:schemeClr val="dk1">
                    <a:alpha val="40000"/>
                  </a:schemeClr>
                </a:outerShdw>
              </a:effectLst>
            </a:endParaRPr>
          </a:p>
        </p:txBody>
      </p:sp>
      <p:sp>
        <p:nvSpPr>
          <p:cNvPr id="7" name="TextBox 6"/>
          <p:cNvSpPr txBox="1"/>
          <p:nvPr/>
        </p:nvSpPr>
        <p:spPr>
          <a:xfrm>
            <a:off x="427305" y="4853354"/>
            <a:ext cx="3212803" cy="1477328"/>
          </a:xfrm>
          <a:prstGeom prst="rect">
            <a:avLst/>
          </a:prstGeom>
          <a:noFill/>
        </p:spPr>
        <p:txBody>
          <a:bodyPr wrap="none" rtlCol="0">
            <a:spAutoFit/>
          </a:bodyPr>
          <a:lstStyle/>
          <a:p>
            <a:pPr algn="r">
              <a:lnSpc>
                <a:spcPct val="150000"/>
              </a:lnSpc>
            </a:pPr>
            <a:r>
              <a:rPr lang="ar-KW" sz="2400" dirty="0">
                <a:ln w="0"/>
                <a:effectLst>
                  <a:outerShdw blurRad="38100" dist="19050" dir="2700000" algn="tl" rotWithShape="0">
                    <a:schemeClr val="dk1">
                      <a:alpha val="40000"/>
                    </a:schemeClr>
                  </a:outerShdw>
                </a:effectLst>
              </a:rPr>
              <a:t>مقدم المقترح/ بيبي علي </a:t>
            </a:r>
            <a:r>
              <a:rPr lang="ar-KW" sz="2400" dirty="0" smtClean="0">
                <a:ln w="0"/>
                <a:effectLst>
                  <a:outerShdw blurRad="38100" dist="19050" dir="2700000" algn="tl" rotWithShape="0">
                    <a:schemeClr val="dk1">
                      <a:alpha val="40000"/>
                    </a:schemeClr>
                  </a:outerShdw>
                </a:effectLst>
              </a:rPr>
              <a:t>النكاس</a:t>
            </a:r>
          </a:p>
          <a:p>
            <a:pPr algn="ctr">
              <a:lnSpc>
                <a:spcPct val="150000"/>
              </a:lnSpc>
            </a:pPr>
            <a:r>
              <a:rPr lang="ar-KW" sz="2400" dirty="0" smtClean="0">
                <a:ln w="0"/>
                <a:effectLst>
                  <a:outerShdw blurRad="38100" dist="19050" dir="2700000" algn="tl" rotWithShape="0">
                    <a:schemeClr val="dk1">
                      <a:alpha val="40000"/>
                    </a:schemeClr>
                  </a:outerShdw>
                </a:effectLst>
              </a:rPr>
              <a:t>قسم التشغيل</a:t>
            </a:r>
            <a:endParaRPr lang="ar-KW" sz="2400" dirty="0">
              <a:ln w="0"/>
              <a:effectLst>
                <a:outerShdw blurRad="38100" dist="19050" dir="2700000" algn="tl" rotWithShape="0">
                  <a:schemeClr val="dk1">
                    <a:alpha val="40000"/>
                  </a:schemeClr>
                </a:outerShdw>
              </a:effectLst>
            </a:endParaRPr>
          </a:p>
          <a:p>
            <a:pPr algn="r"/>
            <a:endParaRPr lang="en-US" dirty="0"/>
          </a:p>
        </p:txBody>
      </p:sp>
    </p:spTree>
    <p:extLst>
      <p:ext uri="{BB962C8B-B14F-4D97-AF65-F5344CB8AC3E}">
        <p14:creationId xmlns:p14="http://schemas.microsoft.com/office/powerpoint/2010/main" val="109891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6597" y="1019908"/>
            <a:ext cx="4299804" cy="4963623"/>
          </a:xfrm>
          <a:prstGeom prst="rect">
            <a:avLst/>
          </a:prstGeom>
        </p:spPr>
      </p:pic>
      <p:pic>
        <p:nvPicPr>
          <p:cNvPr id="5" name="Picture 4"/>
          <p:cNvPicPr>
            <a:picLocks noChangeAspect="1"/>
          </p:cNvPicPr>
          <p:nvPr/>
        </p:nvPicPr>
        <p:blipFill>
          <a:blip r:embed="rId3"/>
          <a:stretch>
            <a:fillRect/>
          </a:stretch>
        </p:blipFill>
        <p:spPr>
          <a:xfrm>
            <a:off x="6778506" y="1019908"/>
            <a:ext cx="4299804" cy="4963623"/>
          </a:xfrm>
          <a:prstGeom prst="rect">
            <a:avLst/>
          </a:prstGeom>
        </p:spPr>
      </p:pic>
    </p:spTree>
    <p:extLst>
      <p:ext uri="{BB962C8B-B14F-4D97-AF65-F5344CB8AC3E}">
        <p14:creationId xmlns:p14="http://schemas.microsoft.com/office/powerpoint/2010/main" val="311529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8230" y="580292"/>
            <a:ext cx="3297116" cy="584775"/>
          </a:xfrm>
          <a:prstGeom prst="rect">
            <a:avLst/>
          </a:prstGeom>
          <a:noFill/>
        </p:spPr>
        <p:txBody>
          <a:bodyPr wrap="square" rtlCol="0">
            <a:spAutoFit/>
          </a:bodyPr>
          <a:lstStyle/>
          <a:p>
            <a:pPr algn="ctr"/>
            <a:r>
              <a:rPr lang="ar-KW" sz="3200" b="1" i="1" u="sng" dirty="0" smtClean="0">
                <a:latin typeface="Arial Black" panose="020B0A04020102020204" pitchFamily="34" charset="0"/>
              </a:rPr>
              <a:t>المقدمة</a:t>
            </a:r>
            <a:endParaRPr lang="en-US" sz="3200" b="1" i="1" u="sng" dirty="0">
              <a:latin typeface="Arial Black" panose="020B0A04020102020204" pitchFamily="34" charset="0"/>
            </a:endParaRPr>
          </a:p>
        </p:txBody>
      </p:sp>
      <p:sp>
        <p:nvSpPr>
          <p:cNvPr id="3" name="TextBox 2"/>
          <p:cNvSpPr txBox="1"/>
          <p:nvPr/>
        </p:nvSpPr>
        <p:spPr>
          <a:xfrm>
            <a:off x="1343565" y="1261783"/>
            <a:ext cx="9226446" cy="2802690"/>
          </a:xfrm>
          <a:prstGeom prst="rect">
            <a:avLst/>
          </a:prstGeom>
          <a:noFill/>
        </p:spPr>
        <p:txBody>
          <a:bodyPr wrap="square" rtlCol="0">
            <a:spAutoFit/>
          </a:bodyPr>
          <a:lstStyle/>
          <a:p>
            <a:pPr algn="r">
              <a:lnSpc>
                <a:spcPct val="150000"/>
              </a:lnSpc>
            </a:pPr>
            <a:r>
              <a:rPr lang="ar-KW" sz="2400" dirty="0" smtClean="0">
                <a:ln w="0"/>
                <a:effectLst>
                  <a:outerShdw blurRad="38100" dist="19050" dir="2700000" algn="tl" rotWithShape="0">
                    <a:schemeClr val="dk1">
                      <a:alpha val="40000"/>
                    </a:schemeClr>
                  </a:outerShdw>
                </a:effectLst>
              </a:rPr>
              <a:t>يعيش العالم طفرة تكنلوجية متسارعة مما جعلها تؤثر في نمط الحياة التي نعيشها بأكملها واصبح الاعتماد على التكنولوجيا اعتماد شبه </a:t>
            </a:r>
            <a:r>
              <a:rPr lang="ar-KW" sz="2400" dirty="0">
                <a:ln w="0"/>
                <a:effectLst>
                  <a:outerShdw blurRad="38100" dist="19050" dir="2700000" algn="tl" rotWithShape="0">
                    <a:schemeClr val="dk1">
                      <a:alpha val="40000"/>
                    </a:schemeClr>
                  </a:outerShdw>
                </a:effectLst>
              </a:rPr>
              <a:t>كلى, و مازال العالم </a:t>
            </a:r>
            <a:r>
              <a:rPr lang="ar-KW" sz="2400" dirty="0" smtClean="0">
                <a:ln w="0"/>
                <a:effectLst>
                  <a:outerShdw blurRad="38100" dist="19050" dir="2700000" algn="tl" rotWithShape="0">
                    <a:schemeClr val="dk1">
                      <a:alpha val="40000"/>
                    </a:schemeClr>
                  </a:outerShdw>
                </a:effectLst>
              </a:rPr>
              <a:t>في تطور بشكل مستمر وهذا التطور ساهم في تقليل الاستخدام الورقي و إنجاز المعاملات عن طريق شبكة الأنترنت المتواجدة في الهواتف الذكية وليس فقط في أجهزة الحاسوب من ما يسهل في إتمام جميع أنواع الإجراءات الإدارية وهو ما سوف نتطرق له في عرضنا هذا.   </a:t>
            </a:r>
            <a:endParaRPr lang="en-US" sz="2400" dirty="0">
              <a:ln w="0"/>
              <a:effectLst>
                <a:outerShdw blurRad="38100" dist="19050" dir="2700000" algn="tl" rotWithShape="0">
                  <a:schemeClr val="dk1">
                    <a:alpha val="40000"/>
                  </a:schemeClr>
                </a:outerShdw>
              </a:effectLst>
            </a:endParaRPr>
          </a:p>
        </p:txBody>
      </p:sp>
      <p:sp>
        <p:nvSpPr>
          <p:cNvPr id="4" name="TextBox 3"/>
          <p:cNvSpPr txBox="1"/>
          <p:nvPr/>
        </p:nvSpPr>
        <p:spPr>
          <a:xfrm>
            <a:off x="1589751" y="4064473"/>
            <a:ext cx="9226446" cy="1754326"/>
          </a:xfrm>
          <a:prstGeom prst="rect">
            <a:avLst/>
          </a:prstGeom>
          <a:noFill/>
        </p:spPr>
        <p:txBody>
          <a:bodyPr wrap="square" rtlCol="0">
            <a:spAutoFit/>
          </a:bodyPr>
          <a:lstStyle/>
          <a:p>
            <a:pPr algn="r" rtl="1">
              <a:lnSpc>
                <a:spcPct val="150000"/>
              </a:lnSpc>
            </a:pPr>
            <a:r>
              <a:rPr lang="ar-KW" sz="2400" dirty="0">
                <a:ln w="0"/>
                <a:effectLst>
                  <a:outerShdw blurRad="38100" dist="19050" dir="2700000" algn="tl" rotWithShape="0">
                    <a:schemeClr val="dk1">
                      <a:alpha val="40000"/>
                    </a:schemeClr>
                  </a:outerShdw>
                </a:effectLst>
              </a:rPr>
              <a:t>و مواكبتاً لي انطلاق نظام الإجراءات الحكومي (سهل) وما تطرق له معالي رئيس مجلس الوزراء الشيخ صباح الخالد الحمد الصباح </a:t>
            </a:r>
            <a:r>
              <a:rPr lang="ar-KW" sz="2400" dirty="0" smtClean="0">
                <a:ln w="0"/>
                <a:effectLst>
                  <a:outerShdw blurRad="38100" dist="19050" dir="2700000" algn="tl" rotWithShape="0">
                    <a:schemeClr val="dk1">
                      <a:alpha val="40000"/>
                    </a:schemeClr>
                  </a:outerShdw>
                </a:effectLst>
              </a:rPr>
              <a:t> </a:t>
            </a:r>
            <a:r>
              <a:rPr lang="ar-KW" sz="2400" dirty="0">
                <a:ln w="0"/>
                <a:effectLst>
                  <a:outerShdw blurRad="38100" dist="19050" dir="2700000" algn="tl" rotWithShape="0">
                    <a:schemeClr val="dk1">
                      <a:alpha val="40000"/>
                    </a:schemeClr>
                  </a:outerShdw>
                </a:effectLst>
              </a:rPr>
              <a:t>في مؤتمر لقاء القادة </a:t>
            </a:r>
            <a:r>
              <a:rPr lang="ar-KW" sz="2400" dirty="0" smtClean="0">
                <a:ln w="0"/>
                <a:effectLst>
                  <a:outerShdw blurRad="38100" dist="19050" dir="2700000" algn="tl" rotWithShape="0">
                    <a:schemeClr val="dk1">
                      <a:alpha val="40000"/>
                    </a:schemeClr>
                  </a:outerShdw>
                </a:effectLst>
              </a:rPr>
              <a:t>لضرورة تفعيل </a:t>
            </a:r>
            <a:r>
              <a:rPr lang="ar-KW" sz="2400" dirty="0">
                <a:ln w="0"/>
                <a:effectLst>
                  <a:outerShdw blurRad="38100" dist="19050" dir="2700000" algn="tl" rotWithShape="0">
                    <a:schemeClr val="dk1">
                      <a:alpha val="40000"/>
                    </a:schemeClr>
                  </a:outerShdw>
                </a:effectLst>
              </a:rPr>
              <a:t>التعامل الإلكتروني في جميع قطاعات الدولة و التقليل من التعامل </a:t>
            </a:r>
            <a:r>
              <a:rPr lang="ar-KW" sz="2400" dirty="0" smtClean="0">
                <a:ln w="0"/>
                <a:effectLst>
                  <a:outerShdw blurRad="38100" dist="19050" dir="2700000" algn="tl" rotWithShape="0">
                    <a:schemeClr val="dk1">
                      <a:alpha val="40000"/>
                    </a:schemeClr>
                  </a:outerShdw>
                </a:effectLst>
              </a:rPr>
              <a:t>الورقي، بادرنا بتقدم المقترح التالي.  </a:t>
            </a: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5251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8031" y="896815"/>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sp>
        <p:nvSpPr>
          <p:cNvPr id="3" name="TextBox 2"/>
          <p:cNvSpPr txBox="1"/>
          <p:nvPr/>
        </p:nvSpPr>
        <p:spPr>
          <a:xfrm>
            <a:off x="888023" y="1907932"/>
            <a:ext cx="10840916" cy="3416320"/>
          </a:xfrm>
          <a:prstGeom prst="rect">
            <a:avLst/>
          </a:prstGeom>
          <a:noFill/>
        </p:spPr>
        <p:txBody>
          <a:bodyPr wrap="square" rtlCol="0">
            <a:spAutoFit/>
          </a:bodyPr>
          <a:lstStyle/>
          <a:p>
            <a:pPr algn="r" rtl="1">
              <a:lnSpc>
                <a:spcPct val="150000"/>
              </a:lnSpc>
            </a:pPr>
            <a:r>
              <a:rPr lang="ar-KW" sz="2400" dirty="0">
                <a:ln w="0"/>
                <a:effectLst>
                  <a:outerShdw blurRad="38100" dist="19050" dir="2700000" algn="tl" rotWithShape="0">
                    <a:schemeClr val="dk1">
                      <a:alpha val="40000"/>
                    </a:schemeClr>
                  </a:outerShdw>
                </a:effectLst>
              </a:rPr>
              <a:t>اذا اردنا ان نضع تعريف لي نظام الإجراءات الإلكترونية فهو نظام يحتوي على مجموعة من الإجراءات الإدارية بطابع إلكتروني يتم استخدمها من قبل الموظفين عن طريق برنامج </a:t>
            </a:r>
            <a:r>
              <a:rPr lang="en-US" sz="2400" dirty="0">
                <a:ln w="0"/>
                <a:effectLst>
                  <a:outerShdw blurRad="38100" dist="19050" dir="2700000" algn="tl" rotWithShape="0">
                    <a:schemeClr val="dk1">
                      <a:alpha val="40000"/>
                    </a:schemeClr>
                  </a:outerShdw>
                </a:effectLst>
              </a:rPr>
              <a:t>APP)</a:t>
            </a:r>
            <a:r>
              <a:rPr lang="ar-KW" sz="2400" dirty="0">
                <a:ln w="0"/>
                <a:effectLst>
                  <a:outerShdw blurRad="38100" dist="19050" dir="2700000" algn="tl" rotWithShape="0">
                    <a:schemeClr val="dk1">
                      <a:alpha val="40000"/>
                    </a:schemeClr>
                  </a:outerShdw>
                </a:effectLst>
              </a:rPr>
              <a:t>) يحتوي على كل الإجراءات منها </a:t>
            </a:r>
            <a:r>
              <a:rPr lang="ar-KW" sz="2400" dirty="0" smtClean="0">
                <a:ln w="0"/>
                <a:effectLst>
                  <a:outerShdw blurRad="38100" dist="19050" dir="2700000" algn="tl" rotWithShape="0">
                    <a:schemeClr val="dk1">
                      <a:alpha val="40000"/>
                    </a:schemeClr>
                  </a:outerShdw>
                </a:effectLst>
              </a:rPr>
              <a:t>التالية:-</a:t>
            </a:r>
            <a:endParaRPr lang="ar-KW" sz="2400" dirty="0">
              <a:ln w="0"/>
              <a:effectLst>
                <a:outerShdw blurRad="38100" dist="19050" dir="2700000" algn="tl" rotWithShape="0">
                  <a:schemeClr val="dk1">
                    <a:alpha val="40000"/>
                  </a:schemeClr>
                </a:outerShdw>
              </a:effectLst>
            </a:endParaRPr>
          </a:p>
          <a:p>
            <a:pPr algn="ctr" rtl="1">
              <a:lnSpc>
                <a:spcPct val="150000"/>
              </a:lnSpc>
            </a:pPr>
            <a:r>
              <a:rPr lang="ar-KW" sz="2400" dirty="0">
                <a:ln w="0"/>
                <a:effectLst>
                  <a:outerShdw blurRad="38100" dist="19050" dir="2700000" algn="tl" rotWithShape="0">
                    <a:schemeClr val="dk1">
                      <a:alpha val="40000"/>
                    </a:schemeClr>
                  </a:outerShdw>
                </a:effectLst>
              </a:rPr>
              <a:t> ( حضور – انصراف – إجازات دورية – إجازة مرضية – إجازات عارضة – إستئذانات – تأخيرات ...الخ.)</a:t>
            </a:r>
          </a:p>
          <a:p>
            <a:pPr algn="r" rtl="1">
              <a:lnSpc>
                <a:spcPct val="150000"/>
              </a:lnSpc>
            </a:pPr>
            <a:r>
              <a:rPr lang="ar-KW" sz="2400" dirty="0">
                <a:ln w="0"/>
                <a:effectLst>
                  <a:outerShdw blurRad="38100" dist="19050" dir="2700000" algn="tl" rotWithShape="0">
                    <a:schemeClr val="dk1">
                      <a:alpha val="40000"/>
                    </a:schemeClr>
                  </a:outerShdw>
                </a:effectLst>
              </a:rPr>
              <a:t> وهو ما يسهل على الموظف والإدارة السرعة في إنجاز مثل هذه المهام بشكل </a:t>
            </a:r>
            <a:r>
              <a:rPr lang="ar-KW" sz="2400" dirty="0" smtClean="0">
                <a:ln w="0"/>
                <a:effectLst>
                  <a:outerShdw blurRad="38100" dist="19050" dir="2700000" algn="tl" rotWithShape="0">
                    <a:schemeClr val="dk1">
                      <a:alpha val="40000"/>
                    </a:schemeClr>
                  </a:outerShdw>
                </a:effectLst>
              </a:rPr>
              <a:t>مثالي دون استخدام التراسل الورقي. </a:t>
            </a:r>
          </a:p>
        </p:txBody>
      </p:sp>
    </p:spTree>
    <p:extLst>
      <p:ext uri="{BB962C8B-B14F-4D97-AF65-F5344CB8AC3E}">
        <p14:creationId xmlns:p14="http://schemas.microsoft.com/office/powerpoint/2010/main" val="410468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1" y="2769577"/>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spTree>
    <p:extLst>
      <p:ext uri="{BB962C8B-B14F-4D97-AF65-F5344CB8AC3E}">
        <p14:creationId xmlns:p14="http://schemas.microsoft.com/office/powerpoint/2010/main" val="20927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3915" y="753575"/>
            <a:ext cx="4035669" cy="52779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angle 2"/>
          <p:cNvSpPr/>
          <p:nvPr/>
        </p:nvSpPr>
        <p:spPr>
          <a:xfrm>
            <a:off x="1125415" y="4932485"/>
            <a:ext cx="422031" cy="404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066" y="5433647"/>
            <a:ext cx="540727" cy="1230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smtClean="0"/>
              <a:t>E-Process</a:t>
            </a:r>
            <a:endParaRPr lang="en-US" sz="700" dirty="0"/>
          </a:p>
        </p:txBody>
      </p:sp>
      <p:sp>
        <p:nvSpPr>
          <p:cNvPr id="5" name="TextBox 4"/>
          <p:cNvSpPr txBox="1"/>
          <p:nvPr/>
        </p:nvSpPr>
        <p:spPr>
          <a:xfrm>
            <a:off x="5152291" y="2515386"/>
            <a:ext cx="6532686" cy="1754326"/>
          </a:xfrm>
          <a:prstGeom prst="rect">
            <a:avLst/>
          </a:prstGeom>
          <a:noFill/>
        </p:spPr>
        <p:txBody>
          <a:bodyPr wrap="square" rtlCol="0">
            <a:spAutoFit/>
          </a:bodyPr>
          <a:lstStyle/>
          <a:p>
            <a:pPr marL="342900" indent="-342900" algn="r" rtl="1">
              <a:lnSpc>
                <a:spcPct val="150000"/>
              </a:lnSpc>
              <a:buFont typeface="Wingdings" panose="05000000000000000000" pitchFamily="2" charset="2"/>
              <a:buChar char="ü"/>
            </a:pPr>
            <a:r>
              <a:rPr lang="ar-KW" sz="2400" dirty="0">
                <a:ln w="0"/>
                <a:effectLst>
                  <a:outerShdw blurRad="38100" dist="19050" dir="2700000" algn="tl" rotWithShape="0">
                    <a:schemeClr val="dk1">
                      <a:alpha val="40000"/>
                    </a:schemeClr>
                  </a:outerShdw>
                </a:effectLst>
              </a:rPr>
              <a:t>يتم إنزال الإجراءات الإلكترونية (</a:t>
            </a:r>
            <a:r>
              <a:rPr lang="en-US" sz="2400" dirty="0">
                <a:ln w="0"/>
                <a:effectLst>
                  <a:outerShdw blurRad="38100" dist="19050" dir="2700000" algn="tl" rotWithShape="0">
                    <a:schemeClr val="dk1">
                      <a:alpha val="40000"/>
                    </a:schemeClr>
                  </a:outerShdw>
                </a:effectLst>
              </a:rPr>
              <a:t>(E-Process</a:t>
            </a:r>
            <a:r>
              <a:rPr lang="ar-KW" sz="2400" dirty="0">
                <a:ln w="0"/>
                <a:effectLst>
                  <a:outerShdw blurRad="38100" dist="19050" dir="2700000" algn="tl" rotWithShape="0">
                    <a:schemeClr val="dk1">
                      <a:alpha val="40000"/>
                    </a:schemeClr>
                  </a:outerShdw>
                </a:effectLst>
              </a:rPr>
              <a:t> باستخدام نظام (</a:t>
            </a:r>
            <a:r>
              <a:rPr lang="en-US" sz="2400" dirty="0">
                <a:ln w="0"/>
                <a:effectLst>
                  <a:outerShdw blurRad="38100" dist="19050" dir="2700000" algn="tl" rotWithShape="0">
                    <a:schemeClr val="dk1">
                      <a:alpha val="40000"/>
                    </a:schemeClr>
                  </a:outerShdw>
                </a:effectLst>
              </a:rPr>
              <a:t>(IOS – Android</a:t>
            </a:r>
            <a:r>
              <a:rPr lang="ar-KW" sz="2400" dirty="0">
                <a:ln w="0"/>
                <a:effectLst>
                  <a:outerShdw blurRad="38100" dist="19050" dir="2700000" algn="tl" rotWithShape="0">
                    <a:schemeClr val="dk1">
                      <a:alpha val="40000"/>
                    </a:schemeClr>
                  </a:outerShdw>
                </a:effectLst>
              </a:rPr>
              <a:t> على الأجهزة الذكية لي جميع موظفي </a:t>
            </a:r>
            <a:r>
              <a:rPr lang="ar-KW" sz="2400" dirty="0" smtClean="0">
                <a:ln w="0"/>
                <a:effectLst>
                  <a:outerShdw blurRad="38100" dist="19050" dir="2700000" algn="tl" rotWithShape="0">
                    <a:schemeClr val="dk1">
                      <a:alpha val="40000"/>
                    </a:schemeClr>
                  </a:outerShdw>
                </a:effectLst>
              </a:rPr>
              <a:t>الوزارة كما هو موضح في الصورة.</a:t>
            </a:r>
            <a:endParaRPr lang="en-US" sz="2400" dirty="0">
              <a:ln w="0"/>
              <a:effectLst>
                <a:outerShdw blurRad="38100" dist="19050" dir="2700000" algn="tl" rotWithShape="0">
                  <a:schemeClr val="dk1">
                    <a:alpha val="40000"/>
                  </a:schemeClr>
                </a:outerShdw>
              </a:effectLst>
            </a:endParaRPr>
          </a:p>
        </p:txBody>
      </p:sp>
      <p:sp>
        <p:nvSpPr>
          <p:cNvPr id="6" name="TextBox 5"/>
          <p:cNvSpPr txBox="1"/>
          <p:nvPr/>
        </p:nvSpPr>
        <p:spPr>
          <a:xfrm>
            <a:off x="4818184" y="753575"/>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pic>
        <p:nvPicPr>
          <p:cNvPr id="7" name="Picture 6"/>
          <p:cNvPicPr>
            <a:picLocks noChangeAspect="1"/>
          </p:cNvPicPr>
          <p:nvPr/>
        </p:nvPicPr>
        <p:blipFill rotWithShape="1">
          <a:blip r:embed="rId4"/>
          <a:srcRect l="18960" r="14947"/>
          <a:stretch/>
        </p:blipFill>
        <p:spPr>
          <a:xfrm>
            <a:off x="1066066" y="4898832"/>
            <a:ext cx="553916" cy="534815"/>
          </a:xfrm>
          <a:prstGeom prst="rect">
            <a:avLst/>
          </a:prstGeom>
        </p:spPr>
      </p:pic>
    </p:spTree>
    <p:extLst>
      <p:ext uri="{BB962C8B-B14F-4D97-AF65-F5344CB8AC3E}">
        <p14:creationId xmlns:p14="http://schemas.microsoft.com/office/powerpoint/2010/main" val="425141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4932" y="747347"/>
            <a:ext cx="3745522" cy="53721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ounded Rectangle 2"/>
          <p:cNvSpPr/>
          <p:nvPr/>
        </p:nvSpPr>
        <p:spPr>
          <a:xfrm>
            <a:off x="2013438" y="1169377"/>
            <a:ext cx="1204547" cy="10287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835768" y="2401383"/>
            <a:ext cx="6951785" cy="2064027"/>
          </a:xfrm>
          <a:prstGeom prst="rect">
            <a:avLst/>
          </a:prstGeom>
          <a:noFill/>
        </p:spPr>
        <p:txBody>
          <a:bodyPr wrap="square" rtlCol="0">
            <a:spAutoFit/>
          </a:bodyPr>
          <a:lstStyle/>
          <a:p>
            <a:pPr marL="342900" indent="-342900" algn="r" rtl="1">
              <a:buFont typeface="Wingdings" panose="05000000000000000000" pitchFamily="2" charset="2"/>
              <a:buChar char="ü"/>
            </a:pPr>
            <a:r>
              <a:rPr lang="ar-KW" sz="2400" dirty="0">
                <a:ln w="0"/>
                <a:effectLst>
                  <a:outerShdw blurRad="38100" dist="19050" dir="2700000" algn="tl" rotWithShape="0">
                    <a:schemeClr val="dk1">
                      <a:alpha val="40000"/>
                    </a:schemeClr>
                  </a:outerShdw>
                </a:effectLst>
              </a:rPr>
              <a:t>يخصص لكل موظف أسم مستخدم و رقم سري </a:t>
            </a:r>
            <a:endParaRPr lang="ar-KW" sz="2400" dirty="0" smtClean="0">
              <a:ln w="0"/>
              <a:effectLst>
                <a:outerShdw blurRad="38100" dist="19050" dir="2700000" algn="tl" rotWithShape="0">
                  <a:schemeClr val="dk1">
                    <a:alpha val="40000"/>
                  </a:schemeClr>
                </a:outerShdw>
              </a:effectLst>
            </a:endParaRPr>
          </a:p>
          <a:p>
            <a:pPr algn="r" rtl="1">
              <a:lnSpc>
                <a:spcPct val="150000"/>
              </a:lnSpc>
            </a:pPr>
            <a:r>
              <a:rPr lang="ar-KW" sz="2400" dirty="0" smtClean="0">
                <a:ln w="0"/>
                <a:effectLst>
                  <a:outerShdw blurRad="38100" dist="19050" dir="2700000" algn="tl" rotWithShape="0">
                    <a:schemeClr val="dk1">
                      <a:alpha val="40000"/>
                    </a:schemeClr>
                  </a:outerShdw>
                </a:effectLst>
              </a:rPr>
              <a:t>(</a:t>
            </a:r>
            <a:r>
              <a:rPr lang="en-US" sz="2400" dirty="0">
                <a:ln w="0"/>
                <a:effectLst>
                  <a:outerShdw blurRad="38100" dist="19050" dir="2700000" algn="tl" rotWithShape="0">
                    <a:schemeClr val="dk1">
                      <a:alpha val="40000"/>
                    </a:schemeClr>
                  </a:outerShdw>
                </a:effectLst>
              </a:rPr>
              <a:t>User – Password</a:t>
            </a:r>
            <a:r>
              <a:rPr lang="ar-KW" sz="2400" dirty="0">
                <a:ln w="0"/>
                <a:effectLst>
                  <a:outerShdw blurRad="38100" dist="19050" dir="2700000" algn="tl" rotWithShape="0">
                    <a:schemeClr val="dk1">
                      <a:alpha val="40000"/>
                    </a:schemeClr>
                  </a:outerShdw>
                </a:effectLst>
              </a:rPr>
              <a:t>) </a:t>
            </a:r>
            <a:r>
              <a:rPr lang="ar-KW" sz="2400" dirty="0" smtClean="0">
                <a:ln w="0"/>
                <a:effectLst>
                  <a:outerShdw blurRad="38100" dist="19050" dir="2700000" algn="tl" rotWithShape="0">
                    <a:schemeClr val="dk1">
                      <a:alpha val="40000"/>
                    </a:schemeClr>
                  </a:outerShdw>
                </a:effectLst>
              </a:rPr>
              <a:t>على </a:t>
            </a:r>
            <a:r>
              <a:rPr lang="ar-KW" sz="2400" dirty="0">
                <a:ln w="0"/>
                <a:effectLst>
                  <a:outerShdw blurRad="38100" dist="19050" dir="2700000" algn="tl" rotWithShape="0">
                    <a:schemeClr val="dk1">
                      <a:alpha val="40000"/>
                    </a:schemeClr>
                  </a:outerShdw>
                </a:effectLst>
              </a:rPr>
              <a:t>سبيل المثال الرقم الوظيفي لكل موظف يكون في خانة أسم المستخدم </a:t>
            </a:r>
            <a:r>
              <a:rPr lang="ar-KW" sz="2400" dirty="0" smtClean="0">
                <a:ln w="0"/>
                <a:effectLst>
                  <a:outerShdw blurRad="38100" dist="19050" dir="2700000" algn="tl" rotWithShape="0">
                    <a:schemeClr val="dk1">
                      <a:alpha val="40000"/>
                    </a:schemeClr>
                  </a:outerShdw>
                </a:effectLst>
              </a:rPr>
              <a:t>(</a:t>
            </a:r>
            <a:r>
              <a:rPr lang="en-US" sz="2400" dirty="0">
                <a:ln w="0"/>
                <a:effectLst>
                  <a:outerShdw blurRad="38100" dist="19050" dir="2700000" algn="tl" rotWithShape="0">
                    <a:schemeClr val="dk1">
                      <a:alpha val="40000"/>
                    </a:schemeClr>
                  </a:outerShdw>
                </a:effectLst>
              </a:rPr>
              <a:t>User</a:t>
            </a:r>
            <a:r>
              <a:rPr lang="ar-KW" sz="2400" dirty="0" smtClean="0">
                <a:ln w="0"/>
                <a:effectLst>
                  <a:outerShdw blurRad="38100" dist="19050" dir="2700000" algn="tl" rotWithShape="0">
                    <a:schemeClr val="dk1">
                      <a:alpha val="40000"/>
                    </a:schemeClr>
                  </a:outerShdw>
                </a:effectLst>
              </a:rPr>
              <a:t>) ورقم </a:t>
            </a:r>
            <a:r>
              <a:rPr lang="ar-KW" sz="2400" dirty="0">
                <a:ln w="0"/>
                <a:effectLst>
                  <a:outerShdw blurRad="38100" dist="19050" dir="2700000" algn="tl" rotWithShape="0">
                    <a:schemeClr val="dk1">
                      <a:alpha val="40000"/>
                    </a:schemeClr>
                  </a:outerShdw>
                </a:effectLst>
              </a:rPr>
              <a:t>سري </a:t>
            </a:r>
            <a:r>
              <a:rPr lang="en-US" sz="2400" dirty="0">
                <a:ln w="0"/>
                <a:effectLst>
                  <a:outerShdw blurRad="38100" dist="19050" dir="2700000" algn="tl" rotWithShape="0">
                    <a:schemeClr val="dk1">
                      <a:alpha val="40000"/>
                    </a:schemeClr>
                  </a:outerShdw>
                </a:effectLst>
              </a:rPr>
              <a:t>Password)</a:t>
            </a:r>
            <a:r>
              <a:rPr lang="ar-KW" sz="2400" dirty="0">
                <a:ln w="0"/>
                <a:effectLst>
                  <a:outerShdw blurRad="38100" dist="19050" dir="2700000" algn="tl" rotWithShape="0">
                    <a:schemeClr val="dk1">
                      <a:alpha val="40000"/>
                    </a:schemeClr>
                  </a:outerShdw>
                </a:effectLst>
              </a:rPr>
              <a:t>) حسب اختيار كل الموظف. </a:t>
            </a:r>
            <a:endParaRPr lang="en-US" sz="2400" dirty="0">
              <a:ln w="0"/>
              <a:effectLst>
                <a:outerShdw blurRad="38100" dist="19050" dir="2700000" algn="tl" rotWithShape="0">
                  <a:schemeClr val="dk1">
                    <a:alpha val="40000"/>
                  </a:schemeClr>
                </a:outerShdw>
              </a:effectLst>
            </a:endParaRPr>
          </a:p>
        </p:txBody>
      </p:sp>
      <p:sp>
        <p:nvSpPr>
          <p:cNvPr id="5" name="TextBox 4"/>
          <p:cNvSpPr txBox="1"/>
          <p:nvPr/>
        </p:nvSpPr>
        <p:spPr>
          <a:xfrm>
            <a:off x="4711211" y="747347"/>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pic>
        <p:nvPicPr>
          <p:cNvPr id="6" name="Picture 5"/>
          <p:cNvPicPr>
            <a:picLocks noChangeAspect="1"/>
          </p:cNvPicPr>
          <p:nvPr/>
        </p:nvPicPr>
        <p:blipFill rotWithShape="1">
          <a:blip r:embed="rId3"/>
          <a:srcRect l="18960" r="14947"/>
          <a:stretch/>
        </p:blipFill>
        <p:spPr>
          <a:xfrm>
            <a:off x="2101361" y="1241913"/>
            <a:ext cx="1028700" cy="1026502"/>
          </a:xfrm>
          <a:prstGeom prst="rect">
            <a:avLst/>
          </a:prstGeom>
        </p:spPr>
      </p:pic>
    </p:spTree>
    <p:extLst>
      <p:ext uri="{BB962C8B-B14F-4D97-AF65-F5344CB8AC3E}">
        <p14:creationId xmlns:p14="http://schemas.microsoft.com/office/powerpoint/2010/main" val="167694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7037" y="694592"/>
            <a:ext cx="3393464" cy="5353417"/>
          </a:xfrm>
          <a:prstGeom prst="rect">
            <a:avLst/>
          </a:prstGeom>
        </p:spPr>
      </p:pic>
      <p:sp>
        <p:nvSpPr>
          <p:cNvPr id="4" name="TextBox 3"/>
          <p:cNvSpPr txBox="1"/>
          <p:nvPr/>
        </p:nvSpPr>
        <p:spPr>
          <a:xfrm>
            <a:off x="4826976" y="2800951"/>
            <a:ext cx="6858093" cy="1140697"/>
          </a:xfrm>
          <a:prstGeom prst="rect">
            <a:avLst/>
          </a:prstGeom>
          <a:noFill/>
        </p:spPr>
        <p:txBody>
          <a:bodyPr wrap="square" rtlCol="0">
            <a:spAutoFit/>
          </a:bodyPr>
          <a:lstStyle/>
          <a:p>
            <a:pPr marL="342900" indent="-342900" algn="r" rtl="1">
              <a:lnSpc>
                <a:spcPct val="150000"/>
              </a:lnSpc>
              <a:buFont typeface="Wingdings" panose="05000000000000000000" pitchFamily="2" charset="2"/>
              <a:buChar char="ü"/>
            </a:pPr>
            <a:r>
              <a:rPr lang="ar-KW" sz="2400" dirty="0">
                <a:ln w="0"/>
                <a:effectLst>
                  <a:outerShdw blurRad="38100" dist="19050" dir="2700000" algn="tl" rotWithShape="0">
                    <a:schemeClr val="dk1">
                      <a:alpha val="40000"/>
                    </a:schemeClr>
                  </a:outerShdw>
                </a:effectLst>
              </a:rPr>
              <a:t>عند الدخول على نظام الإجراءات الإلكترونية </a:t>
            </a:r>
            <a:r>
              <a:rPr lang="ar-KW" sz="2400" dirty="0" smtClean="0">
                <a:ln w="0"/>
                <a:effectLst>
                  <a:outerShdw blurRad="38100" dist="19050" dir="2700000" algn="tl" rotWithShape="0">
                    <a:schemeClr val="dk1">
                      <a:alpha val="40000"/>
                    </a:schemeClr>
                  </a:outerShdw>
                </a:effectLst>
              </a:rPr>
              <a:t>يعرض التقارير الشهرية والسنوية للموظف كما </a:t>
            </a:r>
            <a:r>
              <a:rPr lang="ar-KW" sz="2400" dirty="0">
                <a:ln w="0"/>
                <a:effectLst>
                  <a:outerShdw blurRad="38100" dist="19050" dir="2700000" algn="tl" rotWithShape="0">
                    <a:schemeClr val="dk1">
                      <a:alpha val="40000"/>
                    </a:schemeClr>
                  </a:outerShdw>
                </a:effectLst>
              </a:rPr>
              <a:t>هو موضح في </a:t>
            </a:r>
            <a:r>
              <a:rPr lang="ar-KW" sz="2400" dirty="0" smtClean="0">
                <a:ln w="0"/>
                <a:effectLst>
                  <a:outerShdw blurRad="38100" dist="19050" dir="2700000" algn="tl" rotWithShape="0">
                    <a:schemeClr val="dk1">
                      <a:alpha val="40000"/>
                    </a:schemeClr>
                  </a:outerShdw>
                </a:effectLst>
              </a:rPr>
              <a:t>الصورة.</a:t>
            </a:r>
            <a:endParaRPr lang="en-US" sz="2400" dirty="0">
              <a:ln w="0"/>
              <a:effectLst>
                <a:outerShdw blurRad="38100" dist="19050" dir="2700000" algn="tl" rotWithShape="0">
                  <a:schemeClr val="dk1">
                    <a:alpha val="40000"/>
                  </a:schemeClr>
                </a:outerShdw>
              </a:effectLst>
            </a:endParaRPr>
          </a:p>
        </p:txBody>
      </p:sp>
      <p:sp>
        <p:nvSpPr>
          <p:cNvPr id="5" name="TextBox 4"/>
          <p:cNvSpPr txBox="1"/>
          <p:nvPr/>
        </p:nvSpPr>
        <p:spPr>
          <a:xfrm>
            <a:off x="4655573" y="694592"/>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pic>
        <p:nvPicPr>
          <p:cNvPr id="6" name="Picture 5"/>
          <p:cNvPicPr>
            <a:picLocks noChangeAspect="1"/>
          </p:cNvPicPr>
          <p:nvPr/>
        </p:nvPicPr>
        <p:blipFill rotWithShape="1">
          <a:blip r:embed="rId3"/>
          <a:srcRect l="18960" r="14947"/>
          <a:stretch/>
        </p:blipFill>
        <p:spPr>
          <a:xfrm>
            <a:off x="729761" y="694592"/>
            <a:ext cx="764931" cy="738554"/>
          </a:xfrm>
          <a:prstGeom prst="rect">
            <a:avLst/>
          </a:prstGeom>
        </p:spPr>
      </p:pic>
      <p:sp>
        <p:nvSpPr>
          <p:cNvPr id="7" name="Rectangle 6"/>
          <p:cNvSpPr/>
          <p:nvPr/>
        </p:nvSpPr>
        <p:spPr>
          <a:xfrm>
            <a:off x="2661138" y="1033389"/>
            <a:ext cx="694592" cy="192692"/>
          </a:xfrm>
          <a:prstGeom prst="rect">
            <a:avLst/>
          </a:prstGeom>
          <a:solidFill>
            <a:srgbClr val="165B9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64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6331" y="501163"/>
            <a:ext cx="3631224" cy="58117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4217378" y="2836671"/>
            <a:ext cx="7974622" cy="1140697"/>
          </a:xfrm>
          <a:prstGeom prst="rect">
            <a:avLst/>
          </a:prstGeom>
          <a:noFill/>
        </p:spPr>
        <p:txBody>
          <a:bodyPr wrap="square" rtlCol="0">
            <a:spAutoFit/>
          </a:bodyPr>
          <a:lstStyle/>
          <a:p>
            <a:pPr algn="r" rtl="1">
              <a:lnSpc>
                <a:spcPct val="150000"/>
              </a:lnSpc>
            </a:pPr>
            <a:r>
              <a:rPr lang="ar-KW" sz="2400" dirty="0" smtClean="0">
                <a:ln w="0"/>
                <a:solidFill>
                  <a:srgbClr val="FF0000"/>
                </a:solidFill>
                <a:effectLst>
                  <a:outerShdw blurRad="38100" dist="19050" dir="2700000" algn="tl" rotWithShape="0">
                    <a:schemeClr val="dk1">
                      <a:alpha val="40000"/>
                    </a:schemeClr>
                  </a:outerShdw>
                </a:effectLst>
              </a:rPr>
              <a:t>أولا</a:t>
            </a:r>
            <a:r>
              <a:rPr lang="ar-KW" sz="2400" dirty="0" smtClean="0">
                <a:ln w="0"/>
                <a:effectLst>
                  <a:outerShdw blurRad="38100" dist="19050" dir="2700000" algn="tl" rotWithShape="0">
                    <a:schemeClr val="dk1">
                      <a:alpha val="40000"/>
                    </a:schemeClr>
                  </a:outerShdw>
                </a:effectLst>
              </a:rPr>
              <a:t>- الإجراءات السنوية للموظف والتي تحتوي على عدد الإجازات</a:t>
            </a:r>
          </a:p>
          <a:p>
            <a:pPr algn="r" rtl="1">
              <a:lnSpc>
                <a:spcPct val="150000"/>
              </a:lnSpc>
            </a:pPr>
            <a:r>
              <a:rPr lang="ar-KW" sz="2400" dirty="0" smtClean="0">
                <a:ln w="0"/>
                <a:effectLst>
                  <a:outerShdw blurRad="38100" dist="19050" dir="2700000" algn="tl" rotWithShape="0">
                    <a:schemeClr val="dk1">
                      <a:alpha val="40000"/>
                    </a:schemeClr>
                  </a:outerShdw>
                </a:effectLst>
              </a:rPr>
              <a:t> (الدورية – العارضة – المرضية – بقرار إداري – الأخرى (كالحج) – الغيابات).</a:t>
            </a:r>
            <a:endParaRPr lang="en-US" sz="2400" dirty="0">
              <a:ln w="0"/>
              <a:effectLst>
                <a:outerShdw blurRad="38100" dist="19050" dir="2700000" algn="tl" rotWithShape="0">
                  <a:schemeClr val="dk1">
                    <a:alpha val="40000"/>
                  </a:schemeClr>
                </a:outerShdw>
              </a:effectLst>
            </a:endParaRPr>
          </a:p>
        </p:txBody>
      </p:sp>
      <p:sp>
        <p:nvSpPr>
          <p:cNvPr id="6" name="TextBox 5"/>
          <p:cNvSpPr txBox="1"/>
          <p:nvPr/>
        </p:nvSpPr>
        <p:spPr>
          <a:xfrm>
            <a:off x="4604239" y="501163"/>
            <a:ext cx="7200900" cy="584775"/>
          </a:xfrm>
          <a:prstGeom prst="rect">
            <a:avLst/>
          </a:prstGeom>
          <a:noFill/>
        </p:spPr>
        <p:txBody>
          <a:bodyPr wrap="square" rtlCol="0">
            <a:spAutoFit/>
          </a:bodyPr>
          <a:lstStyle/>
          <a:p>
            <a:pPr algn="ctr"/>
            <a:r>
              <a:rPr lang="en-US" sz="3200" b="1" i="1" u="sng" dirty="0">
                <a:latin typeface="Arial Black" panose="020B0A04020102020204" pitchFamily="34" charset="0"/>
              </a:rPr>
              <a:t>(E-Process</a:t>
            </a:r>
            <a:r>
              <a:rPr lang="ar-KW" sz="3200" b="1" i="1" u="sng" dirty="0">
                <a:latin typeface="Arial Black" panose="020B0A04020102020204" pitchFamily="34" charset="0"/>
              </a:rPr>
              <a:t>نظام الإجراءات </a:t>
            </a:r>
            <a:r>
              <a:rPr lang="ar-KW" sz="3200" b="1" i="1" u="sng" dirty="0" smtClean="0">
                <a:latin typeface="Arial Black" panose="020B0A04020102020204" pitchFamily="34" charset="0"/>
              </a:rPr>
              <a:t>الإلكترونية </a:t>
            </a:r>
            <a:r>
              <a:rPr lang="ar-KW" sz="3200" b="1" i="1" u="sng" dirty="0">
                <a:latin typeface="Arial Black" panose="020B0A04020102020204" pitchFamily="34" charset="0"/>
              </a:rPr>
              <a:t>(</a:t>
            </a:r>
            <a:endParaRPr lang="en-US" sz="3200" b="1" i="1" u="sng" dirty="0">
              <a:latin typeface="Arial Black" panose="020B0A04020102020204" pitchFamily="34" charset="0"/>
            </a:endParaRPr>
          </a:p>
        </p:txBody>
      </p:sp>
      <p:pic>
        <p:nvPicPr>
          <p:cNvPr id="7" name="Picture 6"/>
          <p:cNvPicPr>
            <a:picLocks noChangeAspect="1"/>
          </p:cNvPicPr>
          <p:nvPr/>
        </p:nvPicPr>
        <p:blipFill rotWithShape="1">
          <a:blip r:embed="rId3"/>
          <a:srcRect l="18960" r="14947"/>
          <a:stretch/>
        </p:blipFill>
        <p:spPr>
          <a:xfrm>
            <a:off x="720968" y="501163"/>
            <a:ext cx="764931" cy="835268"/>
          </a:xfrm>
          <a:prstGeom prst="rect">
            <a:avLst/>
          </a:prstGeom>
        </p:spPr>
      </p:pic>
      <p:sp>
        <p:nvSpPr>
          <p:cNvPr id="8" name="Rectangle 7"/>
          <p:cNvSpPr/>
          <p:nvPr/>
        </p:nvSpPr>
        <p:spPr>
          <a:xfrm>
            <a:off x="2706858" y="893246"/>
            <a:ext cx="694592" cy="192692"/>
          </a:xfrm>
          <a:prstGeom prst="rect">
            <a:avLst/>
          </a:prstGeom>
          <a:solidFill>
            <a:srgbClr val="1D61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91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569</Words>
  <Application>Microsoft Office PowerPoint</Application>
  <PresentationFormat>Widescreen</PresentationFormat>
  <Paragraphs>41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Calibri Light</vt:lpstr>
      <vt:lpstr>DecoType Thuluth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N. Al-Muaili</dc:creator>
  <cp:lastModifiedBy>EPA</cp:lastModifiedBy>
  <cp:revision>26</cp:revision>
  <dcterms:created xsi:type="dcterms:W3CDTF">2021-09-13T07:20:57Z</dcterms:created>
  <dcterms:modified xsi:type="dcterms:W3CDTF">2021-09-13T13:02:08Z</dcterms:modified>
</cp:coreProperties>
</file>