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2" r:id="rId1"/>
  </p:sldMasterIdLst>
  <p:notesMasterIdLst>
    <p:notesMasterId r:id="rId3"/>
  </p:notesMasterIdLst>
  <p:sldIdLst>
    <p:sldId id="610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D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FFAC73-29A2-6C0F-56E5-78BBD8DFF9A4}" v="485" dt="2024-12-03T19:00:09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634"/>
    <p:restoredTop sz="94292"/>
  </p:normalViewPr>
  <p:slideViewPr>
    <p:cSldViewPr snapToGrid="0" snapToObjects="1">
      <p:cViewPr varScale="1">
        <p:scale>
          <a:sx n="106" d="100"/>
          <a:sy n="106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son, Eli" userId="S::epbryson@email.sc.edu::d5917774-b07e-41e5-8b46-b4d832edfaa6" providerId="AD" clId="Web-{F0FFAC73-29A2-6C0F-56E5-78BBD8DFF9A4}"/>
    <pc:docChg chg="modSld">
      <pc:chgData name="Bryson, Eli" userId="S::epbryson@email.sc.edu::d5917774-b07e-41e5-8b46-b4d832edfaa6" providerId="AD" clId="Web-{F0FFAC73-29A2-6C0F-56E5-78BBD8DFF9A4}" dt="2024-12-03T19:00:09.671" v="488" actId="14100"/>
      <pc:docMkLst>
        <pc:docMk/>
      </pc:docMkLst>
      <pc:sldChg chg="addSp modSp">
        <pc:chgData name="Bryson, Eli" userId="S::epbryson@email.sc.edu::d5917774-b07e-41e5-8b46-b4d832edfaa6" providerId="AD" clId="Web-{F0FFAC73-29A2-6C0F-56E5-78BBD8DFF9A4}" dt="2024-12-03T19:00:09.671" v="488" actId="14100"/>
        <pc:sldMkLst>
          <pc:docMk/>
          <pc:sldMk cId="3016737233" sldId="6103"/>
        </pc:sldMkLst>
        <pc:spChg chg="mod">
          <ac:chgData name="Bryson, Eli" userId="S::epbryson@email.sc.edu::d5917774-b07e-41e5-8b46-b4d832edfaa6" providerId="AD" clId="Web-{F0FFAC73-29A2-6C0F-56E5-78BBD8DFF9A4}" dt="2024-12-03T18:53:19.330" v="334" actId="1076"/>
          <ac:spMkLst>
            <pc:docMk/>
            <pc:sldMk cId="3016737233" sldId="6103"/>
            <ac:spMk id="2" creationId="{CCA2AAA9-8986-0515-1CBE-428CCC9BB332}"/>
          </ac:spMkLst>
        </pc:spChg>
        <pc:spChg chg="mod">
          <ac:chgData name="Bryson, Eli" userId="S::epbryson@email.sc.edu::d5917774-b07e-41e5-8b46-b4d832edfaa6" providerId="AD" clId="Web-{F0FFAC73-29A2-6C0F-56E5-78BBD8DFF9A4}" dt="2024-12-03T18:59:41.280" v="480" actId="1076"/>
          <ac:spMkLst>
            <pc:docMk/>
            <pc:sldMk cId="3016737233" sldId="6103"/>
            <ac:spMk id="3" creationId="{6D17F774-892F-06FF-AAC5-49FE80B3BE56}"/>
          </ac:spMkLst>
        </pc:spChg>
        <pc:spChg chg="mod">
          <ac:chgData name="Bryson, Eli" userId="S::epbryson@email.sc.edu::d5917774-b07e-41e5-8b46-b4d832edfaa6" providerId="AD" clId="Web-{F0FFAC73-29A2-6C0F-56E5-78BBD8DFF9A4}" dt="2024-12-03T18:52:11.266" v="302" actId="1076"/>
          <ac:spMkLst>
            <pc:docMk/>
            <pc:sldMk cId="3016737233" sldId="6103"/>
            <ac:spMk id="5" creationId="{E63C07E3-E97C-7F51-8FCE-CA56DECBFA15}"/>
          </ac:spMkLst>
        </pc:spChg>
        <pc:spChg chg="mod">
          <ac:chgData name="Bryson, Eli" userId="S::epbryson@email.sc.edu::d5917774-b07e-41e5-8b46-b4d832edfaa6" providerId="AD" clId="Web-{F0FFAC73-29A2-6C0F-56E5-78BBD8DFF9A4}" dt="2024-12-03T18:59:36.420" v="479" actId="1076"/>
          <ac:spMkLst>
            <pc:docMk/>
            <pc:sldMk cId="3016737233" sldId="6103"/>
            <ac:spMk id="6" creationId="{4D6A123B-50C9-82D0-E716-E8F970DD6D17}"/>
          </ac:spMkLst>
        </pc:spChg>
        <pc:graphicFrameChg chg="add mod modGraphic">
          <ac:chgData name="Bryson, Eli" userId="S::epbryson@email.sc.edu::d5917774-b07e-41e5-8b46-b4d832edfaa6" providerId="AD" clId="Web-{F0FFAC73-29A2-6C0F-56E5-78BBD8DFF9A4}" dt="2024-12-03T18:59:46.843" v="482"/>
          <ac:graphicFrameMkLst>
            <pc:docMk/>
            <pc:sldMk cId="3016737233" sldId="6103"/>
            <ac:graphicFrameMk id="7" creationId="{2A5008DB-B3BA-1B56-C6AB-88C3C8EC379F}"/>
          </ac:graphicFrameMkLst>
        </pc:graphicFrameChg>
        <pc:picChg chg="add mod">
          <ac:chgData name="Bryson, Eli" userId="S::epbryson@email.sc.edu::d5917774-b07e-41e5-8b46-b4d832edfaa6" providerId="AD" clId="Web-{F0FFAC73-29A2-6C0F-56E5-78BBD8DFF9A4}" dt="2024-12-03T18:59:56.218" v="484" actId="14100"/>
          <ac:picMkLst>
            <pc:docMk/>
            <pc:sldMk cId="3016737233" sldId="6103"/>
            <ac:picMk id="8" creationId="{FFD47E72-AACE-3C5D-00F5-70F6F3AAC202}"/>
          </ac:picMkLst>
        </pc:picChg>
        <pc:picChg chg="add mod">
          <ac:chgData name="Bryson, Eli" userId="S::epbryson@email.sc.edu::d5917774-b07e-41e5-8b46-b4d832edfaa6" providerId="AD" clId="Web-{F0FFAC73-29A2-6C0F-56E5-78BBD8DFF9A4}" dt="2024-12-03T19:00:05.499" v="487" actId="1076"/>
          <ac:picMkLst>
            <pc:docMk/>
            <pc:sldMk cId="3016737233" sldId="6103"/>
            <ac:picMk id="9" creationId="{EC34D997-D70A-C0A4-BA48-EA0C92C7EF4B}"/>
          </ac:picMkLst>
        </pc:picChg>
        <pc:picChg chg="add mod ord">
          <ac:chgData name="Bryson, Eli" userId="S::epbryson@email.sc.edu::d5917774-b07e-41e5-8b46-b4d832edfaa6" providerId="AD" clId="Web-{F0FFAC73-29A2-6C0F-56E5-78BBD8DFF9A4}" dt="2024-12-03T19:00:09.671" v="488" actId="14100"/>
          <ac:picMkLst>
            <pc:docMk/>
            <pc:sldMk cId="3016737233" sldId="6103"/>
            <ac:picMk id="10" creationId="{03BE1110-7400-197C-ABBF-D66BDAE6FF5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EFF3-8D58-BB4E-99B6-E226DF52C63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76713-8775-2A4D-8D69-4EB1C23DE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66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AD092-C870-B548-B07B-C76C08402844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CSCE 580, 581 - Fall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311A-6192-0648-9B82-CEC4E618C2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14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89FE-A6F1-8A49-82C7-25174B56CDC2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CSCE 580, 581 - Fall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311A-6192-0648-9B82-CEC4E618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7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BAF4-8363-FF49-A833-2468E8FAF2E0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CSCE 580, 581 - Fall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311A-6192-0648-9B82-CEC4E618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2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17B60-10E9-054D-98D2-F9C247DFAF48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CSCE 580, 581 - Fall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311A-6192-0648-9B82-CEC4E618C2F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6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A258-9C34-AD41-9F81-D2298D2090A3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CSCE 580, 581 - Fall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311A-6192-0648-9B82-CEC4E618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14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10EC-8E53-FD4C-8C1A-9B57CC8784EF}" type="datetime1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CSCE 580, 581 - Fall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311A-6192-0648-9B82-CEC4E618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118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1142-B0D4-A848-962B-09562364FF5D}" type="datetime1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CSCE 580, 581 - Fall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311A-6192-0648-9B82-CEC4E618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6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FD67-892C-2F4B-8B74-B40DC535CB2C}" type="datetime1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CSCE 580, 581 - Fall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311A-6192-0648-9B82-CEC4E618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99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6A44A9-3113-2F44-9A18-72FC70E0D64D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CSCE 580, 581 - Fall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D3311A-6192-0648-9B82-CEC4E618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99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0818-4FBA-DE47-8BEF-011B17DF1375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CSCE 580, 581 - Fall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311A-6192-0648-9B82-CEC4E618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9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B0B7AC-C16F-1647-B006-BB5B0877549B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CSCE 580, 581 - Fall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D3311A-6192-0648-9B82-CEC4E618C2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60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2" r:id="rId9"/>
    <p:sldLayoutId id="2147484153" r:id="rId10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iagram of a logistic regression&#10;&#10;Description automatically generated">
            <a:extLst>
              <a:ext uri="{FF2B5EF4-FFF2-40B4-BE49-F238E27FC236}">
                <a16:creationId xmlns:a16="http://schemas.microsoft.com/office/drawing/2014/main" id="{03BE1110-7400-197C-ABBF-D66BDAE6F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770" y="3201658"/>
            <a:ext cx="1990006" cy="15473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A2AAA9-8986-0515-1CBE-428CCC9B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819" y="163301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2 Presentation                    </a:t>
            </a:r>
            <a:r>
              <a:rPr lang="en-US" sz="3600" i="1" dirty="0"/>
              <a:t>Name: Eli Bryson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7F774-892F-06FF-AAC5-49FE80B3B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39" y="4735583"/>
            <a:ext cx="2535060" cy="1665473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0" tIns="45720" rIns="0" bIns="45720" rtlCol="0" anchor="t"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 did everything except the optional GPT-2 model comparison.</a:t>
            </a:r>
            <a:endParaRPr lang="en-US" dirty="0">
              <a:ea typeface="Calibri"/>
              <a:cs typeface="Calibri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Comparative Table:</a:t>
            </a:r>
            <a:endParaRPr lang="en-US" dirty="0">
              <a:effectLst/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C1064-3BF6-7F43-2360-02027263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CSCE 580, 581 - Fall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C07E3-E97C-7F51-8FCE-CA56DECB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3311A-6192-0648-9B82-CEC4E618C2F0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6A123B-50C9-82D0-E716-E8F970DD6D17}"/>
              </a:ext>
            </a:extLst>
          </p:cNvPr>
          <p:cNvSpPr txBox="1">
            <a:spLocks/>
          </p:cNvSpPr>
          <p:nvPr/>
        </p:nvSpPr>
        <p:spPr>
          <a:xfrm>
            <a:off x="235409" y="876075"/>
            <a:ext cx="8445898" cy="38606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u="sng" dirty="0">
                <a:effectLst/>
              </a:rPr>
              <a:t>Answer the questions:</a:t>
            </a:r>
            <a:endParaRPr lang="en-US" sz="1400" u="sng">
              <a:effectLst/>
              <a:ea typeface="Calibri"/>
              <a:cs typeface="Calibri"/>
            </a:endParaRPr>
          </a:p>
          <a:p>
            <a:r>
              <a:rPr lang="en-US" sz="1200" dirty="0">
                <a:effectLst/>
              </a:rPr>
              <a:t>1. </a:t>
            </a:r>
            <a:r>
              <a:rPr lang="en-US" sz="12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What do </a:t>
            </a:r>
            <a:r>
              <a:rPr lang="en-US" sz="1200" dirty="0">
                <a:solidFill>
                  <a:srgbClr val="404040"/>
                </a:solidFill>
                <a:effectLst/>
                <a:latin typeface="Calibri"/>
                <a:ea typeface="Calibri"/>
                <a:cs typeface="Calibri"/>
              </a:rPr>
              <a:t>the </a:t>
            </a:r>
            <a:r>
              <a:rPr lang="en-US" sz="12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accuracy </a:t>
            </a:r>
            <a:r>
              <a:rPr lang="en-US" sz="1200" dirty="0">
                <a:solidFill>
                  <a:srgbClr val="404040"/>
                </a:solidFill>
                <a:effectLst/>
                <a:latin typeface="Calibri"/>
                <a:ea typeface="Calibri"/>
                <a:cs typeface="Calibri"/>
              </a:rPr>
              <a:t>and </a:t>
            </a:r>
            <a:r>
              <a:rPr lang="en-US" sz="12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loss curves tell you about </a:t>
            </a:r>
            <a:r>
              <a:rPr lang="en-US" sz="1200" dirty="0">
                <a:solidFill>
                  <a:srgbClr val="404040"/>
                </a:solidFill>
                <a:effectLst/>
                <a:latin typeface="Calibri"/>
                <a:ea typeface="Calibri"/>
                <a:cs typeface="Calibri"/>
              </a:rPr>
              <a:t>the fine-tuning process</a:t>
            </a:r>
            <a:r>
              <a:rPr lang="en-US" sz="12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? </a:t>
            </a:r>
            <a:r>
              <a:rPr lang="en-US" sz="1200" dirty="0">
                <a:solidFill>
                  <a:srgbClr val="404040"/>
                </a:solidFill>
                <a:ea typeface="+mn-lt"/>
                <a:cs typeface="+mn-lt"/>
              </a:rPr>
              <a:t>They show the performance and behavior of the model during the fine-tuning process.</a:t>
            </a:r>
            <a:endParaRPr lang="en-US" sz="1200" dirty="0">
              <a:solidFill>
                <a:srgbClr val="404040"/>
              </a:solidFill>
              <a:effectLst/>
              <a:ea typeface="+mn-lt"/>
              <a:cs typeface="+mn-lt"/>
            </a:endParaRPr>
          </a:p>
          <a:p>
            <a:r>
              <a:rPr lang="en-US" sz="1200" dirty="0">
                <a:effectLst/>
              </a:rPr>
              <a:t>2. How does the fine-tuned </a:t>
            </a:r>
            <a:r>
              <a:rPr lang="en-US" sz="1200" err="1">
                <a:effectLst/>
              </a:rPr>
              <a:t>DistilBERT</a:t>
            </a:r>
            <a:r>
              <a:rPr lang="en-US" sz="1200" dirty="0">
                <a:effectLst/>
              </a:rPr>
              <a:t> model compare to the classical ML model?</a:t>
            </a:r>
            <a:r>
              <a:rPr lang="en-US" sz="1200" dirty="0"/>
              <a:t> </a:t>
            </a:r>
            <a:r>
              <a:rPr lang="en-US" sz="1200" dirty="0">
                <a:ea typeface="+mn-lt"/>
                <a:cs typeface="+mn-lt"/>
              </a:rPr>
              <a:t>The fine-tuned </a:t>
            </a:r>
            <a:r>
              <a:rPr lang="en-US" sz="1200" err="1">
                <a:ea typeface="+mn-lt"/>
                <a:cs typeface="+mn-lt"/>
              </a:rPr>
              <a:t>DistilBERT</a:t>
            </a:r>
            <a:r>
              <a:rPr lang="en-US" sz="1200" dirty="0">
                <a:ea typeface="+mn-lt"/>
                <a:cs typeface="+mn-lt"/>
              </a:rPr>
              <a:t> often delivers better performance than the classical ML model. </a:t>
            </a:r>
            <a:endParaRPr lang="en-US" sz="1200">
              <a:ea typeface="Calibri"/>
              <a:cs typeface="Calibri"/>
            </a:endParaRPr>
          </a:p>
          <a:p>
            <a:r>
              <a:rPr lang="en-US" sz="1200" dirty="0">
                <a:effectLst/>
              </a:rPr>
              <a:t>What advantages or limitations do transformers present over </a:t>
            </a:r>
            <a:r>
              <a:rPr lang="en-US" sz="1200" dirty="0"/>
              <a:t>classical algorithms</a:t>
            </a:r>
            <a:r>
              <a:rPr lang="en-US" sz="1200" dirty="0">
                <a:effectLst/>
              </a:rPr>
              <a:t>?</a:t>
            </a:r>
            <a:r>
              <a:rPr lang="en-US" sz="1200" dirty="0"/>
              <a:t> </a:t>
            </a:r>
            <a:r>
              <a:rPr lang="en-US" sz="1200" dirty="0">
                <a:ea typeface="+mn-lt"/>
                <a:cs typeface="+mn-lt"/>
              </a:rPr>
              <a:t>The advantages of transformers is that they are specifically designed to handle sequential and context-dependent data. </a:t>
            </a:r>
            <a:endParaRPr lang="en-US" sz="1200">
              <a:effectLst/>
              <a:ea typeface="Calibri" panose="020F0502020204030204"/>
              <a:cs typeface="Calibri" panose="020F0502020204030204"/>
            </a:endParaRPr>
          </a:p>
          <a:p>
            <a:r>
              <a:rPr lang="en-US" sz="1200" dirty="0">
                <a:effectLst/>
              </a:rPr>
              <a:t>3. What insights can you draw from the confusion matrix? Are there any patterns in</a:t>
            </a:r>
            <a:r>
              <a:rPr lang="en-US" sz="1200" dirty="0"/>
              <a:t> </a:t>
            </a:r>
            <a:r>
              <a:rPr lang="en-US" sz="1200" dirty="0">
                <a:effectLst/>
              </a:rPr>
              <a:t>the misclassifications?</a:t>
            </a:r>
            <a:r>
              <a:rPr lang="en-US" sz="1200" dirty="0"/>
              <a:t> </a:t>
            </a:r>
            <a:endParaRPr lang="en-US" sz="1200">
              <a:effectLst/>
              <a:ea typeface="Calibri" panose="020F0502020204030204"/>
              <a:cs typeface="Calibri" panose="020F0502020204030204"/>
            </a:endParaRPr>
          </a:p>
          <a:p>
            <a:r>
              <a:rPr lang="en-US" sz="1200" dirty="0"/>
              <a:t>Fine-Tuned: More false positives  Base: High false positives &amp; negatives  Logistic Regression: Confuses positives with negatives</a:t>
            </a:r>
            <a:endParaRPr lang="en-US" sz="1200">
              <a:ea typeface="Calibri"/>
              <a:cs typeface="Calibri"/>
            </a:endParaRPr>
          </a:p>
          <a:p>
            <a:r>
              <a:rPr lang="en-US" sz="1200" dirty="0">
                <a:effectLst/>
              </a:rPr>
              <a:t>4. Why might the fine-tuned model outperform the base model?</a:t>
            </a:r>
            <a:r>
              <a:rPr lang="en-US" sz="1200" dirty="0"/>
              <a:t> </a:t>
            </a:r>
            <a:r>
              <a:rPr lang="en-US" sz="1200" dirty="0">
                <a:ea typeface="+mn-lt"/>
                <a:cs typeface="+mn-lt"/>
              </a:rPr>
              <a:t>A fine-tuned model is trained on a task-specific dataset whereas the base model is trained on a large, general-purpose set to learn language patterns.</a:t>
            </a:r>
            <a:endParaRPr lang="en-US" sz="1200">
              <a:effectLst/>
              <a:ea typeface="Calibri"/>
              <a:cs typeface="Calibri"/>
            </a:endParaRPr>
          </a:p>
          <a:p>
            <a:r>
              <a:rPr lang="en-US" sz="1200" dirty="0">
                <a:effectLst/>
              </a:rPr>
              <a:t>5. Which model would you recommend for deployment in a real-world scenario, and why? Consider both performance and efficiency in your answer.</a:t>
            </a:r>
            <a:r>
              <a:rPr lang="en-US" sz="1200" dirty="0"/>
              <a:t> </a:t>
            </a:r>
            <a:r>
              <a:rPr lang="en-US" sz="1200" dirty="0">
                <a:ea typeface="+mn-lt"/>
                <a:cs typeface="+mn-lt"/>
              </a:rPr>
              <a:t>The fine-tuned model since it would result in the best performance when deployed long term.</a:t>
            </a:r>
            <a:endParaRPr lang="en-US" sz="1200">
              <a:effectLst/>
              <a:ea typeface="Calibri"/>
              <a:cs typeface="Calibr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5008DB-B3BA-1B56-C6AB-88C3C8EC3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46555"/>
              </p:ext>
            </p:extLst>
          </p:nvPr>
        </p:nvGraphicFramePr>
        <p:xfrm>
          <a:off x="2774830" y="4715774"/>
          <a:ext cx="9243350" cy="1679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292">
                  <a:extLst>
                    <a:ext uri="{9D8B030D-6E8A-4147-A177-3AD203B41FA5}">
                      <a16:colId xmlns:a16="http://schemas.microsoft.com/office/drawing/2014/main" val="2373178072"/>
                    </a:ext>
                  </a:extLst>
                </a:gridCol>
                <a:gridCol w="1765259">
                  <a:extLst>
                    <a:ext uri="{9D8B030D-6E8A-4147-A177-3AD203B41FA5}">
                      <a16:colId xmlns:a16="http://schemas.microsoft.com/office/drawing/2014/main" val="546089543"/>
                    </a:ext>
                  </a:extLst>
                </a:gridCol>
                <a:gridCol w="1723721">
                  <a:extLst>
                    <a:ext uri="{9D8B030D-6E8A-4147-A177-3AD203B41FA5}">
                      <a16:colId xmlns:a16="http://schemas.microsoft.com/office/drawing/2014/main" val="607154475"/>
                    </a:ext>
                  </a:extLst>
                </a:gridCol>
                <a:gridCol w="1517407">
                  <a:extLst>
                    <a:ext uri="{9D8B030D-6E8A-4147-A177-3AD203B41FA5}">
                      <a16:colId xmlns:a16="http://schemas.microsoft.com/office/drawing/2014/main" val="3237411500"/>
                    </a:ext>
                  </a:extLst>
                </a:gridCol>
                <a:gridCol w="1848671">
                  <a:extLst>
                    <a:ext uri="{9D8B030D-6E8A-4147-A177-3AD203B41FA5}">
                      <a16:colId xmlns:a16="http://schemas.microsoft.com/office/drawing/2014/main" val="1126679053"/>
                    </a:ext>
                  </a:extLst>
                </a:gridCol>
              </a:tblGrid>
              <a:tr h="5666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Model </a:t>
                      </a: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(Avg)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 </a:t>
                      </a: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(Avg)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 </a:t>
                      </a: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(Avg)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 </a:t>
                      </a: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(Avg)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 (Avg)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013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Fine-tuned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37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0.4314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39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98660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FD47E72-AACE-3C5D-00F5-70F6F3AAC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329" y="690292"/>
            <a:ext cx="1975269" cy="1523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34D997-D70A-C0A4-BA48-EA0C92C7E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146" y="1897992"/>
            <a:ext cx="1831856" cy="152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372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9553</TotalTime>
  <Words>162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Retrospect</vt:lpstr>
      <vt:lpstr>Project 2 Presentation                    Name: Eli Bryson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771: Computer Processing of Natural Language  Lecture 1: Introduction, AI, NLP </dc:title>
  <dc:creator>SRIVASTAVA, BIPLAV</dc:creator>
  <cp:lastModifiedBy>SRIVASTAVA, BIPLAV</cp:lastModifiedBy>
  <cp:revision>377</cp:revision>
  <cp:lastPrinted>2024-09-26T20:16:56Z</cp:lastPrinted>
  <dcterms:created xsi:type="dcterms:W3CDTF">2020-08-20T02:09:40Z</dcterms:created>
  <dcterms:modified xsi:type="dcterms:W3CDTF">2024-12-03T19:00:10Z</dcterms:modified>
</cp:coreProperties>
</file>