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C04BFF-76F8-4C13-BD0B-3E5CC5E82A0B}">
  <a:tblStyle styleId="{DBC04BFF-76F8-4C13-BD0B-3E5CC5E82A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azhenov.me/blog/2012/07/21/classification-performance-evaluation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https://pdftoimage.com/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8d228c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8d228c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e912d4f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e912d4f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e912d4f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e912d4f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https://habr.com/ru/company/ods/blog/328372/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e912d4f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e912d4f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Recall демонстрирует способность алгоритма обнаруживать данный класс вообще, а precision — способность отличать этот класс от других классов.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http://bazhenov.me/blog/2012/07/21/classification-performance-evaluation.html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https://habr.com/ru/company/ods/blog/328372/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e912d4f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e912d4f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e912d4f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e912d4f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FFD96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Линейный класификатор</a:t>
            </a:r>
            <a:endParaRPr sz="40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Метод/Датасет</a:t>
            </a:r>
            <a:endParaRPr/>
          </a:p>
        </p:txBody>
      </p:sp>
      <p:graphicFrame>
        <p:nvGraphicFramePr>
          <p:cNvPr id="106" name="Google Shape;106;p26"/>
          <p:cNvGraphicFramePr/>
          <p:nvPr/>
        </p:nvGraphicFramePr>
        <p:xfrm>
          <a:off x="952500" y="16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{DBC04BFF-76F8-4C13-BD0B-3E5CC5E82A0B}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Модель/Датасет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CIFAR10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SpeechCommands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K-NN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 классификатор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Accuracy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300" y="1184725"/>
            <a:ext cx="5237750" cy="286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96" y="1402650"/>
            <a:ext cx="2369351" cy="1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/>
        </p:nvSpPr>
        <p:spPr>
          <a:xfrm>
            <a:off x="483375" y="2420250"/>
            <a:ext cx="24078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P - количество верно предсказанных классов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N - общее количество тестовых примеров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Метрика Accuracy</a:t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5" y="2367025"/>
            <a:ext cx="2297250" cy="107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8"/>
          <p:cNvGrpSpPr/>
          <p:nvPr/>
        </p:nvGrpSpPr>
        <p:grpSpPr>
          <a:xfrm>
            <a:off x="4689125" y="1221475"/>
            <a:ext cx="3921125" cy="1571625"/>
            <a:chOff x="4689125" y="1221475"/>
            <a:chExt cx="3921125" cy="1571625"/>
          </a:xfrm>
        </p:grpSpPr>
        <p:pic>
          <p:nvPicPr>
            <p:cNvPr id="122" name="Google Shape;12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125" y="1221475"/>
              <a:ext cx="3124200" cy="157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8"/>
            <p:cNvSpPr txBox="1"/>
            <p:nvPr/>
          </p:nvSpPr>
          <p:spPr>
            <a:xfrm>
              <a:off x="8065750" y="132067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150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 txBox="1"/>
            <p:nvPr/>
          </p:nvSpPr>
          <p:spPr>
            <a:xfrm>
              <a:off x="8065750" y="1802088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150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8"/>
            <p:cNvSpPr txBox="1"/>
            <p:nvPr/>
          </p:nvSpPr>
          <p:spPr>
            <a:xfrm>
              <a:off x="8065750" y="228352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150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8"/>
          <p:cNvGrpSpPr/>
          <p:nvPr/>
        </p:nvGrpSpPr>
        <p:grpSpPr>
          <a:xfrm>
            <a:off x="4812125" y="3352725"/>
            <a:ext cx="3921125" cy="1571625"/>
            <a:chOff x="4689125" y="1221475"/>
            <a:chExt cx="3921125" cy="1571625"/>
          </a:xfrm>
        </p:grpSpPr>
        <p:pic>
          <p:nvPicPr>
            <p:cNvPr id="127" name="Google Shape;12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125" y="1221475"/>
              <a:ext cx="3124200" cy="157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8"/>
            <p:cNvSpPr txBox="1"/>
            <p:nvPr/>
          </p:nvSpPr>
          <p:spPr>
            <a:xfrm>
              <a:off x="8065750" y="132067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430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 txBox="1"/>
            <p:nvPr/>
          </p:nvSpPr>
          <p:spPr>
            <a:xfrm>
              <a:off x="8065750" y="1802088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8"/>
            <p:cNvSpPr txBox="1"/>
            <p:nvPr/>
          </p:nvSpPr>
          <p:spPr>
            <a:xfrm>
              <a:off x="8065750" y="2283525"/>
              <a:ext cx="544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/>
                <a:t>10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8"/>
          <p:cNvSpPr txBox="1"/>
          <p:nvPr/>
        </p:nvSpPr>
        <p:spPr>
          <a:xfrm>
            <a:off x="2618875" y="1432625"/>
            <a:ext cx="1993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 ошибок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 = 0.96%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2721875" y="4038650"/>
            <a:ext cx="199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распознает только самолеты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accuracy = 0.96%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3" name="Google Shape;133;p28"/>
          <p:cNvCxnSpPr/>
          <p:nvPr/>
        </p:nvCxnSpPr>
        <p:spPr>
          <a:xfrm flipH="1" rot="10800000">
            <a:off x="3133825" y="3045550"/>
            <a:ext cx="5738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Precision &amp; Recall (для каждого класса)</a:t>
            </a:r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5" y="1101200"/>
            <a:ext cx="2433975" cy="40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 rotWithShape="1">
          <a:blip r:embed="rId4">
            <a:alphaModFix/>
          </a:blip>
          <a:srcRect b="0" l="0" r="0" t="11948"/>
          <a:stretch/>
        </p:blipFill>
        <p:spPr>
          <a:xfrm>
            <a:off x="2804300" y="1158025"/>
            <a:ext cx="3133725" cy="18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150" y="4202838"/>
            <a:ext cx="22098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3173625" y="2645225"/>
            <a:ext cx="1032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(полнота)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3074475" y="1658613"/>
            <a:ext cx="1231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(точность)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200" y="1046488"/>
            <a:ext cx="3237375" cy="24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6592" y="4032540"/>
            <a:ext cx="2046742" cy="749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5419788" y="4141869"/>
            <a:ext cx="1439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F1 / DiceLoss</a:t>
            </a:r>
            <a:r>
              <a:rPr lang="ru" sz="1800"/>
              <a:t> </a:t>
            </a:r>
            <a:endParaRPr sz="1800"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4300" y="3143498"/>
            <a:ext cx="4208800" cy="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Метрики Precision &amp; Recall</a:t>
            </a: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200" y="1227638"/>
            <a:ext cx="3124200" cy="157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30"/>
          <p:cNvGraphicFramePr/>
          <p:nvPr/>
        </p:nvGraphicFramePr>
        <p:xfrm>
          <a:off x="345300" y="300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{DBC04BFF-76F8-4C13-BD0B-3E5CC5E82A0B}</a:tableStyleId>
              </a:tblPr>
              <a:tblGrid>
                <a:gridCol w="1348625"/>
                <a:gridCol w="1348625"/>
                <a:gridCol w="1348625"/>
                <a:gridCol w="1348625"/>
                <a:gridCol w="1348625"/>
                <a:gridCol w="167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Найдено системой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Найдено верно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Recall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14/18 = 0.78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14/15 = 0.93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3/3 =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3/5 = 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3/4 = 0.75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3/5 </a:t>
                      </a:r>
                      <a:r>
                        <a:rPr lang="ru"/>
                        <a:t>=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 - кривые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00"/>
            <a:ext cx="5157665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