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77" r:id="rId3"/>
    <p:sldId id="278" r:id="rId4"/>
    <p:sldId id="257" r:id="rId5"/>
    <p:sldId id="259" r:id="rId6"/>
    <p:sldId id="265"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C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10263-4C69-0E46-B108-BF94E9A56584}" v="5" dt="2025-10-07T13:39:55.726"/>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1"/>
    <p:restoredTop sz="94652"/>
  </p:normalViewPr>
  <p:slideViewPr>
    <p:cSldViewPr snapToGrid="0">
      <p:cViewPr varScale="1">
        <p:scale>
          <a:sx n="90" d="100"/>
          <a:sy n="90" d="100"/>
        </p:scale>
        <p:origin x="11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Turner" userId="9b60647a-c825-4266-aafa-670849c64782" providerId="ADAL" clId="{292526B5-234E-5EAA-AFB8-0412B8CA4453}"/>
    <pc:docChg chg="custSel addSld modSld modMainMaster">
      <pc:chgData name="Andrew Turner" userId="9b60647a-c825-4266-aafa-670849c64782" providerId="ADAL" clId="{292526B5-234E-5EAA-AFB8-0412B8CA4453}" dt="2025-10-07T13:39:58.842" v="31" actId="20577"/>
      <pc:docMkLst>
        <pc:docMk/>
      </pc:docMkLst>
      <pc:sldChg chg="setBg">
        <pc:chgData name="Andrew Turner" userId="9b60647a-c825-4266-aafa-670849c64782" providerId="ADAL" clId="{292526B5-234E-5EAA-AFB8-0412B8CA4453}" dt="2025-10-07T13:29:39.200" v="1"/>
        <pc:sldMkLst>
          <pc:docMk/>
          <pc:sldMk cId="2414141292" sldId="256"/>
        </pc:sldMkLst>
      </pc:sldChg>
      <pc:sldChg chg="modSp mod">
        <pc:chgData name="Andrew Turner" userId="9b60647a-c825-4266-aafa-670849c64782" providerId="ADAL" clId="{292526B5-234E-5EAA-AFB8-0412B8CA4453}" dt="2025-10-07T13:39:58.842" v="31" actId="20577"/>
        <pc:sldMkLst>
          <pc:docMk/>
          <pc:sldMk cId="1181395689" sldId="258"/>
        </pc:sldMkLst>
        <pc:spChg chg="mod">
          <ac:chgData name="Andrew Turner" userId="9b60647a-c825-4266-aafa-670849c64782" providerId="ADAL" clId="{292526B5-234E-5EAA-AFB8-0412B8CA4453}" dt="2025-10-07T13:39:58.842" v="31" actId="20577"/>
          <ac:spMkLst>
            <pc:docMk/>
            <pc:sldMk cId="1181395689" sldId="258"/>
            <ac:spMk id="3" creationId="{B8D7C110-210B-A5C7-C413-7B1DF9CBDC8F}"/>
          </ac:spMkLst>
        </pc:spChg>
      </pc:sldChg>
      <pc:sldChg chg="modSp new mod">
        <pc:chgData name="Andrew Turner" userId="9b60647a-c825-4266-aafa-670849c64782" providerId="ADAL" clId="{292526B5-234E-5EAA-AFB8-0412B8CA4453}" dt="2025-10-07T13:30:55.560" v="13" actId="5793"/>
        <pc:sldMkLst>
          <pc:docMk/>
          <pc:sldMk cId="365641914" sldId="277"/>
        </pc:sldMkLst>
        <pc:spChg chg="mod">
          <ac:chgData name="Andrew Turner" userId="9b60647a-c825-4266-aafa-670849c64782" providerId="ADAL" clId="{292526B5-234E-5EAA-AFB8-0412B8CA4453}" dt="2025-10-07T13:30:46.461" v="11" actId="20577"/>
          <ac:spMkLst>
            <pc:docMk/>
            <pc:sldMk cId="365641914" sldId="277"/>
            <ac:spMk id="2" creationId="{B1CB7E89-842F-A54A-963B-EC4202DE627D}"/>
          </ac:spMkLst>
        </pc:spChg>
        <pc:spChg chg="mod">
          <ac:chgData name="Andrew Turner" userId="9b60647a-c825-4266-aafa-670849c64782" providerId="ADAL" clId="{292526B5-234E-5EAA-AFB8-0412B8CA4453}" dt="2025-10-07T13:30:55.560" v="13" actId="5793"/>
          <ac:spMkLst>
            <pc:docMk/>
            <pc:sldMk cId="365641914" sldId="277"/>
            <ac:spMk id="3" creationId="{61158D2E-F2DD-4FEB-1772-E71323CC22EC}"/>
          </ac:spMkLst>
        </pc:spChg>
      </pc:sldChg>
      <pc:sldChg chg="modSp new mod">
        <pc:chgData name="Andrew Turner" userId="9b60647a-c825-4266-aafa-670849c64782" providerId="ADAL" clId="{292526B5-234E-5EAA-AFB8-0412B8CA4453}" dt="2025-10-07T13:39:33.429" v="27" actId="20577"/>
        <pc:sldMkLst>
          <pc:docMk/>
          <pc:sldMk cId="3480535562" sldId="278"/>
        </pc:sldMkLst>
        <pc:spChg chg="mod">
          <ac:chgData name="Andrew Turner" userId="9b60647a-c825-4266-aafa-670849c64782" providerId="ADAL" clId="{292526B5-234E-5EAA-AFB8-0412B8CA4453}" dt="2025-10-07T13:39:22.879" v="24" actId="20577"/>
          <ac:spMkLst>
            <pc:docMk/>
            <pc:sldMk cId="3480535562" sldId="278"/>
            <ac:spMk id="2" creationId="{C06E3AB7-BC03-2531-F63B-80A14B3B67BE}"/>
          </ac:spMkLst>
        </pc:spChg>
        <pc:spChg chg="mod">
          <ac:chgData name="Andrew Turner" userId="9b60647a-c825-4266-aafa-670849c64782" providerId="ADAL" clId="{292526B5-234E-5EAA-AFB8-0412B8CA4453}" dt="2025-10-07T13:39:33.429" v="27" actId="20577"/>
          <ac:spMkLst>
            <pc:docMk/>
            <pc:sldMk cId="3480535562" sldId="278"/>
            <ac:spMk id="3" creationId="{B8EF3A5A-7398-C020-161F-ECB9A34FAF49}"/>
          </ac:spMkLst>
        </pc:spChg>
      </pc:sldChg>
      <pc:sldMasterChg chg="setBg modSldLayout">
        <pc:chgData name="Andrew Turner" userId="9b60647a-c825-4266-aafa-670849c64782" providerId="ADAL" clId="{292526B5-234E-5EAA-AFB8-0412B8CA4453}" dt="2025-10-07T13:29:39.200" v="1"/>
        <pc:sldMasterMkLst>
          <pc:docMk/>
          <pc:sldMasterMk cId="2084719545" sldId="2147483648"/>
        </pc:sldMasterMkLst>
        <pc:sldLayoutChg chg="setBg">
          <pc:chgData name="Andrew Turner" userId="9b60647a-c825-4266-aafa-670849c64782" providerId="ADAL" clId="{292526B5-234E-5EAA-AFB8-0412B8CA4453}" dt="2025-10-07T13:29:39.200" v="1"/>
          <pc:sldLayoutMkLst>
            <pc:docMk/>
            <pc:sldMasterMk cId="2084719545" sldId="2147483648"/>
            <pc:sldLayoutMk cId="785453709" sldId="2147483649"/>
          </pc:sldLayoutMkLst>
        </pc:sldLayoutChg>
        <pc:sldLayoutChg chg="setBg">
          <pc:chgData name="Andrew Turner" userId="9b60647a-c825-4266-aafa-670849c64782" providerId="ADAL" clId="{292526B5-234E-5EAA-AFB8-0412B8CA4453}" dt="2025-10-07T13:29:39.200" v="1"/>
          <pc:sldLayoutMkLst>
            <pc:docMk/>
            <pc:sldMasterMk cId="2084719545" sldId="2147483648"/>
            <pc:sldLayoutMk cId="1212314499" sldId="2147483650"/>
          </pc:sldLayoutMkLst>
        </pc:sldLayoutChg>
        <pc:sldLayoutChg chg="setBg">
          <pc:chgData name="Andrew Turner" userId="9b60647a-c825-4266-aafa-670849c64782" providerId="ADAL" clId="{292526B5-234E-5EAA-AFB8-0412B8CA4453}" dt="2025-10-07T13:29:39.200" v="1"/>
          <pc:sldLayoutMkLst>
            <pc:docMk/>
            <pc:sldMasterMk cId="2084719545" sldId="2147483648"/>
            <pc:sldLayoutMk cId="807772394" sldId="2147483651"/>
          </pc:sldLayoutMkLst>
        </pc:sldLayoutChg>
        <pc:sldLayoutChg chg="setBg">
          <pc:chgData name="Andrew Turner" userId="9b60647a-c825-4266-aafa-670849c64782" providerId="ADAL" clId="{292526B5-234E-5EAA-AFB8-0412B8CA4453}" dt="2025-10-07T13:29:39.200" v="1"/>
          <pc:sldLayoutMkLst>
            <pc:docMk/>
            <pc:sldMasterMk cId="2084719545" sldId="2147483648"/>
            <pc:sldLayoutMk cId="1711621900" sldId="2147483652"/>
          </pc:sldLayoutMkLst>
        </pc:sldLayoutChg>
        <pc:sldLayoutChg chg="setBg">
          <pc:chgData name="Andrew Turner" userId="9b60647a-c825-4266-aafa-670849c64782" providerId="ADAL" clId="{292526B5-234E-5EAA-AFB8-0412B8CA4453}" dt="2025-10-07T13:29:39.200" v="1"/>
          <pc:sldLayoutMkLst>
            <pc:docMk/>
            <pc:sldMasterMk cId="2084719545" sldId="2147483648"/>
            <pc:sldLayoutMk cId="171337435" sldId="2147483653"/>
          </pc:sldLayoutMkLst>
        </pc:sldLayoutChg>
        <pc:sldLayoutChg chg="setBg">
          <pc:chgData name="Andrew Turner" userId="9b60647a-c825-4266-aafa-670849c64782" providerId="ADAL" clId="{292526B5-234E-5EAA-AFB8-0412B8CA4453}" dt="2025-10-07T13:29:39.200" v="1"/>
          <pc:sldLayoutMkLst>
            <pc:docMk/>
            <pc:sldMasterMk cId="2084719545" sldId="2147483648"/>
            <pc:sldLayoutMk cId="1996026068" sldId="2147483654"/>
          </pc:sldLayoutMkLst>
        </pc:sldLayoutChg>
        <pc:sldLayoutChg chg="setBg">
          <pc:chgData name="Andrew Turner" userId="9b60647a-c825-4266-aafa-670849c64782" providerId="ADAL" clId="{292526B5-234E-5EAA-AFB8-0412B8CA4453}" dt="2025-10-07T13:29:39.200" v="1"/>
          <pc:sldLayoutMkLst>
            <pc:docMk/>
            <pc:sldMasterMk cId="2084719545" sldId="2147483648"/>
            <pc:sldLayoutMk cId="3964091850" sldId="2147483655"/>
          </pc:sldLayoutMkLst>
        </pc:sldLayoutChg>
        <pc:sldLayoutChg chg="setBg">
          <pc:chgData name="Andrew Turner" userId="9b60647a-c825-4266-aafa-670849c64782" providerId="ADAL" clId="{292526B5-234E-5EAA-AFB8-0412B8CA4453}" dt="2025-10-07T13:29:39.200" v="1"/>
          <pc:sldLayoutMkLst>
            <pc:docMk/>
            <pc:sldMasterMk cId="2084719545" sldId="2147483648"/>
            <pc:sldLayoutMk cId="2354250369" sldId="2147483656"/>
          </pc:sldLayoutMkLst>
        </pc:sldLayoutChg>
        <pc:sldLayoutChg chg="setBg">
          <pc:chgData name="Andrew Turner" userId="9b60647a-c825-4266-aafa-670849c64782" providerId="ADAL" clId="{292526B5-234E-5EAA-AFB8-0412B8CA4453}" dt="2025-10-07T13:29:39.200" v="1"/>
          <pc:sldLayoutMkLst>
            <pc:docMk/>
            <pc:sldMasterMk cId="2084719545" sldId="2147483648"/>
            <pc:sldLayoutMk cId="1651215456" sldId="2147483657"/>
          </pc:sldLayoutMkLst>
        </pc:sldLayoutChg>
        <pc:sldLayoutChg chg="setBg">
          <pc:chgData name="Andrew Turner" userId="9b60647a-c825-4266-aafa-670849c64782" providerId="ADAL" clId="{292526B5-234E-5EAA-AFB8-0412B8CA4453}" dt="2025-10-07T13:29:39.200" v="1"/>
          <pc:sldLayoutMkLst>
            <pc:docMk/>
            <pc:sldMasterMk cId="2084719545" sldId="2147483648"/>
            <pc:sldLayoutMk cId="1168730819" sldId="2147483658"/>
          </pc:sldLayoutMkLst>
        </pc:sldLayoutChg>
        <pc:sldLayoutChg chg="setBg">
          <pc:chgData name="Andrew Turner" userId="9b60647a-c825-4266-aafa-670849c64782" providerId="ADAL" clId="{292526B5-234E-5EAA-AFB8-0412B8CA4453}" dt="2025-10-07T13:29:39.200" v="1"/>
          <pc:sldLayoutMkLst>
            <pc:docMk/>
            <pc:sldMasterMk cId="2084719545" sldId="2147483648"/>
            <pc:sldLayoutMk cId="1304486253"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04524-679D-D640-953F-C37E643109F2}" type="datetimeFigureOut">
              <a:rPr lang="en-GB" smtClean="0"/>
              <a:t>07/10/2025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0A0BA7-B74A-5E4C-9138-498CA60C5478}" type="slidenum">
              <a:rPr lang="en-GB" smtClean="0"/>
              <a:t>‹#›</a:t>
            </a:fld>
            <a:endParaRPr lang="en-GB"/>
          </a:p>
        </p:txBody>
      </p:sp>
    </p:spTree>
    <p:extLst>
      <p:ext uri="{BB962C8B-B14F-4D97-AF65-F5344CB8AC3E}">
        <p14:creationId xmlns:p14="http://schemas.microsoft.com/office/powerpoint/2010/main" val="3726497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Often end up in the scenario where you are throwing away renewable energy (curtailing) while still burning fossil fuels because:</a:t>
            </a:r>
          </a:p>
          <a:p>
            <a:pPr marL="228600" indent="-228600">
              <a:buAutoNum type="arabicPeriod"/>
            </a:pPr>
            <a:r>
              <a:rPr lang="en-GB" dirty="0"/>
              <a:t>Fossil fuels have a lower threshold they cannot be lower than</a:t>
            </a:r>
          </a:p>
          <a:p>
            <a:pPr marL="228600" indent="-228600">
              <a:buAutoNum type="arabicPeriod"/>
            </a:pPr>
            <a:r>
              <a:rPr lang="en-GB" dirty="0"/>
              <a:t>You need the fossil fuels running for their high dispatchability</a:t>
            </a:r>
          </a:p>
        </p:txBody>
      </p:sp>
      <p:sp>
        <p:nvSpPr>
          <p:cNvPr id="4" name="Slide Number Placeholder 3"/>
          <p:cNvSpPr>
            <a:spLocks noGrp="1"/>
          </p:cNvSpPr>
          <p:nvPr>
            <p:ph type="sldNum" sz="quarter" idx="5"/>
          </p:nvPr>
        </p:nvSpPr>
        <p:spPr/>
        <p:txBody>
          <a:bodyPr/>
          <a:lstStyle/>
          <a:p>
            <a:fld id="{590A0BA7-B74A-5E4C-9138-498CA60C5478}" type="slidenum">
              <a:rPr lang="en-GB" smtClean="0"/>
              <a:t>14</a:t>
            </a:fld>
            <a:endParaRPr lang="en-GB"/>
          </a:p>
        </p:txBody>
      </p:sp>
    </p:spTree>
    <p:extLst>
      <p:ext uri="{BB962C8B-B14F-4D97-AF65-F5344CB8AC3E}">
        <p14:creationId xmlns:p14="http://schemas.microsoft.com/office/powerpoint/2010/main" val="104892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0A0BA7-B74A-5E4C-9138-498CA60C5478}" type="slidenum">
              <a:rPr lang="en-GB" smtClean="0"/>
              <a:t>20</a:t>
            </a:fld>
            <a:endParaRPr lang="en-GB"/>
          </a:p>
        </p:txBody>
      </p:sp>
    </p:spTree>
    <p:extLst>
      <p:ext uri="{BB962C8B-B14F-4D97-AF65-F5344CB8AC3E}">
        <p14:creationId xmlns:p14="http://schemas.microsoft.com/office/powerpoint/2010/main" val="31471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762C-F23E-DF68-5A99-249ECA8A68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FD9A0DF-4C8E-7906-D0B5-BF9C1FC66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33AAAEF-ADC3-2D1E-34E3-09C032C04170}"/>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5" name="Footer Placeholder 4">
            <a:extLst>
              <a:ext uri="{FF2B5EF4-FFF2-40B4-BE49-F238E27FC236}">
                <a16:creationId xmlns:a16="http://schemas.microsoft.com/office/drawing/2014/main" id="{6471462D-E273-DE78-6F6B-07304FDB8B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754412-BB27-34D0-3F78-6104B8303C05}"/>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78545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F03D-04E7-AC01-016A-3BECADDD70C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CE8E263-1A62-6E5C-82B5-268B668456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E5D30E-98CA-8F34-0AAD-7C961AE37F3B}"/>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5" name="Footer Placeholder 4">
            <a:extLst>
              <a:ext uri="{FF2B5EF4-FFF2-40B4-BE49-F238E27FC236}">
                <a16:creationId xmlns:a16="http://schemas.microsoft.com/office/drawing/2014/main" id="{E359A0CC-7B2B-15D6-C3ED-565B0AEEFA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B919C0-787A-ABBF-F749-88C9DD2E1702}"/>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1168730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93BAC2-2AA9-AED8-E5AC-0182A3BECFA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0908D10-CB24-A78E-D640-B6B1EA671A8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36EAAB7-9EB2-8089-71D9-3D215C41EFA6}"/>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5" name="Footer Placeholder 4">
            <a:extLst>
              <a:ext uri="{FF2B5EF4-FFF2-40B4-BE49-F238E27FC236}">
                <a16:creationId xmlns:a16="http://schemas.microsoft.com/office/drawing/2014/main" id="{0ACA311C-D7D3-B539-D07D-668EAC4C68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07FE81-311A-6EF5-8A6E-0337DCB5D001}"/>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130448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750F-B6D3-13F0-492C-877BE865FC9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47A136-503D-EE2D-4DA8-502610AD753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CFBAF38-ECE1-430B-E7D7-38C0556DC86B}"/>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5" name="Footer Placeholder 4">
            <a:extLst>
              <a:ext uri="{FF2B5EF4-FFF2-40B4-BE49-F238E27FC236}">
                <a16:creationId xmlns:a16="http://schemas.microsoft.com/office/drawing/2014/main" id="{BDFA722F-8E00-04D5-481B-F778F23B82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B1BE50-F06D-A3DA-782E-7F9F7B7D7F5C}"/>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121231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B05A-B7D0-8A52-F600-0ED9A42E50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2A34F2B-4C1E-0ECF-2D76-5B7B670CBC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9F6755-230F-F89E-212D-0650B91D360C}"/>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5" name="Footer Placeholder 4">
            <a:extLst>
              <a:ext uri="{FF2B5EF4-FFF2-40B4-BE49-F238E27FC236}">
                <a16:creationId xmlns:a16="http://schemas.microsoft.com/office/drawing/2014/main" id="{C3501E43-676D-29E2-0CBD-91B668547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0639B3-F2F7-F09C-200C-98010D0F056D}"/>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80777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40A7-F9A3-76B0-BCC0-6E2A5E782D6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2A0EFEB-11AA-4253-96B5-155B6A1820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EBD004D-8620-F44D-1481-4243785DF95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35E22EF-FABF-2011-BC73-68D505F0C8EF}"/>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6" name="Footer Placeholder 5">
            <a:extLst>
              <a:ext uri="{FF2B5EF4-FFF2-40B4-BE49-F238E27FC236}">
                <a16:creationId xmlns:a16="http://schemas.microsoft.com/office/drawing/2014/main" id="{5CC53D13-40D5-7F89-FBB4-5A97AD0CE0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A885FE-B8C1-2E70-E2DB-E060055C53B3}"/>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171162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3577-6708-D19D-127C-4A74328743C0}"/>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AD0BAC3-5914-E404-CF7E-C6828D24E4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4B55D3-C1BA-4A85-0E86-F0AA8DA745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A03725B-C198-41EB-FD89-7BD69953D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315A2F1-58A6-63A7-9EE3-16EC5CFD07A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FA2B239-93DD-80A6-CAF8-1DA2F972B8EF}"/>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8" name="Footer Placeholder 7">
            <a:extLst>
              <a:ext uri="{FF2B5EF4-FFF2-40B4-BE49-F238E27FC236}">
                <a16:creationId xmlns:a16="http://schemas.microsoft.com/office/drawing/2014/main" id="{7DC8EB79-8323-0DD1-54AB-984D0368A1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967649B-61B1-DECC-C877-7BE122BAA8E6}"/>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171337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6E6F-495E-E741-44D6-49BBE5BE381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B919E96-B3B1-505C-E6E5-66C93D30C7CD}"/>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4" name="Footer Placeholder 3">
            <a:extLst>
              <a:ext uri="{FF2B5EF4-FFF2-40B4-BE49-F238E27FC236}">
                <a16:creationId xmlns:a16="http://schemas.microsoft.com/office/drawing/2014/main" id="{BFA82528-5AC5-5A80-7319-BFE54345C0B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08CB88-6326-AECB-4FCD-088C23FA3ECE}"/>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199602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50F56-4346-69C9-A070-FA72ACBA76DD}"/>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3" name="Footer Placeholder 2">
            <a:extLst>
              <a:ext uri="{FF2B5EF4-FFF2-40B4-BE49-F238E27FC236}">
                <a16:creationId xmlns:a16="http://schemas.microsoft.com/office/drawing/2014/main" id="{3E21D920-77A0-1326-69C9-98E5632D7DF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2822C49-2692-E271-FA8D-DC652235E2C4}"/>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396409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9694-4301-8D5B-5A79-D263E7DF249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AF7720C-20D7-D44D-6424-39CECF066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A6C9CCE-E066-C3AF-7843-D90BBBCE9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E0E07E-8ACA-2E7D-8EDC-187C69902898}"/>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6" name="Footer Placeholder 5">
            <a:extLst>
              <a:ext uri="{FF2B5EF4-FFF2-40B4-BE49-F238E27FC236}">
                <a16:creationId xmlns:a16="http://schemas.microsoft.com/office/drawing/2014/main" id="{C7F26D02-F00C-81C4-4E73-15140EAEC8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06B9E4-B7C5-08DC-4491-B8F6EE9656AE}"/>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235425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6B79-32DC-1198-01E9-ED44230106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EB99978-47F2-F008-C489-21D2A8C7B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6D4ECF-845F-0C7B-AD68-BB933639D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D3C7CB4-83CE-E380-BDAF-4D4F0D7E5B6B}"/>
              </a:ext>
            </a:extLst>
          </p:cNvPr>
          <p:cNvSpPr>
            <a:spLocks noGrp="1"/>
          </p:cNvSpPr>
          <p:nvPr>
            <p:ph type="dt" sz="half" idx="10"/>
          </p:nvPr>
        </p:nvSpPr>
        <p:spPr/>
        <p:txBody>
          <a:bodyPr/>
          <a:lstStyle/>
          <a:p>
            <a:fld id="{672813EE-9A87-8947-B3D8-63B457B8D0DE}" type="datetimeFigureOut">
              <a:rPr lang="en-GB" smtClean="0"/>
              <a:t>07/10/2025</a:t>
            </a:fld>
            <a:endParaRPr lang="en-GB"/>
          </a:p>
        </p:txBody>
      </p:sp>
      <p:sp>
        <p:nvSpPr>
          <p:cNvPr id="6" name="Footer Placeholder 5">
            <a:extLst>
              <a:ext uri="{FF2B5EF4-FFF2-40B4-BE49-F238E27FC236}">
                <a16:creationId xmlns:a16="http://schemas.microsoft.com/office/drawing/2014/main" id="{0E9489D4-E49A-CFAD-C626-ABB1544DC2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A303A6-A219-6121-E674-CCF58D46A464}"/>
              </a:ext>
            </a:extLst>
          </p:cNvPr>
          <p:cNvSpPr>
            <a:spLocks noGrp="1"/>
          </p:cNvSpPr>
          <p:nvPr>
            <p:ph type="sldNum" sz="quarter" idx="12"/>
          </p:nvPr>
        </p:nvSpPr>
        <p:spPr/>
        <p:txBody>
          <a:bodyPr/>
          <a:lstStyle/>
          <a:p>
            <a:fld id="{4C5AD7E2-2FBE-3642-A5C5-D089F68610EE}" type="slidenum">
              <a:rPr lang="en-GB" smtClean="0"/>
              <a:t>‹#›</a:t>
            </a:fld>
            <a:endParaRPr lang="en-GB"/>
          </a:p>
        </p:txBody>
      </p:sp>
    </p:spTree>
    <p:extLst>
      <p:ext uri="{BB962C8B-B14F-4D97-AF65-F5344CB8AC3E}">
        <p14:creationId xmlns:p14="http://schemas.microsoft.com/office/powerpoint/2010/main" val="1651215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DECD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7FB27D-D897-E1C7-C8D6-38C9507186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BF9C64A-8EC8-B12B-6708-796FA5B54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8FF6332-3C33-314C-EC8C-00C0F13C5A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2813EE-9A87-8947-B3D8-63B457B8D0DE}" type="datetimeFigureOut">
              <a:rPr lang="en-GB" smtClean="0"/>
              <a:t>07/10/2025</a:t>
            </a:fld>
            <a:endParaRPr lang="en-GB"/>
          </a:p>
        </p:txBody>
      </p:sp>
      <p:sp>
        <p:nvSpPr>
          <p:cNvPr id="5" name="Footer Placeholder 4">
            <a:extLst>
              <a:ext uri="{FF2B5EF4-FFF2-40B4-BE49-F238E27FC236}">
                <a16:creationId xmlns:a16="http://schemas.microsoft.com/office/drawing/2014/main" id="{6D281090-063F-679F-8D2A-85BF7482F8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15C43CC-5F63-771A-FAAD-2B9484EA3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5AD7E2-2FBE-3642-A5C5-D089F68610EE}" type="slidenum">
              <a:rPr lang="en-GB" smtClean="0"/>
              <a:t>‹#›</a:t>
            </a:fld>
            <a:endParaRPr lang="en-GB"/>
          </a:p>
        </p:txBody>
      </p:sp>
    </p:spTree>
    <p:extLst>
      <p:ext uri="{BB962C8B-B14F-4D97-AF65-F5344CB8AC3E}">
        <p14:creationId xmlns:p14="http://schemas.microsoft.com/office/powerpoint/2010/main" val="2084719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arbonintensity.org.uk/"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ug.org/proceedings/cug2023_proceedings/includes/files/pap113s2-file1.pdf" TargetMode="External"/><Relationship Id="rId2" Type="http://schemas.openxmlformats.org/officeDocument/2006/relationships/hyperlink" Target="https://doi.ieeecomputersociety.org/10.1109/SC41406.2024.0003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electricityinfo.org/region-archiv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urworldindata.org/grapher/carbon-intensity-electricity?tab=tabl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77A2-F27A-3110-8DC7-5E0B99C6A511}"/>
              </a:ext>
            </a:extLst>
          </p:cNvPr>
          <p:cNvSpPr>
            <a:spLocks noGrp="1"/>
          </p:cNvSpPr>
          <p:nvPr>
            <p:ph type="ctrTitle"/>
          </p:nvPr>
        </p:nvSpPr>
        <p:spPr/>
        <p:txBody>
          <a:bodyPr/>
          <a:lstStyle/>
          <a:p>
            <a:r>
              <a:rPr lang="en-GB" dirty="0"/>
              <a:t>Carbon Awareness</a:t>
            </a:r>
          </a:p>
        </p:txBody>
      </p:sp>
      <p:sp>
        <p:nvSpPr>
          <p:cNvPr id="3" name="Subtitle 2">
            <a:extLst>
              <a:ext uri="{FF2B5EF4-FFF2-40B4-BE49-F238E27FC236}">
                <a16:creationId xmlns:a16="http://schemas.microsoft.com/office/drawing/2014/main" id="{75B85C76-8156-B5F1-6DDB-93A6626B812C}"/>
              </a:ext>
            </a:extLst>
          </p:cNvPr>
          <p:cNvSpPr>
            <a:spLocks noGrp="1"/>
          </p:cNvSpPr>
          <p:nvPr>
            <p:ph type="subTitle" idx="1"/>
          </p:nvPr>
        </p:nvSpPr>
        <p:spPr/>
        <p:txBody>
          <a:bodyPr/>
          <a:lstStyle/>
          <a:p>
            <a:r>
              <a:rPr lang="en-GB" dirty="0"/>
              <a:t>Green software use on HPC</a:t>
            </a:r>
          </a:p>
        </p:txBody>
      </p:sp>
    </p:spTree>
    <p:extLst>
      <p:ext uri="{BB962C8B-B14F-4D97-AF65-F5344CB8AC3E}">
        <p14:creationId xmlns:p14="http://schemas.microsoft.com/office/powerpoint/2010/main" val="2414141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A654-E280-BDFD-EB85-34CC665E10FD}"/>
              </a:ext>
            </a:extLst>
          </p:cNvPr>
          <p:cNvSpPr>
            <a:spLocks noGrp="1"/>
          </p:cNvSpPr>
          <p:nvPr>
            <p:ph type="title"/>
          </p:nvPr>
        </p:nvSpPr>
        <p:spPr/>
        <p:txBody>
          <a:bodyPr/>
          <a:lstStyle/>
          <a:p>
            <a:r>
              <a:rPr lang="en-GB" dirty="0">
                <a:solidFill>
                  <a:schemeClr val="accent3"/>
                </a:solidFill>
              </a:rPr>
              <a:t>Exercise: emissions variation from HPC</a:t>
            </a:r>
          </a:p>
        </p:txBody>
      </p:sp>
      <p:graphicFrame>
        <p:nvGraphicFramePr>
          <p:cNvPr id="8" name="Content Placeholder 7">
            <a:extLst>
              <a:ext uri="{FF2B5EF4-FFF2-40B4-BE49-F238E27FC236}">
                <a16:creationId xmlns:a16="http://schemas.microsoft.com/office/drawing/2014/main" id="{60C6B86D-207E-C869-9A00-9902E11ADF6A}"/>
              </a:ext>
            </a:extLst>
          </p:cNvPr>
          <p:cNvGraphicFramePr>
            <a:graphicFrameLocks noGrp="1"/>
          </p:cNvGraphicFramePr>
          <p:nvPr>
            <p:ph idx="1"/>
            <p:extLst>
              <p:ext uri="{D42A27DB-BD31-4B8C-83A1-F6EECF244321}">
                <p14:modId xmlns:p14="http://schemas.microsoft.com/office/powerpoint/2010/main" val="3025805338"/>
              </p:ext>
            </p:extLst>
          </p:nvPr>
        </p:nvGraphicFramePr>
        <p:xfrm>
          <a:off x="2274066" y="3157519"/>
          <a:ext cx="4339728" cy="1737360"/>
        </p:xfrm>
        <a:graphic>
          <a:graphicData uri="http://schemas.openxmlformats.org/drawingml/2006/table">
            <a:tbl>
              <a:tblPr firstRow="1" bandRow="1">
                <a:tableStyleId>{793D81CF-94F2-401A-BA57-92F5A7B2D0C5}</a:tableStyleId>
              </a:tblPr>
              <a:tblGrid>
                <a:gridCol w="2169864">
                  <a:extLst>
                    <a:ext uri="{9D8B030D-6E8A-4147-A177-3AD203B41FA5}">
                      <a16:colId xmlns:a16="http://schemas.microsoft.com/office/drawing/2014/main" val="2981924886"/>
                    </a:ext>
                  </a:extLst>
                </a:gridCol>
                <a:gridCol w="2169864">
                  <a:extLst>
                    <a:ext uri="{9D8B030D-6E8A-4147-A177-3AD203B41FA5}">
                      <a16:colId xmlns:a16="http://schemas.microsoft.com/office/drawing/2014/main" val="1669811580"/>
                    </a:ext>
                  </a:extLst>
                </a:gridCol>
              </a:tblGrid>
              <a:tr h="0">
                <a:tc>
                  <a:txBody>
                    <a:bodyPr/>
                    <a:lstStyle/>
                    <a:p>
                      <a:pPr algn="r">
                        <a:buNone/>
                      </a:pPr>
                      <a:r>
                        <a:rPr lang="en-GB" dirty="0">
                          <a:effectLst/>
                        </a:rPr>
                        <a:t>Type</a:t>
                      </a:r>
                    </a:p>
                  </a:txBody>
                  <a:tcPr anchor="ctr"/>
                </a:tc>
                <a:tc>
                  <a:txBody>
                    <a:bodyPr/>
                    <a:lstStyle/>
                    <a:p>
                      <a:pPr algn="r">
                        <a:buNone/>
                      </a:pPr>
                      <a:r>
                        <a:rPr lang="en-GB" dirty="0">
                          <a:effectLst/>
                        </a:rPr>
                        <a:t>Carbon Intensity [gCO</a:t>
                      </a:r>
                      <a:r>
                        <a:rPr lang="en-GB" baseline="-25000" dirty="0">
                          <a:effectLst/>
                        </a:rPr>
                        <a:t>2</a:t>
                      </a:r>
                      <a:r>
                        <a:rPr lang="en-GB" dirty="0">
                          <a:effectLst/>
                        </a:rPr>
                        <a:t>e/kWh]</a:t>
                      </a:r>
                    </a:p>
                  </a:txBody>
                  <a:tcPr anchor="ctr"/>
                </a:tc>
                <a:extLst>
                  <a:ext uri="{0D108BD9-81ED-4DB2-BD59-A6C34878D82A}">
                    <a16:rowId xmlns:a16="http://schemas.microsoft.com/office/drawing/2014/main" val="2828449850"/>
                  </a:ext>
                </a:extLst>
              </a:tr>
              <a:tr h="0">
                <a:tc>
                  <a:txBody>
                    <a:bodyPr/>
                    <a:lstStyle/>
                    <a:p>
                      <a:pPr algn="r">
                        <a:buNone/>
                      </a:pPr>
                      <a:r>
                        <a:rPr lang="en-GB">
                          <a:effectLst/>
                        </a:rPr>
                        <a:t>low</a:t>
                      </a:r>
                    </a:p>
                  </a:txBody>
                  <a:tcPr anchor="ctr"/>
                </a:tc>
                <a:tc>
                  <a:txBody>
                    <a:bodyPr/>
                    <a:lstStyle/>
                    <a:p>
                      <a:pPr algn="r">
                        <a:buNone/>
                      </a:pPr>
                      <a:r>
                        <a:rPr lang="en-GB">
                          <a:effectLst/>
                        </a:rPr>
                        <a:t>30</a:t>
                      </a:r>
                    </a:p>
                  </a:txBody>
                  <a:tcPr anchor="ctr"/>
                </a:tc>
                <a:extLst>
                  <a:ext uri="{0D108BD9-81ED-4DB2-BD59-A6C34878D82A}">
                    <a16:rowId xmlns:a16="http://schemas.microsoft.com/office/drawing/2014/main" val="3226638168"/>
                  </a:ext>
                </a:extLst>
              </a:tr>
              <a:tr h="0">
                <a:tc>
                  <a:txBody>
                    <a:bodyPr/>
                    <a:lstStyle/>
                    <a:p>
                      <a:pPr algn="r">
                        <a:buNone/>
                      </a:pPr>
                      <a:r>
                        <a:rPr lang="en-GB">
                          <a:effectLst/>
                        </a:rPr>
                        <a:t>medium</a:t>
                      </a:r>
                    </a:p>
                  </a:txBody>
                  <a:tcPr anchor="ctr"/>
                </a:tc>
                <a:tc>
                  <a:txBody>
                    <a:bodyPr/>
                    <a:lstStyle/>
                    <a:p>
                      <a:pPr algn="r">
                        <a:buNone/>
                      </a:pPr>
                      <a:r>
                        <a:rPr lang="en-GB">
                          <a:effectLst/>
                        </a:rPr>
                        <a:t>120</a:t>
                      </a:r>
                    </a:p>
                  </a:txBody>
                  <a:tcPr anchor="ctr"/>
                </a:tc>
                <a:extLst>
                  <a:ext uri="{0D108BD9-81ED-4DB2-BD59-A6C34878D82A}">
                    <a16:rowId xmlns:a16="http://schemas.microsoft.com/office/drawing/2014/main" val="1449049962"/>
                  </a:ext>
                </a:extLst>
              </a:tr>
              <a:tr h="0">
                <a:tc>
                  <a:txBody>
                    <a:bodyPr/>
                    <a:lstStyle/>
                    <a:p>
                      <a:pPr algn="r">
                        <a:buNone/>
                      </a:pPr>
                      <a:r>
                        <a:rPr lang="en-GB">
                          <a:effectLst/>
                        </a:rPr>
                        <a:t>high</a:t>
                      </a:r>
                    </a:p>
                  </a:txBody>
                  <a:tcPr anchor="ctr"/>
                </a:tc>
                <a:tc>
                  <a:txBody>
                    <a:bodyPr/>
                    <a:lstStyle/>
                    <a:p>
                      <a:pPr algn="r">
                        <a:buNone/>
                      </a:pPr>
                      <a:r>
                        <a:rPr lang="en-GB" dirty="0">
                          <a:effectLst/>
                        </a:rPr>
                        <a:t>250</a:t>
                      </a:r>
                    </a:p>
                  </a:txBody>
                  <a:tcPr anchor="ctr"/>
                </a:tc>
                <a:extLst>
                  <a:ext uri="{0D108BD9-81ED-4DB2-BD59-A6C34878D82A}">
                    <a16:rowId xmlns:a16="http://schemas.microsoft.com/office/drawing/2014/main" val="1541975033"/>
                  </a:ext>
                </a:extLst>
              </a:tr>
            </a:tbl>
          </a:graphicData>
        </a:graphic>
      </p:graphicFrame>
      <p:sp>
        <p:nvSpPr>
          <p:cNvPr id="9" name="Rectangle 3">
            <a:extLst>
              <a:ext uri="{FF2B5EF4-FFF2-40B4-BE49-F238E27FC236}">
                <a16:creationId xmlns:a16="http://schemas.microsoft.com/office/drawing/2014/main" id="{8ED50A24-FF3C-A0DE-54DA-3ECDCA36351C}"/>
              </a:ext>
            </a:extLst>
          </p:cNvPr>
          <p:cNvSpPr>
            <a:spLocks noChangeArrowheads="1"/>
          </p:cNvSpPr>
          <p:nvPr/>
        </p:nvSpPr>
        <p:spPr bwMode="auto">
          <a:xfrm>
            <a:off x="838200" y="3132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8018F923-6DDB-7A82-11C7-2BE61BEC98EA}"/>
              </a:ext>
            </a:extLst>
          </p:cNvPr>
          <p:cNvSpPr txBox="1"/>
          <p:nvPr/>
        </p:nvSpPr>
        <p:spPr>
          <a:xfrm>
            <a:off x="838199" y="1654810"/>
            <a:ext cx="9870196" cy="1200329"/>
          </a:xfrm>
          <a:prstGeom prst="rect">
            <a:avLst/>
          </a:prstGeom>
          <a:noFill/>
        </p:spPr>
        <p:txBody>
          <a:bodyPr wrap="square">
            <a:spAutoFit/>
          </a:bodyPr>
          <a:lstStyle/>
          <a:p>
            <a:pPr algn="l">
              <a:buNone/>
            </a:pPr>
            <a:r>
              <a:rPr lang="en-GB" b="0" i="0" dirty="0">
                <a:solidFill>
                  <a:srgbClr val="000000"/>
                </a:solidFill>
                <a:effectLst/>
                <a:latin typeface="Gilroy-Regular"/>
              </a:rPr>
              <a:t>One estimate of the power draw of the ARCHER2 HPC system is 3.1 MW (this includes overheads due to power and cooling).</a:t>
            </a:r>
          </a:p>
          <a:p>
            <a:pPr algn="l">
              <a:buNone/>
            </a:pPr>
            <a:endParaRPr lang="en-GB" b="0" i="0" dirty="0">
              <a:solidFill>
                <a:srgbClr val="000000"/>
              </a:solidFill>
              <a:effectLst/>
              <a:latin typeface="Gilroy-Regular"/>
            </a:endParaRPr>
          </a:p>
          <a:p>
            <a:pPr algn="l">
              <a:buNone/>
            </a:pPr>
            <a:r>
              <a:rPr lang="en-GB" b="0" i="0" dirty="0">
                <a:solidFill>
                  <a:srgbClr val="000000"/>
                </a:solidFill>
                <a:effectLst/>
                <a:latin typeface="Gilroy-Regular"/>
              </a:rPr>
              <a:t>The mean carbon intensity (CI) varies across the UK regions. In 2024, three CI regions were identified.</a:t>
            </a:r>
          </a:p>
        </p:txBody>
      </p:sp>
      <p:sp>
        <p:nvSpPr>
          <p:cNvPr id="13" name="TextBox 12">
            <a:extLst>
              <a:ext uri="{FF2B5EF4-FFF2-40B4-BE49-F238E27FC236}">
                <a16:creationId xmlns:a16="http://schemas.microsoft.com/office/drawing/2014/main" id="{45BDD170-4FF5-86A6-87A4-926F0FC592C7}"/>
              </a:ext>
            </a:extLst>
          </p:cNvPr>
          <p:cNvSpPr txBox="1"/>
          <p:nvPr/>
        </p:nvSpPr>
        <p:spPr>
          <a:xfrm>
            <a:off x="838199" y="5291325"/>
            <a:ext cx="10070335" cy="646331"/>
          </a:xfrm>
          <a:prstGeom prst="rect">
            <a:avLst/>
          </a:prstGeom>
          <a:noFill/>
        </p:spPr>
        <p:txBody>
          <a:bodyPr wrap="square">
            <a:spAutoFit/>
          </a:bodyPr>
          <a:lstStyle/>
          <a:p>
            <a:r>
              <a:rPr lang="en-GB" b="0" i="0" dirty="0">
                <a:solidFill>
                  <a:srgbClr val="000000"/>
                </a:solidFill>
                <a:effectLst/>
                <a:latin typeface="Gilroy-Regular"/>
              </a:rPr>
              <a:t>What would the carbon emissions be from the electricity use required for 1 year of ARCHER2 operations in the three different emission regions?</a:t>
            </a:r>
            <a:endParaRPr lang="en-GB" dirty="0"/>
          </a:p>
        </p:txBody>
      </p:sp>
    </p:spTree>
    <p:extLst>
      <p:ext uri="{BB962C8B-B14F-4D97-AF65-F5344CB8AC3E}">
        <p14:creationId xmlns:p14="http://schemas.microsoft.com/office/powerpoint/2010/main" val="144876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9C9C-C916-2CF6-4490-B2BC26C2D683}"/>
              </a:ext>
            </a:extLst>
          </p:cNvPr>
          <p:cNvSpPr>
            <a:spLocks noGrp="1"/>
          </p:cNvSpPr>
          <p:nvPr>
            <p:ph type="title"/>
          </p:nvPr>
        </p:nvSpPr>
        <p:spPr/>
        <p:txBody>
          <a:bodyPr/>
          <a:lstStyle/>
          <a:p>
            <a:r>
              <a:rPr lang="en-GB" dirty="0">
                <a:solidFill>
                  <a:schemeClr val="accent3"/>
                </a:solidFill>
              </a:rPr>
              <a:t>Solution: emissions variation from HPC</a:t>
            </a:r>
          </a:p>
        </p:txBody>
      </p:sp>
      <p:graphicFrame>
        <p:nvGraphicFramePr>
          <p:cNvPr id="4" name="Content Placeholder 7">
            <a:extLst>
              <a:ext uri="{FF2B5EF4-FFF2-40B4-BE49-F238E27FC236}">
                <a16:creationId xmlns:a16="http://schemas.microsoft.com/office/drawing/2014/main" id="{9520E993-D4FD-7AED-8829-BF20AC7193C4}"/>
              </a:ext>
            </a:extLst>
          </p:cNvPr>
          <p:cNvGraphicFramePr>
            <a:graphicFrameLocks/>
          </p:cNvGraphicFramePr>
          <p:nvPr>
            <p:extLst>
              <p:ext uri="{D42A27DB-BD31-4B8C-83A1-F6EECF244321}">
                <p14:modId xmlns:p14="http://schemas.microsoft.com/office/powerpoint/2010/main" val="1151453493"/>
              </p:ext>
            </p:extLst>
          </p:nvPr>
        </p:nvGraphicFramePr>
        <p:xfrm>
          <a:off x="2252033" y="3603906"/>
          <a:ext cx="4339728" cy="1737360"/>
        </p:xfrm>
        <a:graphic>
          <a:graphicData uri="http://schemas.openxmlformats.org/drawingml/2006/table">
            <a:tbl>
              <a:tblPr firstRow="1" bandRow="1">
                <a:tableStyleId>{793D81CF-94F2-401A-BA57-92F5A7B2D0C5}</a:tableStyleId>
              </a:tblPr>
              <a:tblGrid>
                <a:gridCol w="2169864">
                  <a:extLst>
                    <a:ext uri="{9D8B030D-6E8A-4147-A177-3AD203B41FA5}">
                      <a16:colId xmlns:a16="http://schemas.microsoft.com/office/drawing/2014/main" val="2981924886"/>
                    </a:ext>
                  </a:extLst>
                </a:gridCol>
                <a:gridCol w="2169864">
                  <a:extLst>
                    <a:ext uri="{9D8B030D-6E8A-4147-A177-3AD203B41FA5}">
                      <a16:colId xmlns:a16="http://schemas.microsoft.com/office/drawing/2014/main" val="1669811580"/>
                    </a:ext>
                  </a:extLst>
                </a:gridCol>
              </a:tblGrid>
              <a:tr h="0">
                <a:tc>
                  <a:txBody>
                    <a:bodyPr/>
                    <a:lstStyle/>
                    <a:p>
                      <a:pPr algn="r">
                        <a:buNone/>
                      </a:pPr>
                      <a:r>
                        <a:rPr lang="en-GB" dirty="0">
                          <a:effectLst/>
                        </a:rPr>
                        <a:t>Type</a:t>
                      </a:r>
                    </a:p>
                  </a:txBody>
                  <a:tcPr anchor="ctr"/>
                </a:tc>
                <a:tc>
                  <a:txBody>
                    <a:bodyPr/>
                    <a:lstStyle/>
                    <a:p>
                      <a:pPr algn="r">
                        <a:buNone/>
                      </a:pPr>
                      <a:r>
                        <a:rPr lang="en-GB" dirty="0">
                          <a:effectLst/>
                        </a:rPr>
                        <a:t>Emissions [kgCO</a:t>
                      </a:r>
                      <a:r>
                        <a:rPr lang="en-GB" baseline="-25000" dirty="0">
                          <a:effectLst/>
                        </a:rPr>
                        <a:t>2</a:t>
                      </a:r>
                      <a:r>
                        <a:rPr lang="en-GB" baseline="0" dirty="0">
                          <a:effectLst/>
                        </a:rPr>
                        <a:t>e</a:t>
                      </a:r>
                      <a:r>
                        <a:rPr lang="en-GB" dirty="0">
                          <a:effectLst/>
                        </a:rPr>
                        <a:t>]</a:t>
                      </a:r>
                    </a:p>
                  </a:txBody>
                  <a:tcPr anchor="ctr"/>
                </a:tc>
                <a:extLst>
                  <a:ext uri="{0D108BD9-81ED-4DB2-BD59-A6C34878D82A}">
                    <a16:rowId xmlns:a16="http://schemas.microsoft.com/office/drawing/2014/main" val="2828449850"/>
                  </a:ext>
                </a:extLst>
              </a:tr>
              <a:tr h="0">
                <a:tc>
                  <a:txBody>
                    <a:bodyPr/>
                    <a:lstStyle/>
                    <a:p>
                      <a:pPr algn="r">
                        <a:buNone/>
                      </a:pPr>
                      <a:r>
                        <a:rPr lang="en-GB">
                          <a:effectLst/>
                        </a:rPr>
                        <a:t>low</a:t>
                      </a:r>
                    </a:p>
                  </a:txBody>
                  <a:tcPr anchor="ctr"/>
                </a:tc>
                <a:tc>
                  <a:txBody>
                    <a:bodyPr/>
                    <a:lstStyle/>
                    <a:p>
                      <a:pPr algn="r">
                        <a:buNone/>
                      </a:pPr>
                      <a:r>
                        <a:rPr lang="en-GB" dirty="0">
                          <a:effectLst/>
                        </a:rPr>
                        <a:t>815,000</a:t>
                      </a:r>
                    </a:p>
                  </a:txBody>
                  <a:tcPr anchor="ctr"/>
                </a:tc>
                <a:extLst>
                  <a:ext uri="{0D108BD9-81ED-4DB2-BD59-A6C34878D82A}">
                    <a16:rowId xmlns:a16="http://schemas.microsoft.com/office/drawing/2014/main" val="3226638168"/>
                  </a:ext>
                </a:extLst>
              </a:tr>
              <a:tr h="0">
                <a:tc>
                  <a:txBody>
                    <a:bodyPr/>
                    <a:lstStyle/>
                    <a:p>
                      <a:pPr algn="r">
                        <a:buNone/>
                      </a:pPr>
                      <a:r>
                        <a:rPr lang="en-GB" dirty="0">
                          <a:effectLst/>
                        </a:rPr>
                        <a:t>medium</a:t>
                      </a:r>
                    </a:p>
                  </a:txBody>
                  <a:tcPr anchor="ctr"/>
                </a:tc>
                <a:tc>
                  <a:txBody>
                    <a:bodyPr/>
                    <a:lstStyle/>
                    <a:p>
                      <a:pPr algn="r">
                        <a:buNone/>
                      </a:pPr>
                      <a:r>
                        <a:rPr lang="en-GB" dirty="0">
                          <a:effectLst/>
                        </a:rPr>
                        <a:t>3,260,720</a:t>
                      </a:r>
                    </a:p>
                  </a:txBody>
                  <a:tcPr anchor="ctr"/>
                </a:tc>
                <a:extLst>
                  <a:ext uri="{0D108BD9-81ED-4DB2-BD59-A6C34878D82A}">
                    <a16:rowId xmlns:a16="http://schemas.microsoft.com/office/drawing/2014/main" val="1449049962"/>
                  </a:ext>
                </a:extLst>
              </a:tr>
              <a:tr h="0">
                <a:tc>
                  <a:txBody>
                    <a:bodyPr/>
                    <a:lstStyle/>
                    <a:p>
                      <a:pPr algn="r">
                        <a:buNone/>
                      </a:pPr>
                      <a:r>
                        <a:rPr lang="en-GB">
                          <a:effectLst/>
                        </a:rPr>
                        <a:t>high</a:t>
                      </a:r>
                    </a:p>
                  </a:txBody>
                  <a:tcPr anchor="ctr"/>
                </a:tc>
                <a:tc>
                  <a:txBody>
                    <a:bodyPr/>
                    <a:lstStyle/>
                    <a:p>
                      <a:pPr algn="r">
                        <a:buNone/>
                      </a:pPr>
                      <a:r>
                        <a:rPr lang="en-GB" dirty="0">
                          <a:effectLst/>
                        </a:rPr>
                        <a:t>6,790,000</a:t>
                      </a:r>
                    </a:p>
                  </a:txBody>
                  <a:tcPr anchor="ctr"/>
                </a:tc>
                <a:extLst>
                  <a:ext uri="{0D108BD9-81ED-4DB2-BD59-A6C34878D82A}">
                    <a16:rowId xmlns:a16="http://schemas.microsoft.com/office/drawing/2014/main" val="1541975033"/>
                  </a:ext>
                </a:extLst>
              </a:tr>
            </a:tbl>
          </a:graphicData>
        </a:graphic>
      </p:graphicFrame>
      <p:sp>
        <p:nvSpPr>
          <p:cNvPr id="6" name="TextBox 5">
            <a:extLst>
              <a:ext uri="{FF2B5EF4-FFF2-40B4-BE49-F238E27FC236}">
                <a16:creationId xmlns:a16="http://schemas.microsoft.com/office/drawing/2014/main" id="{9B40A6E0-9707-2AFA-B725-472DC463E8A7}"/>
              </a:ext>
            </a:extLst>
          </p:cNvPr>
          <p:cNvSpPr txBox="1"/>
          <p:nvPr/>
        </p:nvSpPr>
        <p:spPr>
          <a:xfrm>
            <a:off x="838200" y="1403193"/>
            <a:ext cx="10515600" cy="2031325"/>
          </a:xfrm>
          <a:prstGeom prst="rect">
            <a:avLst/>
          </a:prstGeom>
          <a:noFill/>
        </p:spPr>
        <p:txBody>
          <a:bodyPr wrap="square">
            <a:spAutoFit/>
          </a:bodyPr>
          <a:lstStyle/>
          <a:p>
            <a:pPr algn="l">
              <a:buNone/>
            </a:pPr>
            <a:r>
              <a:rPr lang="en-GB" b="0" i="0" dirty="0">
                <a:solidFill>
                  <a:srgbClr val="000000"/>
                </a:solidFill>
                <a:effectLst/>
                <a:latin typeface="Gilroy-Regular"/>
              </a:rPr>
              <a:t>First, we need to estimate the amount of energy consumed by ARCHER2 in kWh for 1 year from the power draw estimate.</a:t>
            </a:r>
          </a:p>
          <a:p>
            <a:pPr algn="l">
              <a:buNone/>
            </a:pPr>
            <a:endParaRPr lang="en-GB" b="0" i="0" dirty="0">
              <a:solidFill>
                <a:srgbClr val="000000"/>
              </a:solidFill>
              <a:effectLst/>
              <a:latin typeface="Gilroy-Regular"/>
            </a:endParaRPr>
          </a:p>
          <a:p>
            <a:pPr algn="l">
              <a:buNone/>
            </a:pPr>
            <a:r>
              <a:rPr lang="en-GB" b="0" i="0" dirty="0">
                <a:solidFill>
                  <a:srgbClr val="000000"/>
                </a:solidFill>
                <a:effectLst/>
                <a:latin typeface="Gilroy-Regular"/>
              </a:rPr>
              <a:t>	3,100 kW × 365 days × 24 hours = 27,156,000 kWh</a:t>
            </a:r>
          </a:p>
          <a:p>
            <a:pPr algn="l">
              <a:buNone/>
            </a:pPr>
            <a:endParaRPr lang="en-GB" b="0" i="0" dirty="0">
              <a:solidFill>
                <a:srgbClr val="000000"/>
              </a:solidFill>
              <a:effectLst/>
              <a:latin typeface="Gilroy-Regular"/>
            </a:endParaRPr>
          </a:p>
          <a:p>
            <a:pPr algn="l">
              <a:buNone/>
            </a:pPr>
            <a:r>
              <a:rPr lang="en-GB" b="0" i="0" dirty="0">
                <a:solidFill>
                  <a:srgbClr val="000000"/>
                </a:solidFill>
                <a:effectLst/>
                <a:latin typeface="Gilroy-Regular"/>
              </a:rPr>
              <a:t>Next, we multiply this energy use by the quoted carbon intensity values to get the estimated emissions from a year of ARCHER2 operation in the three different regions.</a:t>
            </a:r>
          </a:p>
        </p:txBody>
      </p:sp>
      <p:sp>
        <p:nvSpPr>
          <p:cNvPr id="8" name="TextBox 7">
            <a:extLst>
              <a:ext uri="{FF2B5EF4-FFF2-40B4-BE49-F238E27FC236}">
                <a16:creationId xmlns:a16="http://schemas.microsoft.com/office/drawing/2014/main" id="{DA6BB22D-0D64-3F9E-C783-00D87CDD7DC2}"/>
              </a:ext>
            </a:extLst>
          </p:cNvPr>
          <p:cNvSpPr txBox="1"/>
          <p:nvPr/>
        </p:nvSpPr>
        <p:spPr>
          <a:xfrm>
            <a:off x="838199" y="5510654"/>
            <a:ext cx="10515599" cy="646331"/>
          </a:xfrm>
          <a:prstGeom prst="rect">
            <a:avLst/>
          </a:prstGeom>
          <a:noFill/>
        </p:spPr>
        <p:txBody>
          <a:bodyPr wrap="square">
            <a:spAutoFit/>
          </a:bodyPr>
          <a:lstStyle/>
          <a:p>
            <a:r>
              <a:rPr lang="en-GB" b="0" i="0" dirty="0">
                <a:solidFill>
                  <a:srgbClr val="000000"/>
                </a:solidFill>
                <a:effectLst/>
                <a:latin typeface="Gilroy-Regular"/>
              </a:rPr>
              <a:t>Hosting ARCHER2 in a high CI region instead of the low CI region would lead to an additional 5,980,000 kgCO</a:t>
            </a:r>
            <a:r>
              <a:rPr lang="en-GB" b="0" i="0" baseline="-25000" dirty="0">
                <a:solidFill>
                  <a:srgbClr val="000000"/>
                </a:solidFill>
                <a:effectLst/>
                <a:latin typeface="Gilroy-Regular"/>
              </a:rPr>
              <a:t>2</a:t>
            </a:r>
            <a:r>
              <a:rPr lang="en-GB" b="0" i="0" dirty="0">
                <a:solidFill>
                  <a:srgbClr val="000000"/>
                </a:solidFill>
                <a:effectLst/>
                <a:latin typeface="Gilroy-Regular"/>
              </a:rPr>
              <a:t>e of emissions per year, a more than eightfold increase.</a:t>
            </a:r>
            <a:endParaRPr lang="en-GB" dirty="0"/>
          </a:p>
        </p:txBody>
      </p:sp>
    </p:spTree>
    <p:extLst>
      <p:ext uri="{BB962C8B-B14F-4D97-AF65-F5344CB8AC3E}">
        <p14:creationId xmlns:p14="http://schemas.microsoft.com/office/powerpoint/2010/main" val="1645566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1A43-9AD4-539B-289A-29206E8F10BC}"/>
              </a:ext>
            </a:extLst>
          </p:cNvPr>
          <p:cNvSpPr>
            <a:spLocks noGrp="1"/>
          </p:cNvSpPr>
          <p:nvPr>
            <p:ph type="title"/>
          </p:nvPr>
        </p:nvSpPr>
        <p:spPr/>
        <p:txBody>
          <a:bodyPr/>
          <a:lstStyle/>
          <a:p>
            <a:r>
              <a:rPr lang="en-GB" dirty="0"/>
              <a:t>Carbon markets</a:t>
            </a:r>
          </a:p>
        </p:txBody>
      </p:sp>
      <p:sp>
        <p:nvSpPr>
          <p:cNvPr id="3" name="Text Placeholder 2">
            <a:extLst>
              <a:ext uri="{FF2B5EF4-FFF2-40B4-BE49-F238E27FC236}">
                <a16:creationId xmlns:a16="http://schemas.microsoft.com/office/drawing/2014/main" id="{E0A7FE59-9BC4-1A42-06A9-6A03C49E5F6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07344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9C3FC-E257-55BD-A0A0-B526C76C8F15}"/>
              </a:ext>
            </a:extLst>
          </p:cNvPr>
          <p:cNvSpPr>
            <a:spLocks noGrp="1"/>
          </p:cNvSpPr>
          <p:nvPr>
            <p:ph type="title"/>
          </p:nvPr>
        </p:nvSpPr>
        <p:spPr/>
        <p:txBody>
          <a:bodyPr/>
          <a:lstStyle/>
          <a:p>
            <a:r>
              <a:rPr lang="en-GB" dirty="0"/>
              <a:t>Dispatchability and curtailment</a:t>
            </a:r>
          </a:p>
        </p:txBody>
      </p:sp>
      <p:sp>
        <p:nvSpPr>
          <p:cNvPr id="3" name="Content Placeholder 2">
            <a:extLst>
              <a:ext uri="{FF2B5EF4-FFF2-40B4-BE49-F238E27FC236}">
                <a16:creationId xmlns:a16="http://schemas.microsoft.com/office/drawing/2014/main" id="{3D18D023-F320-3261-FE78-8F5251082B9C}"/>
              </a:ext>
            </a:extLst>
          </p:cNvPr>
          <p:cNvSpPr>
            <a:spLocks noGrp="1"/>
          </p:cNvSpPr>
          <p:nvPr>
            <p:ph idx="1"/>
          </p:nvPr>
        </p:nvSpPr>
        <p:spPr/>
        <p:txBody>
          <a:bodyPr/>
          <a:lstStyle/>
          <a:p>
            <a:r>
              <a:rPr lang="en-GB" dirty="0"/>
              <a:t>Demand </a:t>
            </a:r>
          </a:p>
          <a:p>
            <a:r>
              <a:rPr lang="en-GB" dirty="0"/>
              <a:t>For fossil fuels and nuclear power, the amount of electricity produced can be controlled easily</a:t>
            </a:r>
          </a:p>
          <a:p>
            <a:pPr lvl="1"/>
            <a:r>
              <a:rPr lang="en-GB" dirty="0"/>
              <a:t>These sources of power have high </a:t>
            </a:r>
            <a:r>
              <a:rPr lang="en-GB" b="1" i="1" dirty="0"/>
              <a:t>dispatchability</a:t>
            </a:r>
            <a:endParaRPr lang="en-GB" b="1" dirty="0"/>
          </a:p>
          <a:p>
            <a:r>
              <a:rPr lang="en-GB" dirty="0"/>
              <a:t>Some renewable sources of energy, such as solar and wind, have low dispatchability…</a:t>
            </a:r>
          </a:p>
          <a:p>
            <a:r>
              <a:rPr lang="en-GB" dirty="0"/>
              <a:t>… if the energy provided by those power sources exceeds demand, the electricity must be "thrown away", aka, </a:t>
            </a:r>
            <a:r>
              <a:rPr lang="en-GB" b="1" i="1" dirty="0"/>
              <a:t>curtailment</a:t>
            </a:r>
          </a:p>
          <a:p>
            <a:endParaRPr lang="en-GB" dirty="0"/>
          </a:p>
        </p:txBody>
      </p:sp>
    </p:spTree>
    <p:extLst>
      <p:ext uri="{BB962C8B-B14F-4D97-AF65-F5344CB8AC3E}">
        <p14:creationId xmlns:p14="http://schemas.microsoft.com/office/powerpoint/2010/main" val="264857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FE6D9B-B3C3-0C7E-85A7-380738CFCBF2}"/>
              </a:ext>
            </a:extLst>
          </p:cNvPr>
          <p:cNvPicPr>
            <a:picLocks noChangeAspect="1"/>
          </p:cNvPicPr>
          <p:nvPr/>
        </p:nvPicPr>
        <p:blipFill>
          <a:blip r:embed="rId3"/>
          <a:stretch>
            <a:fillRect/>
          </a:stretch>
        </p:blipFill>
        <p:spPr>
          <a:xfrm>
            <a:off x="4485702" y="1690688"/>
            <a:ext cx="7772400" cy="4376022"/>
          </a:xfrm>
          <a:prstGeom prst="rect">
            <a:avLst/>
          </a:prstGeom>
        </p:spPr>
      </p:pic>
      <p:sp>
        <p:nvSpPr>
          <p:cNvPr id="2" name="Title 1">
            <a:extLst>
              <a:ext uri="{FF2B5EF4-FFF2-40B4-BE49-F238E27FC236}">
                <a16:creationId xmlns:a16="http://schemas.microsoft.com/office/drawing/2014/main" id="{055564DF-102B-BB13-757D-F5653EA49D42}"/>
              </a:ext>
            </a:extLst>
          </p:cNvPr>
          <p:cNvSpPr>
            <a:spLocks noGrp="1"/>
          </p:cNvSpPr>
          <p:nvPr>
            <p:ph type="title"/>
          </p:nvPr>
        </p:nvSpPr>
        <p:spPr/>
        <p:txBody>
          <a:bodyPr/>
          <a:lstStyle/>
          <a:p>
            <a:r>
              <a:rPr lang="en-GB" dirty="0"/>
              <a:t>Marginal carbon intensity</a:t>
            </a:r>
          </a:p>
        </p:txBody>
      </p:sp>
      <p:sp>
        <p:nvSpPr>
          <p:cNvPr id="3" name="Content Placeholder 2">
            <a:extLst>
              <a:ext uri="{FF2B5EF4-FFF2-40B4-BE49-F238E27FC236}">
                <a16:creationId xmlns:a16="http://schemas.microsoft.com/office/drawing/2014/main" id="{184BF083-39D2-7135-C5D3-F549AAD28B7E}"/>
              </a:ext>
            </a:extLst>
          </p:cNvPr>
          <p:cNvSpPr>
            <a:spLocks noGrp="1"/>
          </p:cNvSpPr>
          <p:nvPr>
            <p:ph idx="1"/>
          </p:nvPr>
        </p:nvSpPr>
        <p:spPr>
          <a:xfrm>
            <a:off x="838200" y="1825625"/>
            <a:ext cx="4097357" cy="4351338"/>
          </a:xfrm>
        </p:spPr>
        <p:txBody>
          <a:bodyPr>
            <a:normAutofit fontScale="85000" lnSpcReduction="10000"/>
          </a:bodyPr>
          <a:lstStyle/>
          <a:p>
            <a:r>
              <a:rPr lang="en-GB" dirty="0"/>
              <a:t>If you suddenly increase demand, that energy comes from a marginal power plant</a:t>
            </a:r>
          </a:p>
          <a:p>
            <a:pPr lvl="1"/>
            <a:r>
              <a:rPr lang="en-GB" dirty="0"/>
              <a:t>The marginal power plant usually runs on a power source that has high dispatchability</a:t>
            </a:r>
          </a:p>
          <a:p>
            <a:r>
              <a:rPr lang="en-GB" dirty="0"/>
              <a:t>Marginal carbon intensity is simply the carbon intensity of a marginal power plant</a:t>
            </a:r>
          </a:p>
          <a:p>
            <a:r>
              <a:rPr lang="en-GB" dirty="0"/>
              <a:t>Fossil fuel plants have a lower threshold</a:t>
            </a:r>
          </a:p>
          <a:p>
            <a:pPr lvl="1"/>
            <a:r>
              <a:rPr lang="en-GB" dirty="0"/>
              <a:t>They provide an “always-on” baseline</a:t>
            </a:r>
          </a:p>
        </p:txBody>
      </p:sp>
    </p:spTree>
    <p:extLst>
      <p:ext uri="{BB962C8B-B14F-4D97-AF65-F5344CB8AC3E}">
        <p14:creationId xmlns:p14="http://schemas.microsoft.com/office/powerpoint/2010/main" val="294738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2BE83-3E92-17BD-2E79-9E2120BBAAD2}"/>
              </a:ext>
            </a:extLst>
          </p:cNvPr>
          <p:cNvSpPr>
            <a:spLocks noGrp="1"/>
          </p:cNvSpPr>
          <p:nvPr>
            <p:ph type="title"/>
          </p:nvPr>
        </p:nvSpPr>
        <p:spPr/>
        <p:txBody>
          <a:bodyPr/>
          <a:lstStyle/>
          <a:p>
            <a:r>
              <a:rPr lang="en-GB" dirty="0"/>
              <a:t>Energy market drivers</a:t>
            </a:r>
          </a:p>
        </p:txBody>
      </p:sp>
      <p:sp>
        <p:nvSpPr>
          <p:cNvPr id="3" name="Content Placeholder 2">
            <a:extLst>
              <a:ext uri="{FF2B5EF4-FFF2-40B4-BE49-F238E27FC236}">
                <a16:creationId xmlns:a16="http://schemas.microsoft.com/office/drawing/2014/main" id="{9FAB3CC4-0A46-7360-DFE8-2335485631E3}"/>
              </a:ext>
            </a:extLst>
          </p:cNvPr>
          <p:cNvSpPr>
            <a:spLocks noGrp="1"/>
          </p:cNvSpPr>
          <p:nvPr>
            <p:ph idx="1"/>
          </p:nvPr>
        </p:nvSpPr>
        <p:spPr/>
        <p:txBody>
          <a:bodyPr>
            <a:normAutofit fontScale="92500" lnSpcReduction="20000"/>
          </a:bodyPr>
          <a:lstStyle/>
          <a:p>
            <a:r>
              <a:rPr lang="en-GB" dirty="0"/>
              <a:t>Energy prices fluctuate with demand; in general, the market can respond as follows.</a:t>
            </a:r>
          </a:p>
          <a:p>
            <a:r>
              <a:rPr lang="en-GB" dirty="0"/>
              <a:t>When demand </a:t>
            </a:r>
            <a:r>
              <a:rPr lang="en-GB" b="1" dirty="0"/>
              <a:t>drops</a:t>
            </a:r>
            <a:r>
              <a:rPr lang="en-GB" dirty="0"/>
              <a:t> buy less energy from...</a:t>
            </a:r>
          </a:p>
          <a:p>
            <a:pPr lvl="1"/>
            <a:r>
              <a:rPr lang="en-GB" dirty="0"/>
              <a:t>fossil fuel plants – preferred as these are more expensive</a:t>
            </a:r>
          </a:p>
          <a:p>
            <a:pPr lvl="1"/>
            <a:r>
              <a:rPr lang="en-GB" dirty="0"/>
              <a:t>renewable sources – last resort, leads to curtailment </a:t>
            </a:r>
          </a:p>
          <a:p>
            <a:r>
              <a:rPr lang="en-GB" dirty="0"/>
              <a:t>When demand </a:t>
            </a:r>
            <a:r>
              <a:rPr lang="en-GB" b="1" dirty="0"/>
              <a:t>rises</a:t>
            </a:r>
            <a:r>
              <a:rPr lang="en-GB" dirty="0"/>
              <a:t> buy more energy from...</a:t>
            </a:r>
          </a:p>
          <a:p>
            <a:pPr lvl="1"/>
            <a:r>
              <a:rPr lang="en-GB" dirty="0"/>
              <a:t>renewable sources that are currently being curtailed – preferred as cheapest</a:t>
            </a:r>
          </a:p>
          <a:p>
            <a:pPr lvl="1"/>
            <a:r>
              <a:rPr lang="en-GB" dirty="0"/>
              <a:t>fossil fuel plants – utilise inherent dispatchability, but expensive</a:t>
            </a:r>
          </a:p>
          <a:p>
            <a:r>
              <a:rPr lang="en-GB" dirty="0"/>
              <a:t>The above picture is a simplification, energy markets are some of the most complex in the world</a:t>
            </a:r>
          </a:p>
          <a:p>
            <a:r>
              <a:rPr lang="en-GB" dirty="0"/>
              <a:t>Our goal when we are being carbon aware is to drive investment in renewables</a:t>
            </a:r>
          </a:p>
          <a:p>
            <a:pPr lvl="1"/>
            <a:r>
              <a:rPr lang="en-GB" dirty="0"/>
              <a:t>How do we do this?</a:t>
            </a:r>
          </a:p>
          <a:p>
            <a:endParaRPr lang="en-GB" dirty="0"/>
          </a:p>
        </p:txBody>
      </p:sp>
    </p:spTree>
    <p:extLst>
      <p:ext uri="{BB962C8B-B14F-4D97-AF65-F5344CB8AC3E}">
        <p14:creationId xmlns:p14="http://schemas.microsoft.com/office/powerpoint/2010/main" val="195715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3F26-FA16-CFE6-406D-4699B3417B67}"/>
              </a:ext>
            </a:extLst>
          </p:cNvPr>
          <p:cNvSpPr>
            <a:spLocks noGrp="1"/>
          </p:cNvSpPr>
          <p:nvPr>
            <p:ph type="title"/>
          </p:nvPr>
        </p:nvSpPr>
        <p:spPr/>
        <p:txBody>
          <a:bodyPr/>
          <a:lstStyle/>
          <a:p>
            <a:r>
              <a:rPr lang="en-GB" dirty="0"/>
              <a:t>Being more carbon aware</a:t>
            </a:r>
          </a:p>
        </p:txBody>
      </p:sp>
      <p:sp>
        <p:nvSpPr>
          <p:cNvPr id="3" name="Text Placeholder 2">
            <a:extLst>
              <a:ext uri="{FF2B5EF4-FFF2-40B4-BE49-F238E27FC236}">
                <a16:creationId xmlns:a16="http://schemas.microsoft.com/office/drawing/2014/main" id="{041A1873-FCBD-B606-E784-E33A77823B04}"/>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3215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757B-3638-1B21-53AC-8C8626E399C9}"/>
              </a:ext>
            </a:extLst>
          </p:cNvPr>
          <p:cNvSpPr>
            <a:spLocks noGrp="1"/>
          </p:cNvSpPr>
          <p:nvPr>
            <p:ph type="title"/>
          </p:nvPr>
        </p:nvSpPr>
        <p:spPr/>
        <p:txBody>
          <a:bodyPr/>
          <a:lstStyle/>
          <a:p>
            <a:r>
              <a:rPr lang="en-GB" dirty="0"/>
              <a:t>Driving investment in renewables</a:t>
            </a:r>
          </a:p>
        </p:txBody>
      </p:sp>
      <p:sp>
        <p:nvSpPr>
          <p:cNvPr id="3" name="Content Placeholder 2">
            <a:extLst>
              <a:ext uri="{FF2B5EF4-FFF2-40B4-BE49-F238E27FC236}">
                <a16:creationId xmlns:a16="http://schemas.microsoft.com/office/drawing/2014/main" id="{1E460C75-9842-1E6A-2CD4-15B58ECBFBD2}"/>
              </a:ext>
            </a:extLst>
          </p:cNvPr>
          <p:cNvSpPr>
            <a:spLocks noGrp="1"/>
          </p:cNvSpPr>
          <p:nvPr>
            <p:ph idx="1"/>
          </p:nvPr>
        </p:nvSpPr>
        <p:spPr/>
        <p:txBody>
          <a:bodyPr/>
          <a:lstStyle/>
          <a:p>
            <a:r>
              <a:rPr lang="en-GB" dirty="0"/>
              <a:t>Electricity production is moving towards renewables</a:t>
            </a:r>
          </a:p>
          <a:p>
            <a:r>
              <a:rPr lang="en-GB" dirty="0"/>
              <a:t>Driver is economic – renewable energy is cheaper</a:t>
            </a:r>
          </a:p>
          <a:p>
            <a:r>
              <a:rPr lang="en-GB" dirty="0"/>
              <a:t>To accelerate this transition we should aim to use more electricity when renewables are supplying and use less when it is supplied by fossil fuels</a:t>
            </a:r>
          </a:p>
          <a:p>
            <a:r>
              <a:rPr lang="en-GB" dirty="0"/>
              <a:t>We can do this by different forms of </a:t>
            </a:r>
            <a:r>
              <a:rPr lang="en-GB" b="1" i="1" dirty="0"/>
              <a:t>demand shifting and shaping</a:t>
            </a:r>
          </a:p>
          <a:p>
            <a:pPr lvl="1"/>
            <a:r>
              <a:rPr lang="en-GB" dirty="0"/>
              <a:t>This means being aware of the carbon intensity of electricity production and increasing or decreasing our demand in response</a:t>
            </a:r>
          </a:p>
          <a:p>
            <a:pPr lvl="1"/>
            <a:r>
              <a:rPr lang="en-GB" dirty="0"/>
              <a:t>We will look at: </a:t>
            </a:r>
            <a:r>
              <a:rPr lang="en-GB" b="1" i="1" dirty="0"/>
              <a:t>spatial shifting</a:t>
            </a:r>
            <a:r>
              <a:rPr lang="en-GB" dirty="0"/>
              <a:t>, </a:t>
            </a:r>
            <a:r>
              <a:rPr lang="en-GB" b="1" i="1" dirty="0"/>
              <a:t>temporal shifting </a:t>
            </a:r>
            <a:r>
              <a:rPr lang="en-GB" dirty="0"/>
              <a:t>and </a:t>
            </a:r>
            <a:r>
              <a:rPr lang="en-GB" b="1" i="1" dirty="0"/>
              <a:t>demand shaping</a:t>
            </a:r>
          </a:p>
        </p:txBody>
      </p:sp>
    </p:spTree>
    <p:extLst>
      <p:ext uri="{BB962C8B-B14F-4D97-AF65-F5344CB8AC3E}">
        <p14:creationId xmlns:p14="http://schemas.microsoft.com/office/powerpoint/2010/main" val="571887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94AC-A4BE-7C8F-B87F-2D80E6B32002}"/>
              </a:ext>
            </a:extLst>
          </p:cNvPr>
          <p:cNvSpPr>
            <a:spLocks noGrp="1"/>
          </p:cNvSpPr>
          <p:nvPr>
            <p:ph type="title"/>
          </p:nvPr>
        </p:nvSpPr>
        <p:spPr/>
        <p:txBody>
          <a:bodyPr/>
          <a:lstStyle/>
          <a:p>
            <a:r>
              <a:rPr lang="en-GB" dirty="0"/>
              <a:t>Spatial shifting</a:t>
            </a:r>
          </a:p>
        </p:txBody>
      </p:sp>
      <p:pic>
        <p:nvPicPr>
          <p:cNvPr id="4" name="Picture 3">
            <a:extLst>
              <a:ext uri="{FF2B5EF4-FFF2-40B4-BE49-F238E27FC236}">
                <a16:creationId xmlns:a16="http://schemas.microsoft.com/office/drawing/2014/main" id="{D18428B3-66FB-AF29-273B-41D9496763BD}"/>
              </a:ext>
            </a:extLst>
          </p:cNvPr>
          <p:cNvPicPr>
            <a:picLocks noChangeAspect="1"/>
          </p:cNvPicPr>
          <p:nvPr/>
        </p:nvPicPr>
        <p:blipFill>
          <a:blip r:embed="rId2"/>
          <a:stretch>
            <a:fillRect/>
          </a:stretch>
        </p:blipFill>
        <p:spPr>
          <a:xfrm>
            <a:off x="3998990" y="1596357"/>
            <a:ext cx="7772400" cy="4376022"/>
          </a:xfrm>
          <a:prstGeom prst="rect">
            <a:avLst/>
          </a:prstGeom>
        </p:spPr>
      </p:pic>
      <p:sp>
        <p:nvSpPr>
          <p:cNvPr id="6" name="TextBox 5">
            <a:extLst>
              <a:ext uri="{FF2B5EF4-FFF2-40B4-BE49-F238E27FC236}">
                <a16:creationId xmlns:a16="http://schemas.microsoft.com/office/drawing/2014/main" id="{DD653AF5-A2F0-5B5F-54E1-6E095C4292BF}"/>
              </a:ext>
            </a:extLst>
          </p:cNvPr>
          <p:cNvSpPr txBox="1"/>
          <p:nvPr/>
        </p:nvSpPr>
        <p:spPr>
          <a:xfrm>
            <a:off x="838200" y="2494442"/>
            <a:ext cx="2852451" cy="2308324"/>
          </a:xfrm>
          <a:prstGeom prst="rect">
            <a:avLst/>
          </a:prstGeom>
          <a:noFill/>
        </p:spPr>
        <p:txBody>
          <a:bodyPr wrap="square">
            <a:spAutoFit/>
          </a:bodyPr>
          <a:lstStyle/>
          <a:p>
            <a:r>
              <a:rPr lang="en-GB" b="0" i="0" dirty="0">
                <a:solidFill>
                  <a:srgbClr val="000000"/>
                </a:solidFill>
                <a:effectLst/>
                <a:latin typeface="Gilroy-Regular"/>
              </a:rPr>
              <a:t>Spatial shifting means moving your computation to a location where the current carbon intensity is low</a:t>
            </a:r>
          </a:p>
          <a:p>
            <a:endParaRPr lang="en-GB" dirty="0">
              <a:solidFill>
                <a:srgbClr val="000000"/>
              </a:solidFill>
              <a:latin typeface="Gilroy-Regular"/>
            </a:endParaRPr>
          </a:p>
          <a:p>
            <a:r>
              <a:rPr lang="en-GB" dirty="0">
                <a:solidFill>
                  <a:srgbClr val="000000"/>
                </a:solidFill>
                <a:latin typeface="Gilroy-Regular"/>
              </a:rPr>
              <a:t>This requires the ability to easily run at different locations</a:t>
            </a:r>
            <a:endParaRPr lang="en-GB" dirty="0"/>
          </a:p>
        </p:txBody>
      </p:sp>
    </p:spTree>
    <p:extLst>
      <p:ext uri="{BB962C8B-B14F-4D97-AF65-F5344CB8AC3E}">
        <p14:creationId xmlns:p14="http://schemas.microsoft.com/office/powerpoint/2010/main" val="3996305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75C9-A83A-2FA1-DDE4-FD9F4DAEA4B3}"/>
              </a:ext>
            </a:extLst>
          </p:cNvPr>
          <p:cNvSpPr>
            <a:spLocks noGrp="1"/>
          </p:cNvSpPr>
          <p:nvPr>
            <p:ph type="title"/>
          </p:nvPr>
        </p:nvSpPr>
        <p:spPr/>
        <p:txBody>
          <a:bodyPr/>
          <a:lstStyle/>
          <a:p>
            <a:r>
              <a:rPr lang="en-GB" dirty="0"/>
              <a:t>Temporal shifting</a:t>
            </a:r>
          </a:p>
        </p:txBody>
      </p:sp>
      <p:pic>
        <p:nvPicPr>
          <p:cNvPr id="4" name="Picture 3">
            <a:extLst>
              <a:ext uri="{FF2B5EF4-FFF2-40B4-BE49-F238E27FC236}">
                <a16:creationId xmlns:a16="http://schemas.microsoft.com/office/drawing/2014/main" id="{0DA03AF2-99EF-C56E-8B8C-D251CE4EC1B8}"/>
              </a:ext>
            </a:extLst>
          </p:cNvPr>
          <p:cNvPicPr>
            <a:picLocks noChangeAspect="1"/>
          </p:cNvPicPr>
          <p:nvPr/>
        </p:nvPicPr>
        <p:blipFill>
          <a:blip r:embed="rId2"/>
          <a:stretch>
            <a:fillRect/>
          </a:stretch>
        </p:blipFill>
        <p:spPr>
          <a:xfrm>
            <a:off x="3993743" y="1690688"/>
            <a:ext cx="7772400" cy="4376022"/>
          </a:xfrm>
          <a:prstGeom prst="rect">
            <a:avLst/>
          </a:prstGeom>
        </p:spPr>
      </p:pic>
      <p:sp>
        <p:nvSpPr>
          <p:cNvPr id="6" name="TextBox 5">
            <a:extLst>
              <a:ext uri="{FF2B5EF4-FFF2-40B4-BE49-F238E27FC236}">
                <a16:creationId xmlns:a16="http://schemas.microsoft.com/office/drawing/2014/main" id="{5DD854DF-6068-BF2C-40A2-BEC372E9FE70}"/>
              </a:ext>
            </a:extLst>
          </p:cNvPr>
          <p:cNvSpPr txBox="1"/>
          <p:nvPr/>
        </p:nvSpPr>
        <p:spPr>
          <a:xfrm>
            <a:off x="838200" y="1944076"/>
            <a:ext cx="3087477" cy="3693319"/>
          </a:xfrm>
          <a:prstGeom prst="rect">
            <a:avLst/>
          </a:prstGeom>
          <a:noFill/>
        </p:spPr>
        <p:txBody>
          <a:bodyPr wrap="square">
            <a:spAutoFit/>
          </a:bodyPr>
          <a:lstStyle/>
          <a:p>
            <a:r>
              <a:rPr lang="en-GB" b="0" i="0" dirty="0">
                <a:solidFill>
                  <a:srgbClr val="000000"/>
                </a:solidFill>
                <a:effectLst/>
                <a:latin typeface="Gilroy-Regular"/>
              </a:rPr>
              <a:t>Temporal shifting means moving your computation to a </a:t>
            </a:r>
            <a:r>
              <a:rPr lang="en-GB" b="0" i="1" dirty="0">
                <a:solidFill>
                  <a:srgbClr val="000000"/>
                </a:solidFill>
                <a:effectLst/>
                <a:latin typeface="Gilroy-Regular"/>
              </a:rPr>
              <a:t>time</a:t>
            </a:r>
            <a:r>
              <a:rPr lang="en-GB" b="0" i="0" dirty="0">
                <a:solidFill>
                  <a:srgbClr val="000000"/>
                </a:solidFill>
                <a:effectLst/>
                <a:latin typeface="Gilroy-Regular"/>
              </a:rPr>
              <a:t> when the carbon intensity is expected to be low</a:t>
            </a:r>
          </a:p>
          <a:p>
            <a:endParaRPr lang="en-GB" dirty="0">
              <a:solidFill>
                <a:srgbClr val="000000"/>
              </a:solidFill>
              <a:latin typeface="Gilroy-Regular"/>
            </a:endParaRPr>
          </a:p>
          <a:p>
            <a:r>
              <a:rPr lang="en-GB" dirty="0">
                <a:solidFill>
                  <a:srgbClr val="000000"/>
                </a:solidFill>
                <a:latin typeface="Gilroy-Regular"/>
              </a:rPr>
              <a:t>Relies on carbon intensity forecasts – e.g. from </a:t>
            </a:r>
            <a:r>
              <a:rPr lang="en-GB" u="sng" dirty="0">
                <a:hlinkClick r:id="rId3"/>
              </a:rPr>
              <a:t>carbonintensity.org.uk website and API</a:t>
            </a:r>
            <a:endParaRPr lang="en-GB" u="sng" dirty="0"/>
          </a:p>
          <a:p>
            <a:endParaRPr lang="en-GB" u="sng" dirty="0"/>
          </a:p>
          <a:p>
            <a:r>
              <a:rPr lang="en-GB" dirty="0"/>
              <a:t>Relies on the ability to specify a start time for computational work</a:t>
            </a:r>
          </a:p>
        </p:txBody>
      </p:sp>
    </p:spTree>
    <p:extLst>
      <p:ext uri="{BB962C8B-B14F-4D97-AF65-F5344CB8AC3E}">
        <p14:creationId xmlns:p14="http://schemas.microsoft.com/office/powerpoint/2010/main" val="2932708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7E89-842F-A54A-963B-EC4202DE627D}"/>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61158D2E-F2DD-4FEB-1772-E71323CC22EC}"/>
              </a:ext>
            </a:extLst>
          </p:cNvPr>
          <p:cNvSpPr>
            <a:spLocks noGrp="1"/>
          </p:cNvSpPr>
          <p:nvPr>
            <p:ph idx="1"/>
          </p:nvPr>
        </p:nvSpPr>
        <p:spPr/>
        <p:txBody>
          <a:bodyPr/>
          <a:lstStyle/>
          <a:p>
            <a:r>
              <a:rPr lang="en-GB" dirty="0"/>
              <a:t>How does electricity generation affect GHG emissions?</a:t>
            </a:r>
          </a:p>
          <a:p>
            <a:r>
              <a:rPr lang="en-GB" dirty="0"/>
              <a:t>What is </a:t>
            </a:r>
            <a:r>
              <a:rPr lang="en-GB" i="1" dirty="0"/>
              <a:t>carbon intensity</a:t>
            </a:r>
            <a:r>
              <a:rPr lang="en-GB" dirty="0"/>
              <a:t> of electricity generation and how does it vary geographically and temporally?</a:t>
            </a:r>
          </a:p>
          <a:p>
            <a:r>
              <a:rPr lang="en-GB" dirty="0"/>
              <a:t>What techniques can I use to make my use of HPC greener and influence transition to low-carbon electricity generation?</a:t>
            </a:r>
          </a:p>
          <a:p>
            <a:pPr marL="0" indent="0">
              <a:buNone/>
            </a:pPr>
            <a:endParaRPr lang="en-GB" dirty="0"/>
          </a:p>
        </p:txBody>
      </p:sp>
    </p:spTree>
    <p:extLst>
      <p:ext uri="{BB962C8B-B14F-4D97-AF65-F5344CB8AC3E}">
        <p14:creationId xmlns:p14="http://schemas.microsoft.com/office/powerpoint/2010/main" val="365641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FA3B-FB75-11BA-98F9-401B5D181E7C}"/>
              </a:ext>
            </a:extLst>
          </p:cNvPr>
          <p:cNvSpPr>
            <a:spLocks noGrp="1"/>
          </p:cNvSpPr>
          <p:nvPr>
            <p:ph type="title"/>
          </p:nvPr>
        </p:nvSpPr>
        <p:spPr/>
        <p:txBody>
          <a:bodyPr/>
          <a:lstStyle/>
          <a:p>
            <a:r>
              <a:rPr lang="en-GB" dirty="0"/>
              <a:t>Demand shaping</a:t>
            </a:r>
          </a:p>
        </p:txBody>
      </p:sp>
      <p:pic>
        <p:nvPicPr>
          <p:cNvPr id="4" name="Picture 3">
            <a:extLst>
              <a:ext uri="{FF2B5EF4-FFF2-40B4-BE49-F238E27FC236}">
                <a16:creationId xmlns:a16="http://schemas.microsoft.com/office/drawing/2014/main" id="{498D5E7B-EFEB-C974-C6FD-E592E83A1AB4}"/>
              </a:ext>
            </a:extLst>
          </p:cNvPr>
          <p:cNvPicPr>
            <a:picLocks noChangeAspect="1"/>
          </p:cNvPicPr>
          <p:nvPr/>
        </p:nvPicPr>
        <p:blipFill>
          <a:blip r:embed="rId3"/>
          <a:stretch>
            <a:fillRect/>
          </a:stretch>
        </p:blipFill>
        <p:spPr>
          <a:xfrm>
            <a:off x="4346112" y="1806766"/>
            <a:ext cx="7772400" cy="4376022"/>
          </a:xfrm>
          <a:prstGeom prst="rect">
            <a:avLst/>
          </a:prstGeom>
        </p:spPr>
      </p:pic>
      <p:sp>
        <p:nvSpPr>
          <p:cNvPr id="6" name="TextBox 5">
            <a:extLst>
              <a:ext uri="{FF2B5EF4-FFF2-40B4-BE49-F238E27FC236}">
                <a16:creationId xmlns:a16="http://schemas.microsoft.com/office/drawing/2014/main" id="{2429006B-1F81-FA0C-9C58-6CF7EAA87A72}"/>
              </a:ext>
            </a:extLst>
          </p:cNvPr>
          <p:cNvSpPr txBox="1"/>
          <p:nvPr/>
        </p:nvSpPr>
        <p:spPr>
          <a:xfrm>
            <a:off x="838200" y="1658473"/>
            <a:ext cx="3517178" cy="4524315"/>
          </a:xfrm>
          <a:prstGeom prst="rect">
            <a:avLst/>
          </a:prstGeom>
          <a:noFill/>
        </p:spPr>
        <p:txBody>
          <a:bodyPr wrap="square">
            <a:spAutoFit/>
          </a:bodyPr>
          <a:lstStyle/>
          <a:p>
            <a:r>
              <a:rPr lang="en-GB" b="0" i="0" dirty="0">
                <a:solidFill>
                  <a:srgbClr val="383838"/>
                </a:solidFill>
                <a:effectLst/>
                <a:latin typeface="Mulish"/>
              </a:rPr>
              <a:t>In demand shaping we shape our computation </a:t>
            </a:r>
            <a:r>
              <a:rPr lang="en-GB" dirty="0">
                <a:solidFill>
                  <a:srgbClr val="383838"/>
                </a:solidFill>
                <a:latin typeface="Mulish"/>
              </a:rPr>
              <a:t>based on how the carbon intensity varies</a:t>
            </a:r>
          </a:p>
          <a:p>
            <a:endParaRPr lang="en-GB" dirty="0">
              <a:solidFill>
                <a:srgbClr val="383838"/>
              </a:solidFill>
              <a:latin typeface="Mulish"/>
            </a:endParaRPr>
          </a:p>
          <a:p>
            <a:pPr marL="285750" indent="-285750">
              <a:buFont typeface="Arial" panose="020B0604020202020204" pitchFamily="34" charset="0"/>
              <a:buChar char="•"/>
            </a:pPr>
            <a:r>
              <a:rPr lang="en-GB" dirty="0"/>
              <a:t>If carbon intensity is low, increase the demand</a:t>
            </a:r>
          </a:p>
          <a:p>
            <a:pPr marL="285750" indent="-285750">
              <a:buFont typeface="Arial" panose="020B0604020202020204" pitchFamily="34" charset="0"/>
              <a:buChar char="•"/>
            </a:pPr>
            <a:r>
              <a:rPr lang="en-GB" dirty="0"/>
              <a:t>If carbon intensity is high, decrease demand</a:t>
            </a:r>
          </a:p>
          <a:p>
            <a:pPr marL="285750" indent="-285750">
              <a:buFont typeface="Arial" panose="020B0604020202020204" pitchFamily="34" charset="0"/>
              <a:buChar char="•"/>
            </a:pPr>
            <a:endParaRPr lang="en-GB" dirty="0">
              <a:solidFill>
                <a:srgbClr val="383838"/>
              </a:solidFill>
              <a:latin typeface="Mulish"/>
            </a:endParaRPr>
          </a:p>
          <a:p>
            <a:r>
              <a:rPr lang="en-GB" dirty="0"/>
              <a:t>Demand shaping is related to a broader concept in sustainability, which is to reduce consumption. We can achieve a lot by becoming more efficient with resources, but we also need to consume less at some point</a:t>
            </a:r>
            <a:endParaRPr lang="en-GB" dirty="0">
              <a:solidFill>
                <a:srgbClr val="383838"/>
              </a:solidFill>
              <a:latin typeface="Mulish"/>
            </a:endParaRPr>
          </a:p>
        </p:txBody>
      </p:sp>
    </p:spTree>
    <p:extLst>
      <p:ext uri="{BB962C8B-B14F-4D97-AF65-F5344CB8AC3E}">
        <p14:creationId xmlns:p14="http://schemas.microsoft.com/office/powerpoint/2010/main" val="39726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D62C-5A41-4281-6F7D-1AEA69776A12}"/>
              </a:ext>
            </a:extLst>
          </p:cNvPr>
          <p:cNvSpPr>
            <a:spLocks noGrp="1"/>
          </p:cNvSpPr>
          <p:nvPr>
            <p:ph type="title"/>
          </p:nvPr>
        </p:nvSpPr>
        <p:spPr/>
        <p:txBody>
          <a:bodyPr/>
          <a:lstStyle/>
          <a:p>
            <a:r>
              <a:rPr lang="en-GB" dirty="0">
                <a:solidFill>
                  <a:schemeClr val="accent3"/>
                </a:solidFill>
              </a:rPr>
              <a:t>Exercise: demand shifting and shaping</a:t>
            </a:r>
          </a:p>
        </p:txBody>
      </p:sp>
      <p:sp>
        <p:nvSpPr>
          <p:cNvPr id="3" name="Content Placeholder 2">
            <a:extLst>
              <a:ext uri="{FF2B5EF4-FFF2-40B4-BE49-F238E27FC236}">
                <a16:creationId xmlns:a16="http://schemas.microsoft.com/office/drawing/2014/main" id="{026C7E7C-4870-1FCC-585B-2D7E3F5DB813}"/>
              </a:ext>
            </a:extLst>
          </p:cNvPr>
          <p:cNvSpPr>
            <a:spLocks noGrp="1"/>
          </p:cNvSpPr>
          <p:nvPr>
            <p:ph idx="1"/>
          </p:nvPr>
        </p:nvSpPr>
        <p:spPr/>
        <p:txBody>
          <a:bodyPr>
            <a:normAutofit lnSpcReduction="10000"/>
          </a:bodyPr>
          <a:lstStyle/>
          <a:p>
            <a:pPr marL="0" indent="0">
              <a:buNone/>
            </a:pPr>
            <a:r>
              <a:rPr lang="en-GB" dirty="0"/>
              <a:t>A typical HPC system has a wide variety of jobs to schedule and different HPC systems have different scheduling and charging policies for jobs that run on them</a:t>
            </a:r>
          </a:p>
          <a:p>
            <a:pPr marL="0" indent="0">
              <a:buNone/>
            </a:pPr>
            <a:endParaRPr lang="en-GB" dirty="0"/>
          </a:p>
          <a:p>
            <a:pPr marL="0" indent="0">
              <a:buNone/>
            </a:pPr>
            <a:r>
              <a:rPr lang="en-GB" dirty="0"/>
              <a:t>Write down some ideas on how you could potentially modify the scheduling and charging of jobs to enable demand shaping and/or temporal shifting on an HPC system.</a:t>
            </a:r>
          </a:p>
          <a:p>
            <a:pPr marL="0" indent="0">
              <a:buNone/>
            </a:pPr>
            <a:endParaRPr lang="en-GB" dirty="0"/>
          </a:p>
          <a:p>
            <a:pPr marL="0" indent="0">
              <a:buNone/>
            </a:pPr>
            <a:r>
              <a:rPr lang="en-GB" dirty="0"/>
              <a:t>For each idea, who would be responsible for implementing this on an HPC system (e.g. individual users, service operators)?</a:t>
            </a:r>
          </a:p>
        </p:txBody>
      </p:sp>
    </p:spTree>
    <p:extLst>
      <p:ext uri="{BB962C8B-B14F-4D97-AF65-F5344CB8AC3E}">
        <p14:creationId xmlns:p14="http://schemas.microsoft.com/office/powerpoint/2010/main" val="1591360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B5C3-6429-D2D4-0AB2-41E250913BA0}"/>
              </a:ext>
            </a:extLst>
          </p:cNvPr>
          <p:cNvSpPr>
            <a:spLocks noGrp="1"/>
          </p:cNvSpPr>
          <p:nvPr>
            <p:ph type="title"/>
          </p:nvPr>
        </p:nvSpPr>
        <p:spPr/>
        <p:txBody>
          <a:bodyPr/>
          <a:lstStyle/>
          <a:p>
            <a:r>
              <a:rPr lang="en-GB" dirty="0">
                <a:solidFill>
                  <a:schemeClr val="accent3"/>
                </a:solidFill>
              </a:rPr>
              <a:t>Solution</a:t>
            </a:r>
          </a:p>
        </p:txBody>
      </p:sp>
      <p:sp>
        <p:nvSpPr>
          <p:cNvPr id="3" name="Content Placeholder 2">
            <a:extLst>
              <a:ext uri="{FF2B5EF4-FFF2-40B4-BE49-F238E27FC236}">
                <a16:creationId xmlns:a16="http://schemas.microsoft.com/office/drawing/2014/main" id="{C9DF8901-12C5-193E-6916-8D87BA0F6D81}"/>
              </a:ext>
            </a:extLst>
          </p:cNvPr>
          <p:cNvSpPr>
            <a:spLocks noGrp="1"/>
          </p:cNvSpPr>
          <p:nvPr>
            <p:ph idx="1"/>
          </p:nvPr>
        </p:nvSpPr>
        <p:spPr/>
        <p:txBody>
          <a:bodyPr>
            <a:normAutofit fontScale="85000" lnSpcReduction="10000"/>
          </a:bodyPr>
          <a:lstStyle/>
          <a:p>
            <a:r>
              <a:rPr lang="en-GB" dirty="0"/>
              <a:t>Scheduling based on power intensity</a:t>
            </a:r>
          </a:p>
          <a:p>
            <a:pPr lvl="1"/>
            <a:r>
              <a:rPr lang="en-GB" dirty="0"/>
              <a:t>Manual: users place jobs into different queues based on predicted power intensity; charging discounts for users who use this facility</a:t>
            </a:r>
          </a:p>
          <a:p>
            <a:pPr lvl="1"/>
            <a:r>
              <a:rPr lang="en-GB" dirty="0"/>
              <a:t>Automatic: system detects/predicts power intensity of jobs and schedules accordingly</a:t>
            </a:r>
          </a:p>
          <a:p>
            <a:r>
              <a:rPr lang="en-GB" dirty="0"/>
              <a:t>Credit based system:</a:t>
            </a:r>
          </a:p>
          <a:p>
            <a:pPr lvl="1"/>
            <a:r>
              <a:rPr lang="en-GB" dirty="0"/>
              <a:t>Earning and spending periods: during earning period, users start with a number of tokens and subtract based on efficiency (to stop more tokens for more use). During spend period, users with most efficiency from earning period get priority on system</a:t>
            </a:r>
          </a:p>
          <a:p>
            <a:pPr lvl="1"/>
            <a:r>
              <a:rPr lang="en-GB" dirty="0"/>
              <a:t>This type of approach </a:t>
            </a:r>
            <a:r>
              <a:rPr lang="en-GB" dirty="0">
                <a:hlinkClick r:id="rId2"/>
              </a:rPr>
              <a:t>has been piloted on the Fugaku HPC system in Japan</a:t>
            </a:r>
            <a:endParaRPr lang="en-GB" dirty="0"/>
          </a:p>
          <a:p>
            <a:r>
              <a:rPr lang="en-GB" dirty="0"/>
              <a:t>Power capping approaches:</a:t>
            </a:r>
          </a:p>
          <a:p>
            <a:pPr lvl="1"/>
            <a:r>
              <a:rPr lang="en-GB" dirty="0"/>
              <a:t>System power cap fluctuates with grid carbon intensity</a:t>
            </a:r>
          </a:p>
          <a:p>
            <a:pPr lvl="1"/>
            <a:r>
              <a:rPr lang="en-GB" dirty="0"/>
              <a:t>Need a tool to distribute power cap amongst jobs</a:t>
            </a:r>
          </a:p>
          <a:p>
            <a:pPr lvl="1"/>
            <a:r>
              <a:rPr lang="en-GB" dirty="0"/>
              <a:t>For example </a:t>
            </a:r>
            <a:r>
              <a:rPr lang="en-GB" dirty="0">
                <a:hlinkClick r:id="rId3"/>
              </a:rPr>
              <a:t>HPE’s PowerSched tool</a:t>
            </a:r>
            <a:endParaRPr lang="en-GB" dirty="0"/>
          </a:p>
          <a:p>
            <a:pPr marL="0" indent="0">
              <a:buNone/>
            </a:pPr>
            <a:endParaRPr lang="en-GB" dirty="0"/>
          </a:p>
        </p:txBody>
      </p:sp>
    </p:spTree>
    <p:extLst>
      <p:ext uri="{BB962C8B-B14F-4D97-AF65-F5344CB8AC3E}">
        <p14:creationId xmlns:p14="http://schemas.microsoft.com/office/powerpoint/2010/main" val="2836362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0AC3-C508-CC37-E197-FE1215A22F0B}"/>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B8D7C110-210B-A5C7-C413-7B1DF9CBDC8F}"/>
              </a:ext>
            </a:extLst>
          </p:cNvPr>
          <p:cNvSpPr>
            <a:spLocks noGrp="1"/>
          </p:cNvSpPr>
          <p:nvPr>
            <p:ph idx="1"/>
          </p:nvPr>
        </p:nvSpPr>
        <p:spPr/>
        <p:txBody>
          <a:bodyPr>
            <a:normAutofit fontScale="92500" lnSpcReduction="20000"/>
          </a:bodyPr>
          <a:lstStyle/>
          <a:p>
            <a:r>
              <a:rPr lang="en-GB" dirty="0"/>
              <a:t>Carbon awareness means understanding that the energy you consume does not always have the same impact in terms of carbon intensity.</a:t>
            </a:r>
          </a:p>
          <a:p>
            <a:r>
              <a:rPr lang="en-GB" dirty="0"/>
              <a:t>Carbon intensity varies depending on the time and place it is consumed.</a:t>
            </a:r>
          </a:p>
          <a:p>
            <a:r>
              <a:rPr lang="en-GB" dirty="0"/>
              <a:t>The nature of fossil fuels and renewable energy sources means that consuming energy when carbon intensity is low increases the demand for renewable energy sources and increases the percentage of renewable energy in the supply.</a:t>
            </a:r>
          </a:p>
          <a:p>
            <a:r>
              <a:rPr lang="en-GB" dirty="0"/>
              <a:t>Demand shifting means moving your energy consumption to different locations or times of days where the carbon intensity is lower.</a:t>
            </a:r>
          </a:p>
          <a:p>
            <a:r>
              <a:rPr lang="en-GB" dirty="0"/>
              <a:t>Demand shaping means adapting your energy consumption around carbon intensity variability in order to consume more in periods of low intensity and less in periods of high intensity.</a:t>
            </a:r>
          </a:p>
        </p:txBody>
      </p:sp>
    </p:spTree>
    <p:extLst>
      <p:ext uri="{BB962C8B-B14F-4D97-AF65-F5344CB8AC3E}">
        <p14:creationId xmlns:p14="http://schemas.microsoft.com/office/powerpoint/2010/main" val="118139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3AB7-BC03-2531-F63B-80A14B3B67BE}"/>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B8EF3A5A-7398-C020-161F-ECB9A34FAF49}"/>
              </a:ext>
            </a:extLst>
          </p:cNvPr>
          <p:cNvSpPr>
            <a:spLocks noGrp="1"/>
          </p:cNvSpPr>
          <p:nvPr>
            <p:ph idx="1"/>
          </p:nvPr>
        </p:nvSpPr>
        <p:spPr/>
        <p:txBody>
          <a:bodyPr/>
          <a:lstStyle/>
          <a:p>
            <a:r>
              <a:rPr lang="en-GB" dirty="0"/>
              <a:t>Understand the concept of </a:t>
            </a:r>
            <a:r>
              <a:rPr lang="en-GB" i="1" dirty="0"/>
              <a:t>carbon intensity</a:t>
            </a:r>
            <a:r>
              <a:rPr lang="en-GB" dirty="0"/>
              <a:t> in electricity generation.</a:t>
            </a:r>
          </a:p>
          <a:p>
            <a:r>
              <a:rPr lang="en-GB" dirty="0"/>
              <a:t>Appreciate the level of variation in carbon intensity across the UK and the world.</a:t>
            </a:r>
          </a:p>
          <a:p>
            <a:r>
              <a:rPr lang="en-GB" dirty="0"/>
              <a:t>Understand techniques for greener use of HPC: demand shifting and demand shaping.</a:t>
            </a:r>
          </a:p>
        </p:txBody>
      </p:sp>
    </p:spTree>
    <p:extLst>
      <p:ext uri="{BB962C8B-B14F-4D97-AF65-F5344CB8AC3E}">
        <p14:creationId xmlns:p14="http://schemas.microsoft.com/office/powerpoint/2010/main" val="348053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4955-8FB6-B3B4-8C9F-D396FC914A27}"/>
              </a:ext>
            </a:extLst>
          </p:cNvPr>
          <p:cNvSpPr>
            <a:spLocks noGrp="1"/>
          </p:cNvSpPr>
          <p:nvPr>
            <p:ph type="title"/>
          </p:nvPr>
        </p:nvSpPr>
        <p:spPr/>
        <p:txBody>
          <a:bodyPr/>
          <a:lstStyle/>
          <a:p>
            <a:r>
              <a:rPr lang="en-GB" dirty="0"/>
              <a:t>What is </a:t>
            </a:r>
            <a:r>
              <a:rPr lang="en-GB" i="1" dirty="0"/>
              <a:t>carbon awareness</a:t>
            </a:r>
            <a:r>
              <a:rPr lang="en-GB" dirty="0"/>
              <a:t>?</a:t>
            </a:r>
          </a:p>
        </p:txBody>
      </p:sp>
      <p:sp>
        <p:nvSpPr>
          <p:cNvPr id="3" name="Content Placeholder 2">
            <a:extLst>
              <a:ext uri="{FF2B5EF4-FFF2-40B4-BE49-F238E27FC236}">
                <a16:creationId xmlns:a16="http://schemas.microsoft.com/office/drawing/2014/main" id="{602B1765-0633-3A58-5D03-09C419663F48}"/>
              </a:ext>
            </a:extLst>
          </p:cNvPr>
          <p:cNvSpPr>
            <a:spLocks noGrp="1"/>
          </p:cNvSpPr>
          <p:nvPr>
            <p:ph idx="1"/>
          </p:nvPr>
        </p:nvSpPr>
        <p:spPr/>
        <p:txBody>
          <a:bodyPr/>
          <a:lstStyle/>
          <a:p>
            <a:r>
              <a:rPr lang="en-GB" dirty="0"/>
              <a:t>Electricity is generated from various sources.</a:t>
            </a:r>
          </a:p>
          <a:p>
            <a:pPr lvl="1"/>
            <a:r>
              <a:rPr lang="en-GB" dirty="0"/>
              <a:t>Some sources emit no (or little) carbon, e.g., renewables.</a:t>
            </a:r>
          </a:p>
          <a:p>
            <a:pPr lvl="1"/>
            <a:r>
              <a:rPr lang="en-GB" dirty="0"/>
              <a:t>Other sources emit substantial quantities of carbon, e.g., fossil fuels.</a:t>
            </a:r>
          </a:p>
          <a:p>
            <a:r>
              <a:rPr lang="en-GB" dirty="0"/>
              <a:t>The </a:t>
            </a:r>
            <a:r>
              <a:rPr lang="en-GB" i="1" dirty="0"/>
              <a:t>energy mix is</a:t>
            </a:r>
            <a:r>
              <a:rPr lang="en-GB" dirty="0"/>
              <a:t> the proportions of electricity contributed by each energy source.</a:t>
            </a:r>
          </a:p>
          <a:p>
            <a:pPr lvl="1"/>
            <a:r>
              <a:rPr lang="en-GB" dirty="0"/>
              <a:t>The actual proportions vary by place and by time</a:t>
            </a:r>
          </a:p>
          <a:p>
            <a:r>
              <a:rPr lang="en-GB" i="1" dirty="0"/>
              <a:t>Carbon Awareness </a:t>
            </a:r>
            <a:r>
              <a:rPr lang="en-GB" dirty="0"/>
              <a:t>is about doing more work when electricity is being generated from low carbon sources and less when it is not</a:t>
            </a:r>
          </a:p>
          <a:p>
            <a:pPr lvl="1"/>
            <a:r>
              <a:rPr lang="en-GB" dirty="0"/>
              <a:t>Reducing the amount of carbon emitted for the same total work</a:t>
            </a:r>
          </a:p>
          <a:p>
            <a:endParaRPr lang="en-GB" dirty="0"/>
          </a:p>
        </p:txBody>
      </p:sp>
    </p:spTree>
    <p:extLst>
      <p:ext uri="{BB962C8B-B14F-4D97-AF65-F5344CB8AC3E}">
        <p14:creationId xmlns:p14="http://schemas.microsoft.com/office/powerpoint/2010/main" val="34236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A5A1-937E-2207-B24E-6F9831CEA64F}"/>
              </a:ext>
            </a:extLst>
          </p:cNvPr>
          <p:cNvSpPr>
            <a:spLocks noGrp="1"/>
          </p:cNvSpPr>
          <p:nvPr>
            <p:ph type="title"/>
          </p:nvPr>
        </p:nvSpPr>
        <p:spPr/>
        <p:txBody>
          <a:bodyPr/>
          <a:lstStyle/>
          <a:p>
            <a:r>
              <a:rPr lang="en-GB" dirty="0"/>
              <a:t>Carbon Intensity</a:t>
            </a:r>
          </a:p>
        </p:txBody>
      </p:sp>
      <p:sp>
        <p:nvSpPr>
          <p:cNvPr id="3" name="Content Placeholder 2">
            <a:extLst>
              <a:ext uri="{FF2B5EF4-FFF2-40B4-BE49-F238E27FC236}">
                <a16:creationId xmlns:a16="http://schemas.microsoft.com/office/drawing/2014/main" id="{6F4BF479-024E-FDBC-8CFB-0419CECE45B9}"/>
              </a:ext>
            </a:extLst>
          </p:cNvPr>
          <p:cNvSpPr>
            <a:spLocks noGrp="1"/>
          </p:cNvSpPr>
          <p:nvPr>
            <p:ph idx="1"/>
          </p:nvPr>
        </p:nvSpPr>
        <p:spPr/>
        <p:txBody>
          <a:bodyPr>
            <a:normAutofit lnSpcReduction="10000"/>
          </a:bodyPr>
          <a:lstStyle/>
          <a:p>
            <a:r>
              <a:rPr lang="en-GB" dirty="0"/>
              <a:t>Carbon intensity (CI) measures how much carbon is emitted per kilowatt-hour (kWh) of electricity consumed.</a:t>
            </a:r>
          </a:p>
          <a:p>
            <a:pPr lvl="1"/>
            <a:r>
              <a:rPr lang="en-GB" dirty="0"/>
              <a:t>Units are gCO</a:t>
            </a:r>
            <a:r>
              <a:rPr lang="en-GB" baseline="-25000" dirty="0"/>
              <a:t>2</a:t>
            </a:r>
            <a:r>
              <a:rPr lang="en-GB" dirty="0"/>
              <a:t>e / kWh , grams of carbon dioxide equivalent per kilowatt-hour.</a:t>
            </a:r>
          </a:p>
          <a:p>
            <a:r>
              <a:rPr lang="en-GB" dirty="0"/>
              <a:t>If your computer is directly plugged into a wind farm, the electricity required to run the computer would have zero carbon intensity.</a:t>
            </a:r>
          </a:p>
          <a:p>
            <a:r>
              <a:rPr lang="en-GB" dirty="0"/>
              <a:t>In actual fact, an HPC system is plugged into a national grid that is supplied with electricity from various sources.</a:t>
            </a:r>
          </a:p>
          <a:p>
            <a:pPr lvl="1"/>
            <a:r>
              <a:rPr lang="en-GB" dirty="0"/>
              <a:t>How much electricity is provided by each source is outside of the customer's control.</a:t>
            </a:r>
          </a:p>
          <a:p>
            <a:endParaRPr lang="en-GB" dirty="0"/>
          </a:p>
        </p:txBody>
      </p:sp>
    </p:spTree>
    <p:extLst>
      <p:ext uri="{BB962C8B-B14F-4D97-AF65-F5344CB8AC3E}">
        <p14:creationId xmlns:p14="http://schemas.microsoft.com/office/powerpoint/2010/main" val="66207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A6E8-32F6-589C-D740-C56AC3138F03}"/>
              </a:ext>
            </a:extLst>
          </p:cNvPr>
          <p:cNvSpPr>
            <a:spLocks noGrp="1"/>
          </p:cNvSpPr>
          <p:nvPr>
            <p:ph type="title"/>
          </p:nvPr>
        </p:nvSpPr>
        <p:spPr/>
        <p:txBody>
          <a:bodyPr/>
          <a:lstStyle/>
          <a:p>
            <a:r>
              <a:rPr lang="en-GB" dirty="0"/>
              <a:t>Carbon intensity</a:t>
            </a:r>
          </a:p>
        </p:txBody>
      </p:sp>
      <p:sp>
        <p:nvSpPr>
          <p:cNvPr id="3" name="Text Placeholder 2">
            <a:extLst>
              <a:ext uri="{FF2B5EF4-FFF2-40B4-BE49-F238E27FC236}">
                <a16:creationId xmlns:a16="http://schemas.microsoft.com/office/drawing/2014/main" id="{64962155-3DC3-8104-6CD7-1592AAF5FD9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98910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F02A8-6E99-8E26-1B70-617C8CF5CF16}"/>
              </a:ext>
            </a:extLst>
          </p:cNvPr>
          <p:cNvSpPr>
            <a:spLocks noGrp="1"/>
          </p:cNvSpPr>
          <p:nvPr>
            <p:ph type="title"/>
          </p:nvPr>
        </p:nvSpPr>
        <p:spPr/>
        <p:txBody>
          <a:bodyPr/>
          <a:lstStyle/>
          <a:p>
            <a:r>
              <a:rPr lang="en-GB" dirty="0"/>
              <a:t>Carbon intensity varies by location (1)</a:t>
            </a:r>
          </a:p>
        </p:txBody>
      </p:sp>
      <p:graphicFrame>
        <p:nvGraphicFramePr>
          <p:cNvPr id="4" name="Content Placeholder 3">
            <a:extLst>
              <a:ext uri="{FF2B5EF4-FFF2-40B4-BE49-F238E27FC236}">
                <a16:creationId xmlns:a16="http://schemas.microsoft.com/office/drawing/2014/main" id="{922A8857-1044-E332-E966-39EA0F94BCC0}"/>
              </a:ext>
            </a:extLst>
          </p:cNvPr>
          <p:cNvGraphicFramePr>
            <a:graphicFrameLocks noGrp="1"/>
          </p:cNvGraphicFramePr>
          <p:nvPr>
            <p:ph idx="1"/>
            <p:extLst>
              <p:ext uri="{D42A27DB-BD31-4B8C-83A1-F6EECF244321}">
                <p14:modId xmlns:p14="http://schemas.microsoft.com/office/powerpoint/2010/main" val="1621972689"/>
              </p:ext>
            </p:extLst>
          </p:nvPr>
        </p:nvGraphicFramePr>
        <p:xfrm>
          <a:off x="925418" y="2591019"/>
          <a:ext cx="9155017" cy="2743200"/>
        </p:xfrm>
        <a:graphic>
          <a:graphicData uri="http://schemas.openxmlformats.org/drawingml/2006/table">
            <a:tbl>
              <a:tblPr firstRow="1" bandRow="1">
                <a:tableStyleId>{793D81CF-94F2-401A-BA57-92F5A7B2D0C5}</a:tableStyleId>
              </a:tblPr>
              <a:tblGrid>
                <a:gridCol w="1828800">
                  <a:extLst>
                    <a:ext uri="{9D8B030D-6E8A-4147-A177-3AD203B41FA5}">
                      <a16:colId xmlns:a16="http://schemas.microsoft.com/office/drawing/2014/main" val="3095712115"/>
                    </a:ext>
                  </a:extLst>
                </a:gridCol>
                <a:gridCol w="3933021">
                  <a:extLst>
                    <a:ext uri="{9D8B030D-6E8A-4147-A177-3AD203B41FA5}">
                      <a16:colId xmlns:a16="http://schemas.microsoft.com/office/drawing/2014/main" val="3618723948"/>
                    </a:ext>
                  </a:extLst>
                </a:gridCol>
                <a:gridCol w="3393196">
                  <a:extLst>
                    <a:ext uri="{9D8B030D-6E8A-4147-A177-3AD203B41FA5}">
                      <a16:colId xmlns:a16="http://schemas.microsoft.com/office/drawing/2014/main" val="123443649"/>
                    </a:ext>
                  </a:extLst>
                </a:gridCol>
              </a:tblGrid>
              <a:tr h="0">
                <a:tc>
                  <a:txBody>
                    <a:bodyPr/>
                    <a:lstStyle/>
                    <a:p>
                      <a:pPr algn="l" fontAlgn="base">
                        <a:buNone/>
                      </a:pPr>
                      <a:r>
                        <a:rPr lang="en-GB" b="1" dirty="0">
                          <a:solidFill>
                            <a:schemeClr val="bg1"/>
                          </a:solidFill>
                          <a:effectLst/>
                        </a:rPr>
                        <a:t>Type</a:t>
                      </a:r>
                    </a:p>
                  </a:txBody>
                  <a:tcPr/>
                </a:tc>
                <a:tc>
                  <a:txBody>
                    <a:bodyPr/>
                    <a:lstStyle/>
                    <a:p>
                      <a:pPr algn="l" fontAlgn="base">
                        <a:buNone/>
                      </a:pPr>
                      <a:r>
                        <a:rPr lang="en-GB" b="1" dirty="0">
                          <a:solidFill>
                            <a:schemeClr val="bg1"/>
                          </a:solidFill>
                          <a:effectLst/>
                        </a:rPr>
                        <a:t>Regions</a:t>
                      </a:r>
                    </a:p>
                  </a:txBody>
                  <a:tcPr/>
                </a:tc>
                <a:tc>
                  <a:txBody>
                    <a:bodyPr/>
                    <a:lstStyle/>
                    <a:p>
                      <a:pPr algn="l" fontAlgn="base">
                        <a:buNone/>
                      </a:pPr>
                      <a:r>
                        <a:rPr lang="en-GB" b="1" dirty="0">
                          <a:solidFill>
                            <a:schemeClr val="bg1"/>
                          </a:solidFill>
                          <a:effectLst/>
                        </a:rPr>
                        <a:t>Carbon Intensity (gCO</a:t>
                      </a:r>
                      <a:r>
                        <a:rPr lang="en-GB" b="1" baseline="-25000" dirty="0">
                          <a:solidFill>
                            <a:schemeClr val="bg1"/>
                          </a:solidFill>
                          <a:effectLst/>
                        </a:rPr>
                        <a:t>2</a:t>
                      </a:r>
                      <a:r>
                        <a:rPr lang="en-GB" b="1" dirty="0">
                          <a:solidFill>
                            <a:schemeClr val="bg1"/>
                          </a:solidFill>
                          <a:effectLst/>
                        </a:rPr>
                        <a:t>e/kWh)</a:t>
                      </a:r>
                    </a:p>
                  </a:txBody>
                  <a:tcPr/>
                </a:tc>
                <a:extLst>
                  <a:ext uri="{0D108BD9-81ED-4DB2-BD59-A6C34878D82A}">
                    <a16:rowId xmlns:a16="http://schemas.microsoft.com/office/drawing/2014/main" val="878741560"/>
                  </a:ext>
                </a:extLst>
              </a:tr>
              <a:tr h="0">
                <a:tc>
                  <a:txBody>
                    <a:bodyPr/>
                    <a:lstStyle/>
                    <a:p>
                      <a:pPr>
                        <a:buNone/>
                      </a:pPr>
                      <a:r>
                        <a:rPr lang="en-GB">
                          <a:solidFill>
                            <a:srgbClr val="000000"/>
                          </a:solidFill>
                          <a:effectLst/>
                        </a:rPr>
                        <a:t>Low</a:t>
                      </a:r>
                    </a:p>
                  </a:txBody>
                  <a:tcPr/>
                </a:tc>
                <a:tc>
                  <a:txBody>
                    <a:bodyPr/>
                    <a:lstStyle/>
                    <a:p>
                      <a:pPr>
                        <a:buNone/>
                      </a:pPr>
                      <a:r>
                        <a:rPr lang="en-GB">
                          <a:solidFill>
                            <a:srgbClr val="000000"/>
                          </a:solidFill>
                          <a:effectLst/>
                        </a:rPr>
                        <a:t>N. Scotland, S. Scotland, N.E. England, N.W. England</a:t>
                      </a:r>
                    </a:p>
                  </a:txBody>
                  <a:tcPr/>
                </a:tc>
                <a:tc>
                  <a:txBody>
                    <a:bodyPr/>
                    <a:lstStyle/>
                    <a:p>
                      <a:pPr algn="r">
                        <a:buNone/>
                      </a:pPr>
                      <a:r>
                        <a:rPr lang="en-GB">
                          <a:solidFill>
                            <a:srgbClr val="000000"/>
                          </a:solidFill>
                          <a:effectLst/>
                        </a:rPr>
                        <a:t>22 - 48</a:t>
                      </a:r>
                    </a:p>
                  </a:txBody>
                  <a:tcPr/>
                </a:tc>
                <a:extLst>
                  <a:ext uri="{0D108BD9-81ED-4DB2-BD59-A6C34878D82A}">
                    <a16:rowId xmlns:a16="http://schemas.microsoft.com/office/drawing/2014/main" val="3574212158"/>
                  </a:ext>
                </a:extLst>
              </a:tr>
              <a:tr h="0">
                <a:tc>
                  <a:txBody>
                    <a:bodyPr/>
                    <a:lstStyle/>
                    <a:p>
                      <a:pPr>
                        <a:buNone/>
                      </a:pPr>
                      <a:r>
                        <a:rPr lang="en-GB">
                          <a:solidFill>
                            <a:srgbClr val="000000"/>
                          </a:solidFill>
                          <a:effectLst/>
                        </a:rPr>
                        <a:t>Low Medium</a:t>
                      </a:r>
                    </a:p>
                  </a:txBody>
                  <a:tcPr/>
                </a:tc>
                <a:tc>
                  <a:txBody>
                    <a:bodyPr/>
                    <a:lstStyle/>
                    <a:p>
                      <a:pPr>
                        <a:buNone/>
                      </a:pPr>
                      <a:r>
                        <a:rPr lang="en-GB">
                          <a:solidFill>
                            <a:srgbClr val="000000"/>
                          </a:solidFill>
                          <a:effectLst/>
                        </a:rPr>
                        <a:t>N. Wales</a:t>
                      </a:r>
                    </a:p>
                  </a:txBody>
                  <a:tcPr/>
                </a:tc>
                <a:tc>
                  <a:txBody>
                    <a:bodyPr/>
                    <a:lstStyle/>
                    <a:p>
                      <a:pPr algn="r">
                        <a:buNone/>
                      </a:pPr>
                      <a:r>
                        <a:rPr lang="en-GB" dirty="0">
                          <a:solidFill>
                            <a:srgbClr val="000000"/>
                          </a:solidFill>
                          <a:effectLst/>
                        </a:rPr>
                        <a:t>77</a:t>
                      </a:r>
                    </a:p>
                  </a:txBody>
                  <a:tcPr/>
                </a:tc>
                <a:extLst>
                  <a:ext uri="{0D108BD9-81ED-4DB2-BD59-A6C34878D82A}">
                    <a16:rowId xmlns:a16="http://schemas.microsoft.com/office/drawing/2014/main" val="2177424059"/>
                  </a:ext>
                </a:extLst>
              </a:tr>
              <a:tr h="0">
                <a:tc>
                  <a:txBody>
                    <a:bodyPr/>
                    <a:lstStyle/>
                    <a:p>
                      <a:pPr>
                        <a:buNone/>
                      </a:pPr>
                      <a:r>
                        <a:rPr lang="en-GB">
                          <a:solidFill>
                            <a:srgbClr val="000000"/>
                          </a:solidFill>
                          <a:effectLst/>
                        </a:rPr>
                        <a:t>Medium</a:t>
                      </a:r>
                    </a:p>
                  </a:txBody>
                  <a:tcPr/>
                </a:tc>
                <a:tc>
                  <a:txBody>
                    <a:bodyPr/>
                    <a:lstStyle/>
                    <a:p>
                      <a:pPr>
                        <a:buNone/>
                      </a:pPr>
                      <a:r>
                        <a:rPr lang="en-GB">
                          <a:solidFill>
                            <a:srgbClr val="000000"/>
                          </a:solidFill>
                          <a:effectLst/>
                        </a:rPr>
                        <a:t>E. England, London, W. Midlands, S.E. England, Yorkshire</a:t>
                      </a:r>
                    </a:p>
                  </a:txBody>
                  <a:tcPr/>
                </a:tc>
                <a:tc>
                  <a:txBody>
                    <a:bodyPr/>
                    <a:lstStyle/>
                    <a:p>
                      <a:pPr algn="r">
                        <a:buNone/>
                      </a:pPr>
                      <a:r>
                        <a:rPr lang="en-GB">
                          <a:solidFill>
                            <a:srgbClr val="000000"/>
                          </a:solidFill>
                          <a:effectLst/>
                        </a:rPr>
                        <a:t>108 - 135</a:t>
                      </a:r>
                    </a:p>
                  </a:txBody>
                  <a:tcPr/>
                </a:tc>
                <a:extLst>
                  <a:ext uri="{0D108BD9-81ED-4DB2-BD59-A6C34878D82A}">
                    <a16:rowId xmlns:a16="http://schemas.microsoft.com/office/drawing/2014/main" val="1427856695"/>
                  </a:ext>
                </a:extLst>
              </a:tr>
              <a:tr h="0">
                <a:tc>
                  <a:txBody>
                    <a:bodyPr/>
                    <a:lstStyle/>
                    <a:p>
                      <a:pPr>
                        <a:buNone/>
                      </a:pPr>
                      <a:r>
                        <a:rPr lang="en-GB">
                          <a:solidFill>
                            <a:srgbClr val="000000"/>
                          </a:solidFill>
                          <a:effectLst/>
                        </a:rPr>
                        <a:t>High Medium</a:t>
                      </a:r>
                    </a:p>
                  </a:txBody>
                  <a:tcPr/>
                </a:tc>
                <a:tc>
                  <a:txBody>
                    <a:bodyPr/>
                    <a:lstStyle/>
                    <a:p>
                      <a:pPr>
                        <a:buNone/>
                      </a:pPr>
                      <a:r>
                        <a:rPr lang="en-GB">
                          <a:solidFill>
                            <a:srgbClr val="000000"/>
                          </a:solidFill>
                          <a:effectLst/>
                        </a:rPr>
                        <a:t>S. England, E. Midlands</a:t>
                      </a:r>
                    </a:p>
                  </a:txBody>
                  <a:tcPr/>
                </a:tc>
                <a:tc>
                  <a:txBody>
                    <a:bodyPr/>
                    <a:lstStyle/>
                    <a:p>
                      <a:pPr algn="r">
                        <a:buNone/>
                      </a:pPr>
                      <a:r>
                        <a:rPr lang="en-GB">
                          <a:solidFill>
                            <a:srgbClr val="000000"/>
                          </a:solidFill>
                          <a:effectLst/>
                        </a:rPr>
                        <a:t>186 - 203</a:t>
                      </a:r>
                    </a:p>
                  </a:txBody>
                  <a:tcPr/>
                </a:tc>
                <a:extLst>
                  <a:ext uri="{0D108BD9-81ED-4DB2-BD59-A6C34878D82A}">
                    <a16:rowId xmlns:a16="http://schemas.microsoft.com/office/drawing/2014/main" val="2161115839"/>
                  </a:ext>
                </a:extLst>
              </a:tr>
              <a:tr h="0">
                <a:tc>
                  <a:txBody>
                    <a:bodyPr/>
                    <a:lstStyle/>
                    <a:p>
                      <a:pPr>
                        <a:buNone/>
                      </a:pPr>
                      <a:r>
                        <a:rPr lang="en-GB">
                          <a:solidFill>
                            <a:srgbClr val="000000"/>
                          </a:solidFill>
                          <a:effectLst/>
                        </a:rPr>
                        <a:t>High</a:t>
                      </a:r>
                    </a:p>
                  </a:txBody>
                  <a:tcPr/>
                </a:tc>
                <a:tc>
                  <a:txBody>
                    <a:bodyPr/>
                    <a:lstStyle/>
                    <a:p>
                      <a:pPr>
                        <a:buNone/>
                      </a:pPr>
                      <a:r>
                        <a:rPr lang="en-GB">
                          <a:solidFill>
                            <a:srgbClr val="000000"/>
                          </a:solidFill>
                          <a:effectLst/>
                        </a:rPr>
                        <a:t>S.W. England, S. Wales,</a:t>
                      </a:r>
                    </a:p>
                  </a:txBody>
                  <a:tcPr/>
                </a:tc>
                <a:tc>
                  <a:txBody>
                    <a:bodyPr/>
                    <a:lstStyle/>
                    <a:p>
                      <a:pPr algn="r">
                        <a:buNone/>
                      </a:pPr>
                      <a:r>
                        <a:rPr lang="en-GB" dirty="0">
                          <a:solidFill>
                            <a:srgbClr val="000000"/>
                          </a:solidFill>
                          <a:effectLst/>
                        </a:rPr>
                        <a:t>242 - 255</a:t>
                      </a:r>
                    </a:p>
                  </a:txBody>
                  <a:tcPr/>
                </a:tc>
                <a:extLst>
                  <a:ext uri="{0D108BD9-81ED-4DB2-BD59-A6C34878D82A}">
                    <a16:rowId xmlns:a16="http://schemas.microsoft.com/office/drawing/2014/main" val="269194289"/>
                  </a:ext>
                </a:extLst>
              </a:tr>
            </a:tbl>
          </a:graphicData>
        </a:graphic>
      </p:graphicFrame>
      <p:sp>
        <p:nvSpPr>
          <p:cNvPr id="5" name="Rectangle 1">
            <a:extLst>
              <a:ext uri="{FF2B5EF4-FFF2-40B4-BE49-F238E27FC236}">
                <a16:creationId xmlns:a16="http://schemas.microsoft.com/office/drawing/2014/main" id="{94DA9DE5-730E-D169-6810-AF7C4FC15FD8}"/>
              </a:ext>
            </a:extLst>
          </p:cNvPr>
          <p:cNvSpPr>
            <a:spLocks noChangeArrowheads="1"/>
          </p:cNvSpPr>
          <p:nvPr/>
        </p:nvSpPr>
        <p:spPr bwMode="auto">
          <a:xfrm>
            <a:off x="2486025" y="1944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D6F5773-AD2E-63D1-F581-A07C2C05C43F}"/>
              </a:ext>
            </a:extLst>
          </p:cNvPr>
          <p:cNvSpPr txBox="1"/>
          <p:nvPr/>
        </p:nvSpPr>
        <p:spPr>
          <a:xfrm>
            <a:off x="838200" y="1690688"/>
            <a:ext cx="9573659" cy="646331"/>
          </a:xfrm>
          <a:prstGeom prst="rect">
            <a:avLst/>
          </a:prstGeom>
          <a:noFill/>
        </p:spPr>
        <p:txBody>
          <a:bodyPr wrap="square" rtlCol="0">
            <a:spAutoFit/>
          </a:bodyPr>
          <a:lstStyle/>
          <a:p>
            <a:r>
              <a:rPr lang="en-GB" dirty="0"/>
              <a:t>This table shows the average carbon intensity for UK regions over 2024 (ref: </a:t>
            </a:r>
            <a:r>
              <a:rPr lang="en-GB" dirty="0">
                <a:hlinkClick r:id="rId2"/>
              </a:rPr>
              <a:t>electricityinfo.org regional carbon intensity history</a:t>
            </a:r>
            <a:r>
              <a:rPr lang="en-GB" dirty="0"/>
              <a:t>):</a:t>
            </a:r>
          </a:p>
        </p:txBody>
      </p:sp>
    </p:spTree>
    <p:extLst>
      <p:ext uri="{BB962C8B-B14F-4D97-AF65-F5344CB8AC3E}">
        <p14:creationId xmlns:p14="http://schemas.microsoft.com/office/powerpoint/2010/main" val="115535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BAF40-0282-272A-9019-9755015FE922}"/>
              </a:ext>
            </a:extLst>
          </p:cNvPr>
          <p:cNvSpPr>
            <a:spLocks noGrp="1"/>
          </p:cNvSpPr>
          <p:nvPr>
            <p:ph type="title"/>
          </p:nvPr>
        </p:nvSpPr>
        <p:spPr/>
        <p:txBody>
          <a:bodyPr/>
          <a:lstStyle/>
          <a:p>
            <a:r>
              <a:rPr lang="en-GB" dirty="0"/>
              <a:t>Carbon intensity varies by location (2)</a:t>
            </a:r>
          </a:p>
        </p:txBody>
      </p:sp>
      <p:graphicFrame>
        <p:nvGraphicFramePr>
          <p:cNvPr id="4" name="Content Placeholder 3">
            <a:extLst>
              <a:ext uri="{FF2B5EF4-FFF2-40B4-BE49-F238E27FC236}">
                <a16:creationId xmlns:a16="http://schemas.microsoft.com/office/drawing/2014/main" id="{423E505C-9796-421E-8649-E3C72B607CA4}"/>
              </a:ext>
            </a:extLst>
          </p:cNvPr>
          <p:cNvGraphicFramePr>
            <a:graphicFrameLocks noGrp="1"/>
          </p:cNvGraphicFramePr>
          <p:nvPr>
            <p:ph idx="1"/>
            <p:extLst>
              <p:ext uri="{D42A27DB-BD31-4B8C-83A1-F6EECF244321}">
                <p14:modId xmlns:p14="http://schemas.microsoft.com/office/powerpoint/2010/main" val="882611738"/>
              </p:ext>
            </p:extLst>
          </p:nvPr>
        </p:nvGraphicFramePr>
        <p:xfrm>
          <a:off x="978583" y="2544725"/>
          <a:ext cx="5411200" cy="2926080"/>
        </p:xfrm>
        <a:graphic>
          <a:graphicData uri="http://schemas.openxmlformats.org/drawingml/2006/table">
            <a:tbl>
              <a:tblPr firstRow="1" bandRow="1">
                <a:tableStyleId>{793D81CF-94F2-401A-BA57-92F5A7B2D0C5}</a:tableStyleId>
              </a:tblPr>
              <a:tblGrid>
                <a:gridCol w="1581002">
                  <a:extLst>
                    <a:ext uri="{9D8B030D-6E8A-4147-A177-3AD203B41FA5}">
                      <a16:colId xmlns:a16="http://schemas.microsoft.com/office/drawing/2014/main" val="3717813174"/>
                    </a:ext>
                  </a:extLst>
                </a:gridCol>
                <a:gridCol w="3830198">
                  <a:extLst>
                    <a:ext uri="{9D8B030D-6E8A-4147-A177-3AD203B41FA5}">
                      <a16:colId xmlns:a16="http://schemas.microsoft.com/office/drawing/2014/main" val="3984777107"/>
                    </a:ext>
                  </a:extLst>
                </a:gridCol>
              </a:tblGrid>
              <a:tr h="0">
                <a:tc>
                  <a:txBody>
                    <a:bodyPr/>
                    <a:lstStyle/>
                    <a:p>
                      <a:pPr algn="l" fontAlgn="base">
                        <a:buNone/>
                      </a:pPr>
                      <a:r>
                        <a:rPr lang="en-GB" b="1" dirty="0">
                          <a:solidFill>
                            <a:schemeClr val="bg1"/>
                          </a:solidFill>
                          <a:effectLst/>
                        </a:rPr>
                        <a:t>Country</a:t>
                      </a:r>
                    </a:p>
                  </a:txBody>
                  <a:tcPr/>
                </a:tc>
                <a:tc>
                  <a:txBody>
                    <a:bodyPr/>
                    <a:lstStyle/>
                    <a:p>
                      <a:pPr algn="r" fontAlgn="base">
                        <a:buNone/>
                      </a:pPr>
                      <a:r>
                        <a:rPr lang="en-GB" b="1" dirty="0">
                          <a:solidFill>
                            <a:schemeClr val="bg1"/>
                          </a:solidFill>
                          <a:effectLst/>
                        </a:rPr>
                        <a:t>Carbon Intensity (gCO</a:t>
                      </a:r>
                      <a:r>
                        <a:rPr lang="en-GB" b="1" baseline="-25000" dirty="0">
                          <a:solidFill>
                            <a:schemeClr val="bg1"/>
                          </a:solidFill>
                          <a:effectLst/>
                        </a:rPr>
                        <a:t>2</a:t>
                      </a:r>
                      <a:r>
                        <a:rPr lang="en-GB" b="1" dirty="0">
                          <a:solidFill>
                            <a:schemeClr val="bg1"/>
                          </a:solidFill>
                          <a:effectLst/>
                        </a:rPr>
                        <a:t>e/kWh)</a:t>
                      </a:r>
                    </a:p>
                  </a:txBody>
                  <a:tcPr/>
                </a:tc>
                <a:extLst>
                  <a:ext uri="{0D108BD9-81ED-4DB2-BD59-A6C34878D82A}">
                    <a16:rowId xmlns:a16="http://schemas.microsoft.com/office/drawing/2014/main" val="397669977"/>
                  </a:ext>
                </a:extLst>
              </a:tr>
              <a:tr h="0">
                <a:tc>
                  <a:txBody>
                    <a:bodyPr/>
                    <a:lstStyle/>
                    <a:p>
                      <a:pPr>
                        <a:buNone/>
                      </a:pPr>
                      <a:r>
                        <a:rPr lang="en-GB">
                          <a:solidFill>
                            <a:srgbClr val="000000"/>
                          </a:solidFill>
                          <a:effectLst/>
                        </a:rPr>
                        <a:t>France</a:t>
                      </a:r>
                    </a:p>
                  </a:txBody>
                  <a:tcPr/>
                </a:tc>
                <a:tc>
                  <a:txBody>
                    <a:bodyPr/>
                    <a:lstStyle/>
                    <a:p>
                      <a:pPr algn="r">
                        <a:buNone/>
                      </a:pPr>
                      <a:r>
                        <a:rPr lang="en-GB" dirty="0">
                          <a:solidFill>
                            <a:srgbClr val="000000"/>
                          </a:solidFill>
                          <a:effectLst/>
                        </a:rPr>
                        <a:t>56</a:t>
                      </a:r>
                    </a:p>
                  </a:txBody>
                  <a:tcPr/>
                </a:tc>
                <a:extLst>
                  <a:ext uri="{0D108BD9-81ED-4DB2-BD59-A6C34878D82A}">
                    <a16:rowId xmlns:a16="http://schemas.microsoft.com/office/drawing/2014/main" val="2803921378"/>
                  </a:ext>
                </a:extLst>
              </a:tr>
              <a:tr h="0">
                <a:tc>
                  <a:txBody>
                    <a:bodyPr/>
                    <a:lstStyle/>
                    <a:p>
                      <a:pPr>
                        <a:buNone/>
                      </a:pPr>
                      <a:r>
                        <a:rPr lang="en-GB">
                          <a:solidFill>
                            <a:srgbClr val="000000"/>
                          </a:solidFill>
                          <a:effectLst/>
                        </a:rPr>
                        <a:t>UK</a:t>
                      </a:r>
                    </a:p>
                  </a:txBody>
                  <a:tcPr/>
                </a:tc>
                <a:tc>
                  <a:txBody>
                    <a:bodyPr/>
                    <a:lstStyle/>
                    <a:p>
                      <a:pPr algn="r">
                        <a:buNone/>
                      </a:pPr>
                      <a:r>
                        <a:rPr lang="en-GB">
                          <a:solidFill>
                            <a:srgbClr val="000000"/>
                          </a:solidFill>
                          <a:effectLst/>
                        </a:rPr>
                        <a:t>238</a:t>
                      </a:r>
                    </a:p>
                  </a:txBody>
                  <a:tcPr/>
                </a:tc>
                <a:extLst>
                  <a:ext uri="{0D108BD9-81ED-4DB2-BD59-A6C34878D82A}">
                    <a16:rowId xmlns:a16="http://schemas.microsoft.com/office/drawing/2014/main" val="48405825"/>
                  </a:ext>
                </a:extLst>
              </a:tr>
              <a:tr h="0">
                <a:tc>
                  <a:txBody>
                    <a:bodyPr/>
                    <a:lstStyle/>
                    <a:p>
                      <a:pPr>
                        <a:buNone/>
                      </a:pPr>
                      <a:r>
                        <a:rPr lang="en-GB">
                          <a:solidFill>
                            <a:srgbClr val="000000"/>
                          </a:solidFill>
                          <a:effectLst/>
                        </a:rPr>
                        <a:t>USA</a:t>
                      </a:r>
                    </a:p>
                  </a:txBody>
                  <a:tcPr/>
                </a:tc>
                <a:tc>
                  <a:txBody>
                    <a:bodyPr/>
                    <a:lstStyle/>
                    <a:p>
                      <a:pPr algn="r">
                        <a:buNone/>
                      </a:pPr>
                      <a:r>
                        <a:rPr lang="en-GB">
                          <a:solidFill>
                            <a:srgbClr val="000000"/>
                          </a:solidFill>
                          <a:effectLst/>
                        </a:rPr>
                        <a:t>369</a:t>
                      </a:r>
                    </a:p>
                  </a:txBody>
                  <a:tcPr/>
                </a:tc>
                <a:extLst>
                  <a:ext uri="{0D108BD9-81ED-4DB2-BD59-A6C34878D82A}">
                    <a16:rowId xmlns:a16="http://schemas.microsoft.com/office/drawing/2014/main" val="2868386215"/>
                  </a:ext>
                </a:extLst>
              </a:tr>
              <a:tr h="0">
                <a:tc>
                  <a:txBody>
                    <a:bodyPr/>
                    <a:lstStyle/>
                    <a:p>
                      <a:pPr>
                        <a:buNone/>
                      </a:pPr>
                      <a:r>
                        <a:rPr lang="en-GB">
                          <a:solidFill>
                            <a:srgbClr val="000000"/>
                          </a:solidFill>
                          <a:effectLst/>
                        </a:rPr>
                        <a:t>Germany</a:t>
                      </a:r>
                    </a:p>
                  </a:txBody>
                  <a:tcPr/>
                </a:tc>
                <a:tc>
                  <a:txBody>
                    <a:bodyPr/>
                    <a:lstStyle/>
                    <a:p>
                      <a:pPr algn="r">
                        <a:buNone/>
                      </a:pPr>
                      <a:r>
                        <a:rPr lang="en-GB">
                          <a:solidFill>
                            <a:srgbClr val="000000"/>
                          </a:solidFill>
                          <a:effectLst/>
                        </a:rPr>
                        <a:t>381</a:t>
                      </a:r>
                    </a:p>
                  </a:txBody>
                  <a:tcPr/>
                </a:tc>
                <a:extLst>
                  <a:ext uri="{0D108BD9-81ED-4DB2-BD59-A6C34878D82A}">
                    <a16:rowId xmlns:a16="http://schemas.microsoft.com/office/drawing/2014/main" val="51121406"/>
                  </a:ext>
                </a:extLst>
              </a:tr>
              <a:tr h="0">
                <a:tc>
                  <a:txBody>
                    <a:bodyPr/>
                    <a:lstStyle/>
                    <a:p>
                      <a:pPr>
                        <a:buNone/>
                      </a:pPr>
                      <a:r>
                        <a:rPr lang="en-GB">
                          <a:solidFill>
                            <a:srgbClr val="000000"/>
                          </a:solidFill>
                          <a:effectLst/>
                        </a:rPr>
                        <a:t>Russia</a:t>
                      </a:r>
                    </a:p>
                  </a:txBody>
                  <a:tcPr/>
                </a:tc>
                <a:tc>
                  <a:txBody>
                    <a:bodyPr/>
                    <a:lstStyle/>
                    <a:p>
                      <a:pPr algn="r">
                        <a:buNone/>
                      </a:pPr>
                      <a:r>
                        <a:rPr lang="en-GB">
                          <a:solidFill>
                            <a:srgbClr val="000000"/>
                          </a:solidFill>
                          <a:effectLst/>
                        </a:rPr>
                        <a:t>441</a:t>
                      </a:r>
                    </a:p>
                  </a:txBody>
                  <a:tcPr/>
                </a:tc>
                <a:extLst>
                  <a:ext uri="{0D108BD9-81ED-4DB2-BD59-A6C34878D82A}">
                    <a16:rowId xmlns:a16="http://schemas.microsoft.com/office/drawing/2014/main" val="3729333814"/>
                  </a:ext>
                </a:extLst>
              </a:tr>
              <a:tr h="0">
                <a:tc>
                  <a:txBody>
                    <a:bodyPr/>
                    <a:lstStyle/>
                    <a:p>
                      <a:pPr>
                        <a:buNone/>
                      </a:pPr>
                      <a:r>
                        <a:rPr lang="en-GB">
                          <a:solidFill>
                            <a:srgbClr val="000000"/>
                          </a:solidFill>
                          <a:effectLst/>
                        </a:rPr>
                        <a:t>Japan</a:t>
                      </a:r>
                    </a:p>
                  </a:txBody>
                  <a:tcPr/>
                </a:tc>
                <a:tc>
                  <a:txBody>
                    <a:bodyPr/>
                    <a:lstStyle/>
                    <a:p>
                      <a:pPr algn="r">
                        <a:buNone/>
                      </a:pPr>
                      <a:r>
                        <a:rPr lang="en-GB">
                          <a:solidFill>
                            <a:srgbClr val="000000"/>
                          </a:solidFill>
                          <a:effectLst/>
                        </a:rPr>
                        <a:t>485</a:t>
                      </a:r>
                    </a:p>
                  </a:txBody>
                  <a:tcPr/>
                </a:tc>
                <a:extLst>
                  <a:ext uri="{0D108BD9-81ED-4DB2-BD59-A6C34878D82A}">
                    <a16:rowId xmlns:a16="http://schemas.microsoft.com/office/drawing/2014/main" val="2130326797"/>
                  </a:ext>
                </a:extLst>
              </a:tr>
              <a:tr h="0">
                <a:tc>
                  <a:txBody>
                    <a:bodyPr/>
                    <a:lstStyle/>
                    <a:p>
                      <a:pPr>
                        <a:buNone/>
                      </a:pPr>
                      <a:r>
                        <a:rPr lang="en-GB">
                          <a:solidFill>
                            <a:srgbClr val="000000"/>
                          </a:solidFill>
                          <a:effectLst/>
                        </a:rPr>
                        <a:t>Australia</a:t>
                      </a:r>
                    </a:p>
                  </a:txBody>
                  <a:tcPr/>
                </a:tc>
                <a:tc>
                  <a:txBody>
                    <a:bodyPr/>
                    <a:lstStyle/>
                    <a:p>
                      <a:pPr algn="r">
                        <a:buNone/>
                      </a:pPr>
                      <a:r>
                        <a:rPr lang="en-GB" dirty="0">
                          <a:solidFill>
                            <a:srgbClr val="000000"/>
                          </a:solidFill>
                          <a:effectLst/>
                        </a:rPr>
                        <a:t>549</a:t>
                      </a:r>
                    </a:p>
                  </a:txBody>
                  <a:tcPr/>
                </a:tc>
                <a:extLst>
                  <a:ext uri="{0D108BD9-81ED-4DB2-BD59-A6C34878D82A}">
                    <a16:rowId xmlns:a16="http://schemas.microsoft.com/office/drawing/2014/main" val="1720278337"/>
                  </a:ext>
                </a:extLst>
              </a:tr>
            </a:tbl>
          </a:graphicData>
        </a:graphic>
      </p:graphicFrame>
      <p:sp>
        <p:nvSpPr>
          <p:cNvPr id="5" name="Rectangle 1">
            <a:extLst>
              <a:ext uri="{FF2B5EF4-FFF2-40B4-BE49-F238E27FC236}">
                <a16:creationId xmlns:a16="http://schemas.microsoft.com/office/drawing/2014/main" id="{71015BF7-DB0C-79BC-EADE-E8E962DAC082}"/>
              </a:ext>
            </a:extLst>
          </p:cNvPr>
          <p:cNvSpPr>
            <a:spLocks noChangeArrowheads="1"/>
          </p:cNvSpPr>
          <p:nvPr/>
        </p:nvSpPr>
        <p:spPr bwMode="auto">
          <a:xfrm>
            <a:off x="4514850" y="2263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7635A81-CDF8-4B88-9E38-767721C63D79}"/>
              </a:ext>
            </a:extLst>
          </p:cNvPr>
          <p:cNvSpPr txBox="1"/>
          <p:nvPr/>
        </p:nvSpPr>
        <p:spPr>
          <a:xfrm>
            <a:off x="838199" y="1786565"/>
            <a:ext cx="9616807" cy="369332"/>
          </a:xfrm>
          <a:prstGeom prst="rect">
            <a:avLst/>
          </a:prstGeom>
          <a:noFill/>
        </p:spPr>
        <p:txBody>
          <a:bodyPr wrap="square">
            <a:spAutoFit/>
          </a:bodyPr>
          <a:lstStyle/>
          <a:p>
            <a:r>
              <a:rPr lang="en-GB" dirty="0">
                <a:solidFill>
                  <a:srgbClr val="383838"/>
                </a:solidFill>
                <a:latin typeface="Mulish"/>
              </a:rPr>
              <a:t>T</a:t>
            </a:r>
            <a:r>
              <a:rPr lang="en-GB" b="0" i="0" dirty="0">
                <a:solidFill>
                  <a:srgbClr val="383838"/>
                </a:solidFill>
                <a:effectLst/>
                <a:latin typeface="Mulish"/>
              </a:rPr>
              <a:t>his table compares values across the world in 2023 (ref: </a:t>
            </a:r>
            <a:r>
              <a:rPr lang="en-GB" b="0" i="0" u="none" strike="noStrike" dirty="0">
                <a:solidFill>
                  <a:srgbClr val="0044D7"/>
                </a:solidFill>
                <a:effectLst/>
                <a:latin typeface="Mulish"/>
                <a:hlinkClick r:id="rId2"/>
              </a:rPr>
              <a:t>Our World In Data</a:t>
            </a:r>
            <a:r>
              <a:rPr lang="en-GB" b="0" i="0" dirty="0">
                <a:solidFill>
                  <a:srgbClr val="383838"/>
                </a:solidFill>
                <a:effectLst/>
                <a:latin typeface="Mulish"/>
              </a:rPr>
              <a:t>):</a:t>
            </a:r>
            <a:endParaRPr lang="en-GB" dirty="0"/>
          </a:p>
        </p:txBody>
      </p:sp>
    </p:spTree>
    <p:extLst>
      <p:ext uri="{BB962C8B-B14F-4D97-AF65-F5344CB8AC3E}">
        <p14:creationId xmlns:p14="http://schemas.microsoft.com/office/powerpoint/2010/main" val="191752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5462-55B5-8115-9153-7A5D926F5400}"/>
              </a:ext>
            </a:extLst>
          </p:cNvPr>
          <p:cNvSpPr>
            <a:spLocks noGrp="1"/>
          </p:cNvSpPr>
          <p:nvPr>
            <p:ph type="title"/>
          </p:nvPr>
        </p:nvSpPr>
        <p:spPr/>
        <p:txBody>
          <a:bodyPr/>
          <a:lstStyle/>
          <a:p>
            <a:r>
              <a:rPr lang="en-GB" dirty="0"/>
              <a:t>Carbon intensity varies over time</a:t>
            </a:r>
          </a:p>
        </p:txBody>
      </p:sp>
      <p:pic>
        <p:nvPicPr>
          <p:cNvPr id="4" name="Picture 3">
            <a:extLst>
              <a:ext uri="{FF2B5EF4-FFF2-40B4-BE49-F238E27FC236}">
                <a16:creationId xmlns:a16="http://schemas.microsoft.com/office/drawing/2014/main" id="{6540C42F-7B5D-161B-0952-869FC555B40C}"/>
              </a:ext>
            </a:extLst>
          </p:cNvPr>
          <p:cNvPicPr>
            <a:picLocks noChangeAspect="1"/>
          </p:cNvPicPr>
          <p:nvPr/>
        </p:nvPicPr>
        <p:blipFill>
          <a:blip r:embed="rId2"/>
          <a:stretch>
            <a:fillRect/>
          </a:stretch>
        </p:blipFill>
        <p:spPr>
          <a:xfrm>
            <a:off x="3620090" y="1690688"/>
            <a:ext cx="7772400" cy="4373745"/>
          </a:xfrm>
          <a:prstGeom prst="rect">
            <a:avLst/>
          </a:prstGeom>
        </p:spPr>
      </p:pic>
      <p:sp>
        <p:nvSpPr>
          <p:cNvPr id="5" name="TextBox 4">
            <a:extLst>
              <a:ext uri="{FF2B5EF4-FFF2-40B4-BE49-F238E27FC236}">
                <a16:creationId xmlns:a16="http://schemas.microsoft.com/office/drawing/2014/main" id="{14F031AE-5EA0-14C1-F2A9-26373DB8EF7F}"/>
              </a:ext>
            </a:extLst>
          </p:cNvPr>
          <p:cNvSpPr txBox="1"/>
          <p:nvPr/>
        </p:nvSpPr>
        <p:spPr>
          <a:xfrm>
            <a:off x="799510" y="2456063"/>
            <a:ext cx="3512458" cy="2246769"/>
          </a:xfrm>
          <a:prstGeom prst="rect">
            <a:avLst/>
          </a:prstGeom>
          <a:noFill/>
        </p:spPr>
        <p:txBody>
          <a:bodyPr wrap="square" rtlCol="0">
            <a:spAutoFit/>
          </a:bodyPr>
          <a:lstStyle/>
          <a:p>
            <a:pPr marL="285750" indent="-285750">
              <a:buFont typeface="Arial" panose="020B0604020202020204" pitchFamily="34" charset="0"/>
              <a:buChar char="•"/>
            </a:pPr>
            <a:r>
              <a:rPr lang="en-GB" sz="2000" dirty="0"/>
              <a:t>Primarily due to changes in weather conditions</a:t>
            </a:r>
          </a:p>
          <a:p>
            <a:pPr marL="285750" indent="-285750">
              <a:buFont typeface="Arial" panose="020B0604020202020204" pitchFamily="34" charset="0"/>
              <a:buChar char="•"/>
            </a:pPr>
            <a:r>
              <a:rPr lang="en-GB" sz="2000" dirty="0"/>
              <a:t>Affects proportion of electricity generated from renewable sources</a:t>
            </a:r>
          </a:p>
          <a:p>
            <a:pPr marL="285750" indent="-285750">
              <a:buFont typeface="Arial" panose="020B0604020202020204" pitchFamily="34" charset="0"/>
              <a:buChar char="•"/>
            </a:pPr>
            <a:r>
              <a:rPr lang="en-GB" sz="2000" dirty="0"/>
              <a:t>Shortfall made up by high carbon energy sources</a:t>
            </a:r>
          </a:p>
        </p:txBody>
      </p:sp>
    </p:spTree>
    <p:extLst>
      <p:ext uri="{BB962C8B-B14F-4D97-AF65-F5344CB8AC3E}">
        <p14:creationId xmlns:p14="http://schemas.microsoft.com/office/powerpoint/2010/main" val="2395960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8551</TotalTime>
  <Words>1558</Words>
  <Application>Microsoft Macintosh PowerPoint</Application>
  <PresentationFormat>Widescreen</PresentationFormat>
  <Paragraphs>175</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Gilroy-Regular</vt:lpstr>
      <vt:lpstr>Mulish</vt:lpstr>
      <vt:lpstr>Office Theme</vt:lpstr>
      <vt:lpstr>Carbon Awareness</vt:lpstr>
      <vt:lpstr>Questions</vt:lpstr>
      <vt:lpstr>Objectives</vt:lpstr>
      <vt:lpstr>What is carbon awareness?</vt:lpstr>
      <vt:lpstr>Carbon Intensity</vt:lpstr>
      <vt:lpstr>Carbon intensity</vt:lpstr>
      <vt:lpstr>Carbon intensity varies by location (1)</vt:lpstr>
      <vt:lpstr>Carbon intensity varies by location (2)</vt:lpstr>
      <vt:lpstr>Carbon intensity varies over time</vt:lpstr>
      <vt:lpstr>Exercise: emissions variation from HPC</vt:lpstr>
      <vt:lpstr>Solution: emissions variation from HPC</vt:lpstr>
      <vt:lpstr>Carbon markets</vt:lpstr>
      <vt:lpstr>Dispatchability and curtailment</vt:lpstr>
      <vt:lpstr>Marginal carbon intensity</vt:lpstr>
      <vt:lpstr>Energy market drivers</vt:lpstr>
      <vt:lpstr>Being more carbon aware</vt:lpstr>
      <vt:lpstr>Driving investment in renewables</vt:lpstr>
      <vt:lpstr>Spatial shifting</vt:lpstr>
      <vt:lpstr>Temporal shifting</vt:lpstr>
      <vt:lpstr>Demand shaping</vt:lpstr>
      <vt:lpstr>Exercise: demand shifting and shaping</vt:lpstr>
      <vt:lpstr>Solution</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Turner</dc:creator>
  <cp:lastModifiedBy>Andrew Turner</cp:lastModifiedBy>
  <cp:revision>1</cp:revision>
  <dcterms:created xsi:type="dcterms:W3CDTF">2025-09-17T09:05:27Z</dcterms:created>
  <dcterms:modified xsi:type="dcterms:W3CDTF">2025-10-07T13:40:08Z</dcterms:modified>
</cp:coreProperties>
</file>