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2" r:id="rId3"/>
    <p:sldId id="273" r:id="rId4"/>
    <p:sldId id="257" r:id="rId5"/>
    <p:sldId id="263" r:id="rId6"/>
    <p:sldId id="258" r:id="rId7"/>
    <p:sldId id="259" r:id="rId8"/>
    <p:sldId id="260" r:id="rId9"/>
    <p:sldId id="261" r:id="rId10"/>
    <p:sldId id="264" r:id="rId11"/>
    <p:sldId id="262" r:id="rId12"/>
    <p:sldId id="265" r:id="rId13"/>
    <p:sldId id="266" r:id="rId14"/>
    <p:sldId id="267" r:id="rId15"/>
    <p:sldId id="268" r:id="rId16"/>
    <p:sldId id="269" r:id="rId17"/>
    <p:sldId id="271"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D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5B4FD6-AB43-5A47-AC40-41F6BC8DA1F9}" v="5" dt="2025-10-07T13:28:11.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27"/>
    <p:restoredTop sz="94669"/>
  </p:normalViewPr>
  <p:slideViewPr>
    <p:cSldViewPr snapToGrid="0">
      <p:cViewPr varScale="1">
        <p:scale>
          <a:sx n="89" d="100"/>
          <a:sy n="89" d="100"/>
        </p:scale>
        <p:origin x="200"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Turner" userId="9b60647a-c825-4266-aafa-670849c64782" providerId="ADAL" clId="{292526B5-234E-5EAA-AFB8-0412B8CA4453}"/>
    <pc:docChg chg="custSel addSld modSld modMainMaster">
      <pc:chgData name="Andrew Turner" userId="9b60647a-c825-4266-aafa-670849c64782" providerId="ADAL" clId="{292526B5-234E-5EAA-AFB8-0412B8CA4453}" dt="2025-10-07T13:28:11.464" v="42"/>
      <pc:docMkLst>
        <pc:docMk/>
      </pc:docMkLst>
      <pc:sldChg chg="setBg">
        <pc:chgData name="Andrew Turner" userId="9b60647a-c825-4266-aafa-670849c64782" providerId="ADAL" clId="{292526B5-234E-5EAA-AFB8-0412B8CA4453}" dt="2025-10-07T13:26:34.071" v="1"/>
        <pc:sldMkLst>
          <pc:docMk/>
          <pc:sldMk cId="2438122950" sldId="256"/>
        </pc:sldMkLst>
      </pc:sldChg>
      <pc:sldChg chg="modSp mod">
        <pc:chgData name="Andrew Turner" userId="9b60647a-c825-4266-aafa-670849c64782" providerId="ADAL" clId="{292526B5-234E-5EAA-AFB8-0412B8CA4453}" dt="2025-10-07T13:27:19.805" v="10" actId="27636"/>
        <pc:sldMkLst>
          <pc:docMk/>
          <pc:sldMk cId="2278441967" sldId="270"/>
        </pc:sldMkLst>
        <pc:spChg chg="mod">
          <ac:chgData name="Andrew Turner" userId="9b60647a-c825-4266-aafa-670849c64782" providerId="ADAL" clId="{292526B5-234E-5EAA-AFB8-0412B8CA4453}" dt="2025-10-07T13:27:19.805" v="10" actId="27636"/>
          <ac:spMkLst>
            <pc:docMk/>
            <pc:sldMk cId="2278441967" sldId="270"/>
            <ac:spMk id="3" creationId="{FBE1556F-C944-701C-4C42-C4A15DBCE2E2}"/>
          </ac:spMkLst>
        </pc:spChg>
      </pc:sldChg>
      <pc:sldChg chg="modSp new mod">
        <pc:chgData name="Andrew Turner" userId="9b60647a-c825-4266-aafa-670849c64782" providerId="ADAL" clId="{292526B5-234E-5EAA-AFB8-0412B8CA4453}" dt="2025-10-07T13:27:58.415" v="30" actId="5793"/>
        <pc:sldMkLst>
          <pc:docMk/>
          <pc:sldMk cId="2226659508" sldId="272"/>
        </pc:sldMkLst>
        <pc:spChg chg="mod">
          <ac:chgData name="Andrew Turner" userId="9b60647a-c825-4266-aafa-670849c64782" providerId="ADAL" clId="{292526B5-234E-5EAA-AFB8-0412B8CA4453}" dt="2025-10-07T13:27:48.152" v="28" actId="20577"/>
          <ac:spMkLst>
            <pc:docMk/>
            <pc:sldMk cId="2226659508" sldId="272"/>
            <ac:spMk id="2" creationId="{3EB4939D-5810-22CB-7347-EC8497A613D8}"/>
          </ac:spMkLst>
        </pc:spChg>
        <pc:spChg chg="mod">
          <ac:chgData name="Andrew Turner" userId="9b60647a-c825-4266-aafa-670849c64782" providerId="ADAL" clId="{292526B5-234E-5EAA-AFB8-0412B8CA4453}" dt="2025-10-07T13:27:58.415" v="30" actId="5793"/>
          <ac:spMkLst>
            <pc:docMk/>
            <pc:sldMk cId="2226659508" sldId="272"/>
            <ac:spMk id="3" creationId="{C1831FC0-B2EB-1377-7168-5604FA9AEFB5}"/>
          </ac:spMkLst>
        </pc:spChg>
      </pc:sldChg>
      <pc:sldChg chg="modSp new mod">
        <pc:chgData name="Andrew Turner" userId="9b60647a-c825-4266-aafa-670849c64782" providerId="ADAL" clId="{292526B5-234E-5EAA-AFB8-0412B8CA4453}" dt="2025-10-07T13:28:11.464" v="42"/>
        <pc:sldMkLst>
          <pc:docMk/>
          <pc:sldMk cId="1757325054" sldId="273"/>
        </pc:sldMkLst>
        <pc:spChg chg="mod">
          <ac:chgData name="Andrew Turner" userId="9b60647a-c825-4266-aafa-670849c64782" providerId="ADAL" clId="{292526B5-234E-5EAA-AFB8-0412B8CA4453}" dt="2025-10-07T13:28:05.195" v="41" actId="20577"/>
          <ac:spMkLst>
            <pc:docMk/>
            <pc:sldMk cId="1757325054" sldId="273"/>
            <ac:spMk id="2" creationId="{6F24343A-6D98-9029-50D4-56B335BC2AEE}"/>
          </ac:spMkLst>
        </pc:spChg>
        <pc:spChg chg="mod">
          <ac:chgData name="Andrew Turner" userId="9b60647a-c825-4266-aafa-670849c64782" providerId="ADAL" clId="{292526B5-234E-5EAA-AFB8-0412B8CA4453}" dt="2025-10-07T13:28:11.464" v="42"/>
          <ac:spMkLst>
            <pc:docMk/>
            <pc:sldMk cId="1757325054" sldId="273"/>
            <ac:spMk id="3" creationId="{EDCAA51B-56B8-5ABF-8E6E-040501D9B792}"/>
          </ac:spMkLst>
        </pc:spChg>
      </pc:sldChg>
      <pc:sldMasterChg chg="setBg modSldLayout">
        <pc:chgData name="Andrew Turner" userId="9b60647a-c825-4266-aafa-670849c64782" providerId="ADAL" clId="{292526B5-234E-5EAA-AFB8-0412B8CA4453}" dt="2025-10-07T13:26:34.071" v="1"/>
        <pc:sldMasterMkLst>
          <pc:docMk/>
          <pc:sldMasterMk cId="1212155421" sldId="2147483648"/>
        </pc:sldMasterMkLst>
        <pc:sldLayoutChg chg="setBg">
          <pc:chgData name="Andrew Turner" userId="9b60647a-c825-4266-aafa-670849c64782" providerId="ADAL" clId="{292526B5-234E-5EAA-AFB8-0412B8CA4453}" dt="2025-10-07T13:26:34.071" v="1"/>
          <pc:sldLayoutMkLst>
            <pc:docMk/>
            <pc:sldMasterMk cId="1212155421" sldId="2147483648"/>
            <pc:sldLayoutMk cId="304630515" sldId="2147483649"/>
          </pc:sldLayoutMkLst>
        </pc:sldLayoutChg>
        <pc:sldLayoutChg chg="setBg">
          <pc:chgData name="Andrew Turner" userId="9b60647a-c825-4266-aafa-670849c64782" providerId="ADAL" clId="{292526B5-234E-5EAA-AFB8-0412B8CA4453}" dt="2025-10-07T13:26:34.071" v="1"/>
          <pc:sldLayoutMkLst>
            <pc:docMk/>
            <pc:sldMasterMk cId="1212155421" sldId="2147483648"/>
            <pc:sldLayoutMk cId="2907155728" sldId="2147483650"/>
          </pc:sldLayoutMkLst>
        </pc:sldLayoutChg>
        <pc:sldLayoutChg chg="setBg">
          <pc:chgData name="Andrew Turner" userId="9b60647a-c825-4266-aafa-670849c64782" providerId="ADAL" clId="{292526B5-234E-5EAA-AFB8-0412B8CA4453}" dt="2025-10-07T13:26:34.071" v="1"/>
          <pc:sldLayoutMkLst>
            <pc:docMk/>
            <pc:sldMasterMk cId="1212155421" sldId="2147483648"/>
            <pc:sldLayoutMk cId="2019322739" sldId="2147483651"/>
          </pc:sldLayoutMkLst>
        </pc:sldLayoutChg>
        <pc:sldLayoutChg chg="setBg">
          <pc:chgData name="Andrew Turner" userId="9b60647a-c825-4266-aafa-670849c64782" providerId="ADAL" clId="{292526B5-234E-5EAA-AFB8-0412B8CA4453}" dt="2025-10-07T13:26:34.071" v="1"/>
          <pc:sldLayoutMkLst>
            <pc:docMk/>
            <pc:sldMasterMk cId="1212155421" sldId="2147483648"/>
            <pc:sldLayoutMk cId="3865598591" sldId="2147483652"/>
          </pc:sldLayoutMkLst>
        </pc:sldLayoutChg>
        <pc:sldLayoutChg chg="setBg">
          <pc:chgData name="Andrew Turner" userId="9b60647a-c825-4266-aafa-670849c64782" providerId="ADAL" clId="{292526B5-234E-5EAA-AFB8-0412B8CA4453}" dt="2025-10-07T13:26:34.071" v="1"/>
          <pc:sldLayoutMkLst>
            <pc:docMk/>
            <pc:sldMasterMk cId="1212155421" sldId="2147483648"/>
            <pc:sldLayoutMk cId="1095996723" sldId="2147483653"/>
          </pc:sldLayoutMkLst>
        </pc:sldLayoutChg>
        <pc:sldLayoutChg chg="setBg">
          <pc:chgData name="Andrew Turner" userId="9b60647a-c825-4266-aafa-670849c64782" providerId="ADAL" clId="{292526B5-234E-5EAA-AFB8-0412B8CA4453}" dt="2025-10-07T13:26:34.071" v="1"/>
          <pc:sldLayoutMkLst>
            <pc:docMk/>
            <pc:sldMasterMk cId="1212155421" sldId="2147483648"/>
            <pc:sldLayoutMk cId="1886600171" sldId="2147483654"/>
          </pc:sldLayoutMkLst>
        </pc:sldLayoutChg>
        <pc:sldLayoutChg chg="setBg">
          <pc:chgData name="Andrew Turner" userId="9b60647a-c825-4266-aafa-670849c64782" providerId="ADAL" clId="{292526B5-234E-5EAA-AFB8-0412B8CA4453}" dt="2025-10-07T13:26:34.071" v="1"/>
          <pc:sldLayoutMkLst>
            <pc:docMk/>
            <pc:sldMasterMk cId="1212155421" sldId="2147483648"/>
            <pc:sldLayoutMk cId="4201022816" sldId="2147483655"/>
          </pc:sldLayoutMkLst>
        </pc:sldLayoutChg>
        <pc:sldLayoutChg chg="setBg">
          <pc:chgData name="Andrew Turner" userId="9b60647a-c825-4266-aafa-670849c64782" providerId="ADAL" clId="{292526B5-234E-5EAA-AFB8-0412B8CA4453}" dt="2025-10-07T13:26:34.071" v="1"/>
          <pc:sldLayoutMkLst>
            <pc:docMk/>
            <pc:sldMasterMk cId="1212155421" sldId="2147483648"/>
            <pc:sldLayoutMk cId="2964204976" sldId="2147483656"/>
          </pc:sldLayoutMkLst>
        </pc:sldLayoutChg>
        <pc:sldLayoutChg chg="setBg">
          <pc:chgData name="Andrew Turner" userId="9b60647a-c825-4266-aafa-670849c64782" providerId="ADAL" clId="{292526B5-234E-5EAA-AFB8-0412B8CA4453}" dt="2025-10-07T13:26:34.071" v="1"/>
          <pc:sldLayoutMkLst>
            <pc:docMk/>
            <pc:sldMasterMk cId="1212155421" sldId="2147483648"/>
            <pc:sldLayoutMk cId="2138059846" sldId="2147483657"/>
          </pc:sldLayoutMkLst>
        </pc:sldLayoutChg>
        <pc:sldLayoutChg chg="setBg">
          <pc:chgData name="Andrew Turner" userId="9b60647a-c825-4266-aafa-670849c64782" providerId="ADAL" clId="{292526B5-234E-5EAA-AFB8-0412B8CA4453}" dt="2025-10-07T13:26:34.071" v="1"/>
          <pc:sldLayoutMkLst>
            <pc:docMk/>
            <pc:sldMasterMk cId="1212155421" sldId="2147483648"/>
            <pc:sldLayoutMk cId="2008471422" sldId="2147483658"/>
          </pc:sldLayoutMkLst>
        </pc:sldLayoutChg>
        <pc:sldLayoutChg chg="setBg">
          <pc:chgData name="Andrew Turner" userId="9b60647a-c825-4266-aafa-670849c64782" providerId="ADAL" clId="{292526B5-234E-5EAA-AFB8-0412B8CA4453}" dt="2025-10-07T13:26:34.071" v="1"/>
          <pc:sldLayoutMkLst>
            <pc:docMk/>
            <pc:sldMasterMk cId="1212155421" sldId="2147483648"/>
            <pc:sldLayoutMk cId="1479482771"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79AE-920E-FD2C-5846-758D0C87761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EB91BC69-6301-EE42-A81F-9BF2FF2A57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FCC63FE-E1DF-FAAD-DB61-ACB7FD02EEB7}"/>
              </a:ext>
            </a:extLst>
          </p:cNvPr>
          <p:cNvSpPr>
            <a:spLocks noGrp="1"/>
          </p:cNvSpPr>
          <p:nvPr>
            <p:ph type="dt" sz="half" idx="10"/>
          </p:nvPr>
        </p:nvSpPr>
        <p:spPr/>
        <p:txBody>
          <a:bodyPr/>
          <a:lstStyle/>
          <a:p>
            <a:fld id="{8F8C057A-9157-564D-A0D7-A1479577237B}" type="datetimeFigureOut">
              <a:rPr lang="en-GB" smtClean="0"/>
              <a:t>07/10/2025</a:t>
            </a:fld>
            <a:endParaRPr lang="en-GB"/>
          </a:p>
        </p:txBody>
      </p:sp>
      <p:sp>
        <p:nvSpPr>
          <p:cNvPr id="5" name="Footer Placeholder 4">
            <a:extLst>
              <a:ext uri="{FF2B5EF4-FFF2-40B4-BE49-F238E27FC236}">
                <a16:creationId xmlns:a16="http://schemas.microsoft.com/office/drawing/2014/main" id="{DD480D96-3AD2-3149-CB74-53E02B19E2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5E137F-F0C2-5B02-CDA5-684918CF671D}"/>
              </a:ext>
            </a:extLst>
          </p:cNvPr>
          <p:cNvSpPr>
            <a:spLocks noGrp="1"/>
          </p:cNvSpPr>
          <p:nvPr>
            <p:ph type="sldNum" sz="quarter" idx="12"/>
          </p:nvPr>
        </p:nvSpPr>
        <p:spPr/>
        <p:txBody>
          <a:bodyPr/>
          <a:lstStyle/>
          <a:p>
            <a:fld id="{F073CAFD-F03E-E346-9C33-DE09976DE2F5}" type="slidenum">
              <a:rPr lang="en-GB" smtClean="0"/>
              <a:t>‹#›</a:t>
            </a:fld>
            <a:endParaRPr lang="en-GB"/>
          </a:p>
        </p:txBody>
      </p:sp>
    </p:spTree>
    <p:extLst>
      <p:ext uri="{BB962C8B-B14F-4D97-AF65-F5344CB8AC3E}">
        <p14:creationId xmlns:p14="http://schemas.microsoft.com/office/powerpoint/2010/main" val="304630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87385-8988-7DB4-2612-D92204997DC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B1EA9B85-B0ED-C903-B4DE-FD88AFF906A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BC2BB88-833F-BEC1-B4DD-3E0096806A49}"/>
              </a:ext>
            </a:extLst>
          </p:cNvPr>
          <p:cNvSpPr>
            <a:spLocks noGrp="1"/>
          </p:cNvSpPr>
          <p:nvPr>
            <p:ph type="dt" sz="half" idx="10"/>
          </p:nvPr>
        </p:nvSpPr>
        <p:spPr/>
        <p:txBody>
          <a:bodyPr/>
          <a:lstStyle/>
          <a:p>
            <a:fld id="{8F8C057A-9157-564D-A0D7-A1479577237B}" type="datetimeFigureOut">
              <a:rPr lang="en-GB" smtClean="0"/>
              <a:t>07/10/2025</a:t>
            </a:fld>
            <a:endParaRPr lang="en-GB"/>
          </a:p>
        </p:txBody>
      </p:sp>
      <p:sp>
        <p:nvSpPr>
          <p:cNvPr id="5" name="Footer Placeholder 4">
            <a:extLst>
              <a:ext uri="{FF2B5EF4-FFF2-40B4-BE49-F238E27FC236}">
                <a16:creationId xmlns:a16="http://schemas.microsoft.com/office/drawing/2014/main" id="{3189FB3B-C9B4-391C-C065-B17DFDFDCB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E3A161-850A-8A89-05A0-560FB78C3E71}"/>
              </a:ext>
            </a:extLst>
          </p:cNvPr>
          <p:cNvSpPr>
            <a:spLocks noGrp="1"/>
          </p:cNvSpPr>
          <p:nvPr>
            <p:ph type="sldNum" sz="quarter" idx="12"/>
          </p:nvPr>
        </p:nvSpPr>
        <p:spPr/>
        <p:txBody>
          <a:bodyPr/>
          <a:lstStyle/>
          <a:p>
            <a:fld id="{F073CAFD-F03E-E346-9C33-DE09976DE2F5}" type="slidenum">
              <a:rPr lang="en-GB" smtClean="0"/>
              <a:t>‹#›</a:t>
            </a:fld>
            <a:endParaRPr lang="en-GB"/>
          </a:p>
        </p:txBody>
      </p:sp>
    </p:spTree>
    <p:extLst>
      <p:ext uri="{BB962C8B-B14F-4D97-AF65-F5344CB8AC3E}">
        <p14:creationId xmlns:p14="http://schemas.microsoft.com/office/powerpoint/2010/main" val="2008471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36CD64-1C47-D01D-5D25-9CED4FA9AAD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2C28161-9A3C-5205-DD3A-9B792C2C996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0E0C8EA-BC0F-CE44-2F24-1B7A693B58BB}"/>
              </a:ext>
            </a:extLst>
          </p:cNvPr>
          <p:cNvSpPr>
            <a:spLocks noGrp="1"/>
          </p:cNvSpPr>
          <p:nvPr>
            <p:ph type="dt" sz="half" idx="10"/>
          </p:nvPr>
        </p:nvSpPr>
        <p:spPr/>
        <p:txBody>
          <a:bodyPr/>
          <a:lstStyle/>
          <a:p>
            <a:fld id="{8F8C057A-9157-564D-A0D7-A1479577237B}" type="datetimeFigureOut">
              <a:rPr lang="en-GB" smtClean="0"/>
              <a:t>07/10/2025</a:t>
            </a:fld>
            <a:endParaRPr lang="en-GB"/>
          </a:p>
        </p:txBody>
      </p:sp>
      <p:sp>
        <p:nvSpPr>
          <p:cNvPr id="5" name="Footer Placeholder 4">
            <a:extLst>
              <a:ext uri="{FF2B5EF4-FFF2-40B4-BE49-F238E27FC236}">
                <a16:creationId xmlns:a16="http://schemas.microsoft.com/office/drawing/2014/main" id="{4980B641-5492-B4A8-9731-2E5D884656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1DE4AC-EC92-A984-D063-BDD713D915EC}"/>
              </a:ext>
            </a:extLst>
          </p:cNvPr>
          <p:cNvSpPr>
            <a:spLocks noGrp="1"/>
          </p:cNvSpPr>
          <p:nvPr>
            <p:ph type="sldNum" sz="quarter" idx="12"/>
          </p:nvPr>
        </p:nvSpPr>
        <p:spPr/>
        <p:txBody>
          <a:bodyPr/>
          <a:lstStyle/>
          <a:p>
            <a:fld id="{F073CAFD-F03E-E346-9C33-DE09976DE2F5}" type="slidenum">
              <a:rPr lang="en-GB" smtClean="0"/>
              <a:t>‹#›</a:t>
            </a:fld>
            <a:endParaRPr lang="en-GB"/>
          </a:p>
        </p:txBody>
      </p:sp>
    </p:spTree>
    <p:extLst>
      <p:ext uri="{BB962C8B-B14F-4D97-AF65-F5344CB8AC3E}">
        <p14:creationId xmlns:p14="http://schemas.microsoft.com/office/powerpoint/2010/main" val="147948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3F68-4D9F-8FE8-2376-603D07512C3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845E0FA-0675-9068-ECF4-E43357571FD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CEB8876-6A5D-1B34-249B-9B2EABA63CF6}"/>
              </a:ext>
            </a:extLst>
          </p:cNvPr>
          <p:cNvSpPr>
            <a:spLocks noGrp="1"/>
          </p:cNvSpPr>
          <p:nvPr>
            <p:ph type="dt" sz="half" idx="10"/>
          </p:nvPr>
        </p:nvSpPr>
        <p:spPr/>
        <p:txBody>
          <a:bodyPr/>
          <a:lstStyle/>
          <a:p>
            <a:fld id="{8F8C057A-9157-564D-A0D7-A1479577237B}" type="datetimeFigureOut">
              <a:rPr lang="en-GB" smtClean="0"/>
              <a:t>07/10/2025</a:t>
            </a:fld>
            <a:endParaRPr lang="en-GB"/>
          </a:p>
        </p:txBody>
      </p:sp>
      <p:sp>
        <p:nvSpPr>
          <p:cNvPr id="5" name="Footer Placeholder 4">
            <a:extLst>
              <a:ext uri="{FF2B5EF4-FFF2-40B4-BE49-F238E27FC236}">
                <a16:creationId xmlns:a16="http://schemas.microsoft.com/office/drawing/2014/main" id="{B8799158-9AE5-44A8-C451-F0ABC70F2A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FF5E54-A144-7751-C880-62F7AAD6E1F9}"/>
              </a:ext>
            </a:extLst>
          </p:cNvPr>
          <p:cNvSpPr>
            <a:spLocks noGrp="1"/>
          </p:cNvSpPr>
          <p:nvPr>
            <p:ph type="sldNum" sz="quarter" idx="12"/>
          </p:nvPr>
        </p:nvSpPr>
        <p:spPr/>
        <p:txBody>
          <a:bodyPr/>
          <a:lstStyle/>
          <a:p>
            <a:fld id="{F073CAFD-F03E-E346-9C33-DE09976DE2F5}" type="slidenum">
              <a:rPr lang="en-GB" smtClean="0"/>
              <a:t>‹#›</a:t>
            </a:fld>
            <a:endParaRPr lang="en-GB"/>
          </a:p>
        </p:txBody>
      </p:sp>
    </p:spTree>
    <p:extLst>
      <p:ext uri="{BB962C8B-B14F-4D97-AF65-F5344CB8AC3E}">
        <p14:creationId xmlns:p14="http://schemas.microsoft.com/office/powerpoint/2010/main" val="290715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D3E0-91B4-CA7D-D925-632EC763168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9E38D5CD-587F-6276-B301-C014BAA00E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A38D1CC-2DFC-5171-32CE-D9158844E591}"/>
              </a:ext>
            </a:extLst>
          </p:cNvPr>
          <p:cNvSpPr>
            <a:spLocks noGrp="1"/>
          </p:cNvSpPr>
          <p:nvPr>
            <p:ph type="dt" sz="half" idx="10"/>
          </p:nvPr>
        </p:nvSpPr>
        <p:spPr/>
        <p:txBody>
          <a:bodyPr/>
          <a:lstStyle/>
          <a:p>
            <a:fld id="{8F8C057A-9157-564D-A0D7-A1479577237B}" type="datetimeFigureOut">
              <a:rPr lang="en-GB" smtClean="0"/>
              <a:t>07/10/2025</a:t>
            </a:fld>
            <a:endParaRPr lang="en-GB"/>
          </a:p>
        </p:txBody>
      </p:sp>
      <p:sp>
        <p:nvSpPr>
          <p:cNvPr id="5" name="Footer Placeholder 4">
            <a:extLst>
              <a:ext uri="{FF2B5EF4-FFF2-40B4-BE49-F238E27FC236}">
                <a16:creationId xmlns:a16="http://schemas.microsoft.com/office/drawing/2014/main" id="{5C5D19CA-740C-88B2-2B7C-AB29D68044A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58C538-F558-B92F-88CD-44EA38B313AE}"/>
              </a:ext>
            </a:extLst>
          </p:cNvPr>
          <p:cNvSpPr>
            <a:spLocks noGrp="1"/>
          </p:cNvSpPr>
          <p:nvPr>
            <p:ph type="sldNum" sz="quarter" idx="12"/>
          </p:nvPr>
        </p:nvSpPr>
        <p:spPr/>
        <p:txBody>
          <a:bodyPr/>
          <a:lstStyle/>
          <a:p>
            <a:fld id="{F073CAFD-F03E-E346-9C33-DE09976DE2F5}" type="slidenum">
              <a:rPr lang="en-GB" smtClean="0"/>
              <a:t>‹#›</a:t>
            </a:fld>
            <a:endParaRPr lang="en-GB"/>
          </a:p>
        </p:txBody>
      </p:sp>
    </p:spTree>
    <p:extLst>
      <p:ext uri="{BB962C8B-B14F-4D97-AF65-F5344CB8AC3E}">
        <p14:creationId xmlns:p14="http://schemas.microsoft.com/office/powerpoint/2010/main" val="2019322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ECB58-0999-CD92-3FB2-FD2FBC0178F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F5DCE1E-7B6B-77A3-A613-D569AE04CDA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E08E086-8360-3A36-37B3-DCD8ED72674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D764FF8-4D2C-A0E8-646D-EEB989485F21}"/>
              </a:ext>
            </a:extLst>
          </p:cNvPr>
          <p:cNvSpPr>
            <a:spLocks noGrp="1"/>
          </p:cNvSpPr>
          <p:nvPr>
            <p:ph type="dt" sz="half" idx="10"/>
          </p:nvPr>
        </p:nvSpPr>
        <p:spPr/>
        <p:txBody>
          <a:bodyPr/>
          <a:lstStyle/>
          <a:p>
            <a:fld id="{8F8C057A-9157-564D-A0D7-A1479577237B}" type="datetimeFigureOut">
              <a:rPr lang="en-GB" smtClean="0"/>
              <a:t>07/10/2025</a:t>
            </a:fld>
            <a:endParaRPr lang="en-GB"/>
          </a:p>
        </p:txBody>
      </p:sp>
      <p:sp>
        <p:nvSpPr>
          <p:cNvPr id="6" name="Footer Placeholder 5">
            <a:extLst>
              <a:ext uri="{FF2B5EF4-FFF2-40B4-BE49-F238E27FC236}">
                <a16:creationId xmlns:a16="http://schemas.microsoft.com/office/drawing/2014/main" id="{57E684AF-A8D0-FB11-2DF3-37B4E78A0B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C6028A-A20B-E992-F008-88F45615CA8D}"/>
              </a:ext>
            </a:extLst>
          </p:cNvPr>
          <p:cNvSpPr>
            <a:spLocks noGrp="1"/>
          </p:cNvSpPr>
          <p:nvPr>
            <p:ph type="sldNum" sz="quarter" idx="12"/>
          </p:nvPr>
        </p:nvSpPr>
        <p:spPr/>
        <p:txBody>
          <a:bodyPr/>
          <a:lstStyle/>
          <a:p>
            <a:fld id="{F073CAFD-F03E-E346-9C33-DE09976DE2F5}" type="slidenum">
              <a:rPr lang="en-GB" smtClean="0"/>
              <a:t>‹#›</a:t>
            </a:fld>
            <a:endParaRPr lang="en-GB"/>
          </a:p>
        </p:txBody>
      </p:sp>
    </p:spTree>
    <p:extLst>
      <p:ext uri="{BB962C8B-B14F-4D97-AF65-F5344CB8AC3E}">
        <p14:creationId xmlns:p14="http://schemas.microsoft.com/office/powerpoint/2010/main" val="386559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2255-78FD-9C3F-AFA7-C2F16890BB8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8434F3D0-4DB7-12D7-B208-405B52862E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0CEDBE9-D896-2F16-2945-6C7DBC6CBC2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B47725B2-53D6-2A41-12CE-620DEE439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5F34F93-193E-8A63-BF3E-3D60E630607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08DF721-0685-418D-F956-13E8B7BC69B8}"/>
              </a:ext>
            </a:extLst>
          </p:cNvPr>
          <p:cNvSpPr>
            <a:spLocks noGrp="1"/>
          </p:cNvSpPr>
          <p:nvPr>
            <p:ph type="dt" sz="half" idx="10"/>
          </p:nvPr>
        </p:nvSpPr>
        <p:spPr/>
        <p:txBody>
          <a:bodyPr/>
          <a:lstStyle/>
          <a:p>
            <a:fld id="{8F8C057A-9157-564D-A0D7-A1479577237B}" type="datetimeFigureOut">
              <a:rPr lang="en-GB" smtClean="0"/>
              <a:t>07/10/2025</a:t>
            </a:fld>
            <a:endParaRPr lang="en-GB"/>
          </a:p>
        </p:txBody>
      </p:sp>
      <p:sp>
        <p:nvSpPr>
          <p:cNvPr id="8" name="Footer Placeholder 7">
            <a:extLst>
              <a:ext uri="{FF2B5EF4-FFF2-40B4-BE49-F238E27FC236}">
                <a16:creationId xmlns:a16="http://schemas.microsoft.com/office/drawing/2014/main" id="{1676B867-0307-548E-7C46-3CBA3607791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E25BCBA-20C3-008C-90DA-34032326327C}"/>
              </a:ext>
            </a:extLst>
          </p:cNvPr>
          <p:cNvSpPr>
            <a:spLocks noGrp="1"/>
          </p:cNvSpPr>
          <p:nvPr>
            <p:ph type="sldNum" sz="quarter" idx="12"/>
          </p:nvPr>
        </p:nvSpPr>
        <p:spPr/>
        <p:txBody>
          <a:bodyPr/>
          <a:lstStyle/>
          <a:p>
            <a:fld id="{F073CAFD-F03E-E346-9C33-DE09976DE2F5}" type="slidenum">
              <a:rPr lang="en-GB" smtClean="0"/>
              <a:t>‹#›</a:t>
            </a:fld>
            <a:endParaRPr lang="en-GB"/>
          </a:p>
        </p:txBody>
      </p:sp>
    </p:spTree>
    <p:extLst>
      <p:ext uri="{BB962C8B-B14F-4D97-AF65-F5344CB8AC3E}">
        <p14:creationId xmlns:p14="http://schemas.microsoft.com/office/powerpoint/2010/main" val="1095996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0F57F-07EB-FAF1-9D3D-51F7240EA13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01CB98C4-5828-EF79-D11A-D201313B13F2}"/>
              </a:ext>
            </a:extLst>
          </p:cNvPr>
          <p:cNvSpPr>
            <a:spLocks noGrp="1"/>
          </p:cNvSpPr>
          <p:nvPr>
            <p:ph type="dt" sz="half" idx="10"/>
          </p:nvPr>
        </p:nvSpPr>
        <p:spPr/>
        <p:txBody>
          <a:bodyPr/>
          <a:lstStyle/>
          <a:p>
            <a:fld id="{8F8C057A-9157-564D-A0D7-A1479577237B}" type="datetimeFigureOut">
              <a:rPr lang="en-GB" smtClean="0"/>
              <a:t>07/10/2025</a:t>
            </a:fld>
            <a:endParaRPr lang="en-GB"/>
          </a:p>
        </p:txBody>
      </p:sp>
      <p:sp>
        <p:nvSpPr>
          <p:cNvPr id="4" name="Footer Placeholder 3">
            <a:extLst>
              <a:ext uri="{FF2B5EF4-FFF2-40B4-BE49-F238E27FC236}">
                <a16:creationId xmlns:a16="http://schemas.microsoft.com/office/drawing/2014/main" id="{6B8EDAFD-EC94-246E-8C4C-D20030313F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6889B4B-F14F-F089-97B1-FE38A6414556}"/>
              </a:ext>
            </a:extLst>
          </p:cNvPr>
          <p:cNvSpPr>
            <a:spLocks noGrp="1"/>
          </p:cNvSpPr>
          <p:nvPr>
            <p:ph type="sldNum" sz="quarter" idx="12"/>
          </p:nvPr>
        </p:nvSpPr>
        <p:spPr/>
        <p:txBody>
          <a:bodyPr/>
          <a:lstStyle/>
          <a:p>
            <a:fld id="{F073CAFD-F03E-E346-9C33-DE09976DE2F5}" type="slidenum">
              <a:rPr lang="en-GB" smtClean="0"/>
              <a:t>‹#›</a:t>
            </a:fld>
            <a:endParaRPr lang="en-GB"/>
          </a:p>
        </p:txBody>
      </p:sp>
    </p:spTree>
    <p:extLst>
      <p:ext uri="{BB962C8B-B14F-4D97-AF65-F5344CB8AC3E}">
        <p14:creationId xmlns:p14="http://schemas.microsoft.com/office/powerpoint/2010/main" val="188660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F5824D-9D40-7ECD-40BC-5B3935571771}"/>
              </a:ext>
            </a:extLst>
          </p:cNvPr>
          <p:cNvSpPr>
            <a:spLocks noGrp="1"/>
          </p:cNvSpPr>
          <p:nvPr>
            <p:ph type="dt" sz="half" idx="10"/>
          </p:nvPr>
        </p:nvSpPr>
        <p:spPr/>
        <p:txBody>
          <a:bodyPr/>
          <a:lstStyle/>
          <a:p>
            <a:fld id="{8F8C057A-9157-564D-A0D7-A1479577237B}" type="datetimeFigureOut">
              <a:rPr lang="en-GB" smtClean="0"/>
              <a:t>07/10/2025</a:t>
            </a:fld>
            <a:endParaRPr lang="en-GB"/>
          </a:p>
        </p:txBody>
      </p:sp>
      <p:sp>
        <p:nvSpPr>
          <p:cNvPr id="3" name="Footer Placeholder 2">
            <a:extLst>
              <a:ext uri="{FF2B5EF4-FFF2-40B4-BE49-F238E27FC236}">
                <a16:creationId xmlns:a16="http://schemas.microsoft.com/office/drawing/2014/main" id="{10F899B0-7676-08AB-3A79-17C0CC1BDE9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C96E4C4-C054-2F19-DA6C-52AEB918805A}"/>
              </a:ext>
            </a:extLst>
          </p:cNvPr>
          <p:cNvSpPr>
            <a:spLocks noGrp="1"/>
          </p:cNvSpPr>
          <p:nvPr>
            <p:ph type="sldNum" sz="quarter" idx="12"/>
          </p:nvPr>
        </p:nvSpPr>
        <p:spPr/>
        <p:txBody>
          <a:bodyPr/>
          <a:lstStyle/>
          <a:p>
            <a:fld id="{F073CAFD-F03E-E346-9C33-DE09976DE2F5}" type="slidenum">
              <a:rPr lang="en-GB" smtClean="0"/>
              <a:t>‹#›</a:t>
            </a:fld>
            <a:endParaRPr lang="en-GB"/>
          </a:p>
        </p:txBody>
      </p:sp>
    </p:spTree>
    <p:extLst>
      <p:ext uri="{BB962C8B-B14F-4D97-AF65-F5344CB8AC3E}">
        <p14:creationId xmlns:p14="http://schemas.microsoft.com/office/powerpoint/2010/main" val="4201022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6809-ABB9-791A-BA22-4DDCAF912A6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01FBB57-E628-EB38-7445-7DECBD8EAE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5F8A02E-CB55-73AE-824F-F1F570977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53949E-DD82-F51E-D9E4-0F88D44EE9DD}"/>
              </a:ext>
            </a:extLst>
          </p:cNvPr>
          <p:cNvSpPr>
            <a:spLocks noGrp="1"/>
          </p:cNvSpPr>
          <p:nvPr>
            <p:ph type="dt" sz="half" idx="10"/>
          </p:nvPr>
        </p:nvSpPr>
        <p:spPr/>
        <p:txBody>
          <a:bodyPr/>
          <a:lstStyle/>
          <a:p>
            <a:fld id="{8F8C057A-9157-564D-A0D7-A1479577237B}" type="datetimeFigureOut">
              <a:rPr lang="en-GB" smtClean="0"/>
              <a:t>07/10/2025</a:t>
            </a:fld>
            <a:endParaRPr lang="en-GB"/>
          </a:p>
        </p:txBody>
      </p:sp>
      <p:sp>
        <p:nvSpPr>
          <p:cNvPr id="6" name="Footer Placeholder 5">
            <a:extLst>
              <a:ext uri="{FF2B5EF4-FFF2-40B4-BE49-F238E27FC236}">
                <a16:creationId xmlns:a16="http://schemas.microsoft.com/office/drawing/2014/main" id="{BB18F2F6-4C2E-C6D9-BA20-1A2CFC713D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89C78C-846B-9A34-8E2F-EFE82AADF5A1}"/>
              </a:ext>
            </a:extLst>
          </p:cNvPr>
          <p:cNvSpPr>
            <a:spLocks noGrp="1"/>
          </p:cNvSpPr>
          <p:nvPr>
            <p:ph type="sldNum" sz="quarter" idx="12"/>
          </p:nvPr>
        </p:nvSpPr>
        <p:spPr/>
        <p:txBody>
          <a:bodyPr/>
          <a:lstStyle/>
          <a:p>
            <a:fld id="{F073CAFD-F03E-E346-9C33-DE09976DE2F5}" type="slidenum">
              <a:rPr lang="en-GB" smtClean="0"/>
              <a:t>‹#›</a:t>
            </a:fld>
            <a:endParaRPr lang="en-GB"/>
          </a:p>
        </p:txBody>
      </p:sp>
    </p:spTree>
    <p:extLst>
      <p:ext uri="{BB962C8B-B14F-4D97-AF65-F5344CB8AC3E}">
        <p14:creationId xmlns:p14="http://schemas.microsoft.com/office/powerpoint/2010/main" val="2964204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0859-9C05-D867-FE21-FBDBF1C96B7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A60C30D-14E5-F50F-636B-AC16856478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A1350C9-AFDA-A363-1474-3D7143AB4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F69412C-7F9D-4C39-96BB-30AC1E5A7B0F}"/>
              </a:ext>
            </a:extLst>
          </p:cNvPr>
          <p:cNvSpPr>
            <a:spLocks noGrp="1"/>
          </p:cNvSpPr>
          <p:nvPr>
            <p:ph type="dt" sz="half" idx="10"/>
          </p:nvPr>
        </p:nvSpPr>
        <p:spPr/>
        <p:txBody>
          <a:bodyPr/>
          <a:lstStyle/>
          <a:p>
            <a:fld id="{8F8C057A-9157-564D-A0D7-A1479577237B}" type="datetimeFigureOut">
              <a:rPr lang="en-GB" smtClean="0"/>
              <a:t>07/10/2025</a:t>
            </a:fld>
            <a:endParaRPr lang="en-GB"/>
          </a:p>
        </p:txBody>
      </p:sp>
      <p:sp>
        <p:nvSpPr>
          <p:cNvPr id="6" name="Footer Placeholder 5">
            <a:extLst>
              <a:ext uri="{FF2B5EF4-FFF2-40B4-BE49-F238E27FC236}">
                <a16:creationId xmlns:a16="http://schemas.microsoft.com/office/drawing/2014/main" id="{9A91893C-B4F6-5EA0-E41C-028E0C646F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1B22DDC-862F-6E15-D693-5A87E455C31C}"/>
              </a:ext>
            </a:extLst>
          </p:cNvPr>
          <p:cNvSpPr>
            <a:spLocks noGrp="1"/>
          </p:cNvSpPr>
          <p:nvPr>
            <p:ph type="sldNum" sz="quarter" idx="12"/>
          </p:nvPr>
        </p:nvSpPr>
        <p:spPr/>
        <p:txBody>
          <a:bodyPr/>
          <a:lstStyle/>
          <a:p>
            <a:fld id="{F073CAFD-F03E-E346-9C33-DE09976DE2F5}" type="slidenum">
              <a:rPr lang="en-GB" smtClean="0"/>
              <a:t>‹#›</a:t>
            </a:fld>
            <a:endParaRPr lang="en-GB"/>
          </a:p>
        </p:txBody>
      </p:sp>
    </p:spTree>
    <p:extLst>
      <p:ext uri="{BB962C8B-B14F-4D97-AF65-F5344CB8AC3E}">
        <p14:creationId xmlns:p14="http://schemas.microsoft.com/office/powerpoint/2010/main" val="2138059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DE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89C243-0723-ACBB-8AD2-DD683EC3CF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16B973C-B1FC-21F0-85B4-3A74EEC065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27610D3-31EC-4509-7CB4-5E558A115A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F8C057A-9157-564D-A0D7-A1479577237B}" type="datetimeFigureOut">
              <a:rPr lang="en-GB" smtClean="0"/>
              <a:t>07/10/2025</a:t>
            </a:fld>
            <a:endParaRPr lang="en-GB"/>
          </a:p>
        </p:txBody>
      </p:sp>
      <p:sp>
        <p:nvSpPr>
          <p:cNvPr id="5" name="Footer Placeholder 4">
            <a:extLst>
              <a:ext uri="{FF2B5EF4-FFF2-40B4-BE49-F238E27FC236}">
                <a16:creationId xmlns:a16="http://schemas.microsoft.com/office/drawing/2014/main" id="{28C7333A-3FD2-A7CA-90E1-C8897FE691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2E5610E-9B9B-3AE7-2736-110D0E4CA8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73CAFD-F03E-E346-9C33-DE09976DE2F5}" type="slidenum">
              <a:rPr lang="en-GB" smtClean="0"/>
              <a:t>‹#›</a:t>
            </a:fld>
            <a:endParaRPr lang="en-GB"/>
          </a:p>
        </p:txBody>
      </p:sp>
    </p:spTree>
    <p:extLst>
      <p:ext uri="{BB962C8B-B14F-4D97-AF65-F5344CB8AC3E}">
        <p14:creationId xmlns:p14="http://schemas.microsoft.com/office/powerpoint/2010/main" val="1212155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centers.lbl.gov/sites/default/files/WP49-PUE%20A%20Comprehensive%20Examination%20of%20the%20Metric_v6.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archer2.ac.uk/research-software/gromac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ssets.publishing.service.gov.uk/media/6604460f91a320001a82b0fd/uk-greenhouse-gas-emissions-provisional-figures-statistical-release-2023.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AA304-588D-D891-2CAF-1AA9E9B037F3}"/>
              </a:ext>
            </a:extLst>
          </p:cNvPr>
          <p:cNvSpPr>
            <a:spLocks noGrp="1"/>
          </p:cNvSpPr>
          <p:nvPr>
            <p:ph type="ctrTitle"/>
          </p:nvPr>
        </p:nvSpPr>
        <p:spPr/>
        <p:txBody>
          <a:bodyPr/>
          <a:lstStyle/>
          <a:p>
            <a:r>
              <a:rPr lang="en-GB" dirty="0"/>
              <a:t>Energy Efficiency</a:t>
            </a:r>
          </a:p>
        </p:txBody>
      </p:sp>
      <p:sp>
        <p:nvSpPr>
          <p:cNvPr id="3" name="Subtitle 2">
            <a:extLst>
              <a:ext uri="{FF2B5EF4-FFF2-40B4-BE49-F238E27FC236}">
                <a16:creationId xmlns:a16="http://schemas.microsoft.com/office/drawing/2014/main" id="{EDED4A02-694F-B2E8-8294-A8913F665FDA}"/>
              </a:ext>
            </a:extLst>
          </p:cNvPr>
          <p:cNvSpPr>
            <a:spLocks noGrp="1"/>
          </p:cNvSpPr>
          <p:nvPr>
            <p:ph type="subTitle" idx="1"/>
          </p:nvPr>
        </p:nvSpPr>
        <p:spPr/>
        <p:txBody>
          <a:bodyPr/>
          <a:lstStyle/>
          <a:p>
            <a:r>
              <a:rPr lang="en-GB" dirty="0"/>
              <a:t>Green Software use on HPC</a:t>
            </a:r>
          </a:p>
        </p:txBody>
      </p:sp>
    </p:spTree>
    <p:extLst>
      <p:ext uri="{BB962C8B-B14F-4D97-AF65-F5344CB8AC3E}">
        <p14:creationId xmlns:p14="http://schemas.microsoft.com/office/powerpoint/2010/main" val="2438122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E0D11-5FFD-2CFB-5378-94C025EAA6E8}"/>
              </a:ext>
            </a:extLst>
          </p:cNvPr>
          <p:cNvSpPr>
            <a:spLocks noGrp="1"/>
          </p:cNvSpPr>
          <p:nvPr>
            <p:ph type="title"/>
          </p:nvPr>
        </p:nvSpPr>
        <p:spPr/>
        <p:txBody>
          <a:bodyPr/>
          <a:lstStyle/>
          <a:p>
            <a:r>
              <a:rPr lang="en-GB" dirty="0"/>
              <a:t>Energy Efficiency Factors</a:t>
            </a:r>
          </a:p>
        </p:txBody>
      </p:sp>
      <p:sp>
        <p:nvSpPr>
          <p:cNvPr id="3" name="Text Placeholder 2">
            <a:extLst>
              <a:ext uri="{FF2B5EF4-FFF2-40B4-BE49-F238E27FC236}">
                <a16:creationId xmlns:a16="http://schemas.microsoft.com/office/drawing/2014/main" id="{604684E0-3B5A-CDAC-E9B7-8A7FED0B9C49}"/>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20547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8C31E-31E9-D541-F08D-7553D905ECF1}"/>
              </a:ext>
            </a:extLst>
          </p:cNvPr>
          <p:cNvSpPr>
            <a:spLocks noGrp="1"/>
          </p:cNvSpPr>
          <p:nvPr>
            <p:ph type="title"/>
          </p:nvPr>
        </p:nvSpPr>
        <p:spPr/>
        <p:txBody>
          <a:bodyPr/>
          <a:lstStyle/>
          <a:p>
            <a:r>
              <a:rPr lang="en-GB" dirty="0"/>
              <a:t>Power Usage Effectiveness (PUE)</a:t>
            </a:r>
          </a:p>
        </p:txBody>
      </p:sp>
      <p:sp>
        <p:nvSpPr>
          <p:cNvPr id="3" name="Content Placeholder 2">
            <a:extLst>
              <a:ext uri="{FF2B5EF4-FFF2-40B4-BE49-F238E27FC236}">
                <a16:creationId xmlns:a16="http://schemas.microsoft.com/office/drawing/2014/main" id="{B0DE403C-E36F-F430-B7EE-56E01783FD55}"/>
              </a:ext>
            </a:extLst>
          </p:cNvPr>
          <p:cNvSpPr>
            <a:spLocks noGrp="1"/>
          </p:cNvSpPr>
          <p:nvPr>
            <p:ph idx="1"/>
          </p:nvPr>
        </p:nvSpPr>
        <p:spPr>
          <a:xfrm>
            <a:off x="838199" y="1433738"/>
            <a:ext cx="4408693" cy="5199289"/>
          </a:xfrm>
        </p:spPr>
        <p:txBody>
          <a:bodyPr>
            <a:normAutofit fontScale="85000" lnSpcReduction="10000"/>
          </a:bodyPr>
          <a:lstStyle/>
          <a:p>
            <a:r>
              <a:rPr lang="en-GB" dirty="0"/>
              <a:t>The PUE metric was developed by </a:t>
            </a:r>
            <a:r>
              <a:rPr lang="en-GB" dirty="0">
                <a:hlinkClick r:id="rId2"/>
              </a:rPr>
              <a:t>Green Grid </a:t>
            </a:r>
            <a:r>
              <a:rPr lang="en-GB" dirty="0"/>
              <a:t>to measure the energy efficiency of data centres</a:t>
            </a:r>
          </a:p>
          <a:p>
            <a:r>
              <a:rPr lang="en-GB" dirty="0"/>
              <a:t>The PUE captures the overheads associated with running a data centre</a:t>
            </a:r>
          </a:p>
          <a:p>
            <a:r>
              <a:rPr lang="en-GB" dirty="0" err="1"/>
              <a:t>e.g</a:t>
            </a:r>
            <a:r>
              <a:rPr lang="en-GB" dirty="0"/>
              <a:t>: a PUE of 1.5 means an additional 5 watts of power is required for every 10 watts of power used for HPC.</a:t>
            </a:r>
          </a:p>
          <a:p>
            <a:pPr lvl="1"/>
            <a:r>
              <a:rPr lang="en-GB" dirty="0"/>
              <a:t>Includes overheads such as cooling and power distribution.</a:t>
            </a:r>
          </a:p>
          <a:p>
            <a:pPr lvl="1"/>
            <a:r>
              <a:rPr lang="en-GB" dirty="0"/>
              <a:t>Can also be thought of as a multiplier to your energy consumption from HPC use</a:t>
            </a:r>
          </a:p>
        </p:txBody>
      </p:sp>
      <p:pic>
        <p:nvPicPr>
          <p:cNvPr id="4" name="Picture 3">
            <a:extLst>
              <a:ext uri="{FF2B5EF4-FFF2-40B4-BE49-F238E27FC236}">
                <a16:creationId xmlns:a16="http://schemas.microsoft.com/office/drawing/2014/main" id="{2A42DCF6-EC0C-78D9-3E8A-09C295C99990}"/>
              </a:ext>
            </a:extLst>
          </p:cNvPr>
          <p:cNvPicPr>
            <a:picLocks noChangeAspect="1"/>
          </p:cNvPicPr>
          <p:nvPr/>
        </p:nvPicPr>
        <p:blipFill>
          <a:blip r:embed="rId3"/>
          <a:stretch>
            <a:fillRect/>
          </a:stretch>
        </p:blipFill>
        <p:spPr>
          <a:xfrm>
            <a:off x="5246893" y="1536155"/>
            <a:ext cx="6727392" cy="3785690"/>
          </a:xfrm>
          <a:prstGeom prst="rect">
            <a:avLst/>
          </a:prstGeom>
        </p:spPr>
      </p:pic>
    </p:spTree>
    <p:extLst>
      <p:ext uri="{BB962C8B-B14F-4D97-AF65-F5344CB8AC3E}">
        <p14:creationId xmlns:p14="http://schemas.microsoft.com/office/powerpoint/2010/main" val="676312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6FD38-617F-16A0-F519-9FECCAD9FFA8}"/>
              </a:ext>
            </a:extLst>
          </p:cNvPr>
          <p:cNvSpPr>
            <a:spLocks noGrp="1"/>
          </p:cNvSpPr>
          <p:nvPr>
            <p:ph type="title"/>
          </p:nvPr>
        </p:nvSpPr>
        <p:spPr/>
        <p:txBody>
          <a:bodyPr/>
          <a:lstStyle/>
          <a:p>
            <a:r>
              <a:rPr lang="en-GB" dirty="0"/>
              <a:t>PUE is not constant</a:t>
            </a:r>
          </a:p>
        </p:txBody>
      </p:sp>
      <p:sp>
        <p:nvSpPr>
          <p:cNvPr id="3" name="Content Placeholder 2">
            <a:extLst>
              <a:ext uri="{FF2B5EF4-FFF2-40B4-BE49-F238E27FC236}">
                <a16:creationId xmlns:a16="http://schemas.microsoft.com/office/drawing/2014/main" id="{634D4023-7EC2-271D-0A9F-3EC4AF66B16D}"/>
              </a:ext>
            </a:extLst>
          </p:cNvPr>
          <p:cNvSpPr>
            <a:spLocks noGrp="1"/>
          </p:cNvSpPr>
          <p:nvPr>
            <p:ph idx="1"/>
          </p:nvPr>
        </p:nvSpPr>
        <p:spPr/>
        <p:txBody>
          <a:bodyPr>
            <a:normAutofit fontScale="62500" lnSpcReduction="20000"/>
          </a:bodyPr>
          <a:lstStyle/>
          <a:p>
            <a:pPr marL="0" indent="0">
              <a:buNone/>
            </a:pPr>
            <a:r>
              <a:rPr lang="en-GB" dirty="0"/>
              <a:t>The PUE varies according to how much energy is needed to the cool the HPC system.</a:t>
            </a:r>
          </a:p>
          <a:p>
            <a:pPr marL="0" indent="0">
              <a:buNone/>
            </a:pPr>
            <a:endParaRPr lang="en-GB" dirty="0"/>
          </a:p>
          <a:p>
            <a:pPr marL="0" indent="0">
              <a:buNone/>
            </a:pPr>
            <a:r>
              <a:rPr lang="en-GB" dirty="0"/>
              <a:t>More cooling is required if...</a:t>
            </a:r>
          </a:p>
          <a:p>
            <a:r>
              <a:rPr lang="en-GB" dirty="0"/>
              <a:t>More compute nodes of the HPC system are in use</a:t>
            </a:r>
          </a:p>
          <a:p>
            <a:r>
              <a:rPr lang="en-GB" dirty="0"/>
              <a:t>Compute nodes are running more power-intensive work</a:t>
            </a:r>
          </a:p>
          <a:p>
            <a:r>
              <a:rPr lang="en-GB" dirty="0"/>
              <a:t>The outside air temperature is warmer</a:t>
            </a:r>
          </a:p>
          <a:p>
            <a:pPr marL="0" indent="0">
              <a:buNone/>
            </a:pPr>
            <a:endParaRPr lang="en-GB" dirty="0"/>
          </a:p>
          <a:p>
            <a:pPr marL="0" indent="0">
              <a:buNone/>
            </a:pPr>
            <a:r>
              <a:rPr lang="en-GB" dirty="0"/>
              <a:t>Sometimes the outside temperature is cold enough to cool the HPC system without additional refrigeration – this is known as </a:t>
            </a:r>
            <a:r>
              <a:rPr lang="en-GB" i="1" dirty="0"/>
              <a:t>free cooling</a:t>
            </a:r>
            <a:r>
              <a:rPr lang="en-GB" dirty="0"/>
              <a:t>.</a:t>
            </a:r>
          </a:p>
          <a:p>
            <a:pPr marL="0" indent="0">
              <a:buNone/>
            </a:pPr>
            <a:endParaRPr lang="en-GB" dirty="0"/>
          </a:p>
          <a:p>
            <a:pPr marL="0" indent="0">
              <a:buNone/>
            </a:pPr>
            <a:r>
              <a:rPr lang="en-GB" dirty="0"/>
              <a:t>For example, for ARCHER2 hosted at the EPCC ACF data centre</a:t>
            </a:r>
          </a:p>
          <a:p>
            <a:r>
              <a:rPr lang="en-GB" dirty="0"/>
              <a:t>The PUE averaged over the calendar year is around 1.1 </a:t>
            </a:r>
          </a:p>
          <a:p>
            <a:r>
              <a:rPr lang="en-GB" dirty="0"/>
              <a:t>As the ACF is located in Scotland, where air temperatures are cool, ARCHER2 benefits from free cooling for most of the year.</a:t>
            </a:r>
          </a:p>
        </p:txBody>
      </p:sp>
      <p:sp>
        <p:nvSpPr>
          <p:cNvPr id="4" name="TextBox 3">
            <a:extLst>
              <a:ext uri="{FF2B5EF4-FFF2-40B4-BE49-F238E27FC236}">
                <a16:creationId xmlns:a16="http://schemas.microsoft.com/office/drawing/2014/main" id="{4FAA52A4-467D-90A9-93A7-0285F3AECDCC}"/>
              </a:ext>
            </a:extLst>
          </p:cNvPr>
          <p:cNvSpPr txBox="1"/>
          <p:nvPr/>
        </p:nvSpPr>
        <p:spPr>
          <a:xfrm>
            <a:off x="9434286" y="1306286"/>
            <a:ext cx="2284728" cy="369332"/>
          </a:xfrm>
          <a:prstGeom prst="rect">
            <a:avLst/>
          </a:prstGeom>
          <a:noFill/>
        </p:spPr>
        <p:txBody>
          <a:bodyPr wrap="none" rtlCol="0">
            <a:spAutoFit/>
          </a:bodyPr>
          <a:lstStyle/>
          <a:p>
            <a:r>
              <a:rPr lang="en-GB" dirty="0"/>
              <a:t>(TBD) Add ACF image</a:t>
            </a:r>
          </a:p>
        </p:txBody>
      </p:sp>
    </p:spTree>
    <p:extLst>
      <p:ext uri="{BB962C8B-B14F-4D97-AF65-F5344CB8AC3E}">
        <p14:creationId xmlns:p14="http://schemas.microsoft.com/office/powerpoint/2010/main" val="2721601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2E7D2-C6F9-F9D7-E173-FF135E59446F}"/>
              </a:ext>
            </a:extLst>
          </p:cNvPr>
          <p:cNvSpPr>
            <a:spLocks noGrp="1"/>
          </p:cNvSpPr>
          <p:nvPr>
            <p:ph type="title"/>
          </p:nvPr>
        </p:nvSpPr>
        <p:spPr/>
        <p:txBody>
          <a:bodyPr/>
          <a:lstStyle/>
          <a:p>
            <a:r>
              <a:rPr lang="en-GB" dirty="0"/>
              <a:t>Energy proportionality</a:t>
            </a:r>
          </a:p>
        </p:txBody>
      </p:sp>
      <p:sp>
        <p:nvSpPr>
          <p:cNvPr id="3" name="Content Placeholder 2">
            <a:extLst>
              <a:ext uri="{FF2B5EF4-FFF2-40B4-BE49-F238E27FC236}">
                <a16:creationId xmlns:a16="http://schemas.microsoft.com/office/drawing/2014/main" id="{1ECDAE61-A7C1-5B7A-9B9B-16FE377A8414}"/>
              </a:ext>
            </a:extLst>
          </p:cNvPr>
          <p:cNvSpPr>
            <a:spLocks noGrp="1"/>
          </p:cNvSpPr>
          <p:nvPr>
            <p:ph idx="1"/>
          </p:nvPr>
        </p:nvSpPr>
        <p:spPr>
          <a:xfrm>
            <a:off x="838200" y="1713095"/>
            <a:ext cx="3396343" cy="4351338"/>
          </a:xfrm>
        </p:spPr>
        <p:txBody>
          <a:bodyPr>
            <a:normAutofit fontScale="70000" lnSpcReduction="20000"/>
          </a:bodyPr>
          <a:lstStyle/>
          <a:p>
            <a:r>
              <a:rPr lang="en-GB" dirty="0"/>
              <a:t>Energy proportionality is the relationship between power consumed by a HPC system and its utilisation.</a:t>
            </a:r>
          </a:p>
          <a:p>
            <a:pPr lvl="1"/>
            <a:r>
              <a:rPr lang="en-GB" dirty="0"/>
              <a:t>Relationship is not linear</a:t>
            </a:r>
          </a:p>
          <a:p>
            <a:pPr lvl="1"/>
            <a:r>
              <a:rPr lang="en-GB" dirty="0"/>
              <a:t>Power is consumed even if the system is not being used at all – </a:t>
            </a:r>
            <a:r>
              <a:rPr lang="en-GB" i="1" dirty="0"/>
              <a:t>Static Power Draw</a:t>
            </a:r>
          </a:p>
          <a:p>
            <a:endParaRPr lang="en-GB" dirty="0"/>
          </a:p>
          <a:p>
            <a:r>
              <a:rPr lang="en-GB" dirty="0"/>
              <a:t>The more we utilise a HPC system the more efficient it becomes at using electricity to support HPC users.</a:t>
            </a:r>
          </a:p>
          <a:p>
            <a:pPr lvl="1"/>
            <a:r>
              <a:rPr lang="en-GB" dirty="0"/>
              <a:t>But, how much of that utilisation is doing useful work?</a:t>
            </a:r>
          </a:p>
          <a:p>
            <a:pPr marL="0" indent="0">
              <a:buNone/>
            </a:pPr>
            <a:endParaRPr lang="en-GB" dirty="0"/>
          </a:p>
        </p:txBody>
      </p:sp>
      <p:pic>
        <p:nvPicPr>
          <p:cNvPr id="4" name="Picture 3">
            <a:extLst>
              <a:ext uri="{FF2B5EF4-FFF2-40B4-BE49-F238E27FC236}">
                <a16:creationId xmlns:a16="http://schemas.microsoft.com/office/drawing/2014/main" id="{1C371466-3C0E-5A46-B4F0-132D7B43E126}"/>
              </a:ext>
            </a:extLst>
          </p:cNvPr>
          <p:cNvPicPr>
            <a:picLocks noChangeAspect="1"/>
          </p:cNvPicPr>
          <p:nvPr/>
        </p:nvPicPr>
        <p:blipFill>
          <a:blip r:embed="rId2"/>
          <a:stretch>
            <a:fillRect/>
          </a:stretch>
        </p:blipFill>
        <p:spPr>
          <a:xfrm>
            <a:off x="4234543" y="1690688"/>
            <a:ext cx="7772400" cy="4373745"/>
          </a:xfrm>
          <a:prstGeom prst="rect">
            <a:avLst/>
          </a:prstGeom>
        </p:spPr>
      </p:pic>
    </p:spTree>
    <p:extLst>
      <p:ext uri="{BB962C8B-B14F-4D97-AF65-F5344CB8AC3E}">
        <p14:creationId xmlns:p14="http://schemas.microsoft.com/office/powerpoint/2010/main" val="134108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AE81-999D-21FB-B8D8-500E0CFA8C32}"/>
              </a:ext>
            </a:extLst>
          </p:cNvPr>
          <p:cNvSpPr>
            <a:spLocks noGrp="1"/>
          </p:cNvSpPr>
          <p:nvPr>
            <p:ph type="title"/>
          </p:nvPr>
        </p:nvSpPr>
        <p:spPr/>
        <p:txBody>
          <a:bodyPr/>
          <a:lstStyle/>
          <a:p>
            <a:r>
              <a:rPr lang="en-GB" dirty="0"/>
              <a:t>HPC application performance</a:t>
            </a:r>
          </a:p>
        </p:txBody>
      </p:sp>
      <p:sp>
        <p:nvSpPr>
          <p:cNvPr id="3" name="Content Placeholder 2">
            <a:extLst>
              <a:ext uri="{FF2B5EF4-FFF2-40B4-BE49-F238E27FC236}">
                <a16:creationId xmlns:a16="http://schemas.microsoft.com/office/drawing/2014/main" id="{739D7325-4B1D-23AF-3DA7-5F73004C4147}"/>
              </a:ext>
            </a:extLst>
          </p:cNvPr>
          <p:cNvSpPr>
            <a:spLocks noGrp="1"/>
          </p:cNvSpPr>
          <p:nvPr>
            <p:ph idx="1"/>
          </p:nvPr>
        </p:nvSpPr>
        <p:spPr/>
        <p:txBody>
          <a:bodyPr>
            <a:normAutofit fontScale="85000" lnSpcReduction="20000"/>
          </a:bodyPr>
          <a:lstStyle/>
          <a:p>
            <a:r>
              <a:rPr lang="en-GB" dirty="0"/>
              <a:t>Energy proportionality holds if the HPC application is </a:t>
            </a:r>
            <a:r>
              <a:rPr lang="en-GB" b="1" dirty="0"/>
              <a:t>compute-bound</a:t>
            </a:r>
          </a:p>
          <a:p>
            <a:pPr lvl="1"/>
            <a:r>
              <a:rPr lang="en-GB" dirty="0"/>
              <a:t>Its performance is limited by processor speed - more usually, the performance of the floating-point units within the processor</a:t>
            </a:r>
          </a:p>
          <a:p>
            <a:r>
              <a:rPr lang="en-GB" dirty="0"/>
              <a:t>Performance can also be </a:t>
            </a:r>
            <a:r>
              <a:rPr lang="en-GB" b="1" dirty="0"/>
              <a:t>memory-bound</a:t>
            </a:r>
            <a:r>
              <a:rPr lang="en-GB" dirty="0"/>
              <a:t> in that it can be limited by the time it takes to access data in memory</a:t>
            </a:r>
          </a:p>
          <a:p>
            <a:pPr lvl="1"/>
            <a:r>
              <a:rPr lang="en-GB" dirty="0"/>
              <a:t>Extra power draw does not increase the number of instructions done per unit of time</a:t>
            </a:r>
          </a:p>
          <a:p>
            <a:r>
              <a:rPr lang="en-GB" dirty="0"/>
              <a:t>Applications can also be </a:t>
            </a:r>
            <a:r>
              <a:rPr lang="en-GB" b="1" dirty="0"/>
              <a:t>communications-bound</a:t>
            </a:r>
            <a:r>
              <a:rPr lang="en-GB" dirty="0"/>
              <a:t> if running in parallel or </a:t>
            </a:r>
            <a:r>
              <a:rPr lang="en-GB" b="1" dirty="0"/>
              <a:t>IO-bound</a:t>
            </a:r>
            <a:r>
              <a:rPr lang="en-GB" dirty="0"/>
              <a:t>.</a:t>
            </a:r>
          </a:p>
          <a:p>
            <a:r>
              <a:rPr lang="en-GB" dirty="0"/>
              <a:t>Different constraints will apply at different points during the application's runtime</a:t>
            </a:r>
          </a:p>
          <a:p>
            <a:r>
              <a:rPr lang="en-GB" dirty="0"/>
              <a:t>HPC applications are, if at all, compute-bound only for short periods of their runtime…</a:t>
            </a:r>
          </a:p>
          <a:p>
            <a:r>
              <a:rPr lang="en-GB" dirty="0"/>
              <a:t>…energy proportionality breaks down if trying to relate power consumed to </a:t>
            </a:r>
            <a:r>
              <a:rPr lang="en-GB" i="1" dirty="0"/>
              <a:t>useful</a:t>
            </a:r>
            <a:r>
              <a:rPr lang="en-GB" dirty="0"/>
              <a:t> work.</a:t>
            </a:r>
          </a:p>
          <a:p>
            <a:endParaRPr lang="en-GB" dirty="0"/>
          </a:p>
        </p:txBody>
      </p:sp>
    </p:spTree>
    <p:extLst>
      <p:ext uri="{BB962C8B-B14F-4D97-AF65-F5344CB8AC3E}">
        <p14:creationId xmlns:p14="http://schemas.microsoft.com/office/powerpoint/2010/main" val="3613063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69B84-A1E8-8F8D-EA33-488278DD7855}"/>
              </a:ext>
            </a:extLst>
          </p:cNvPr>
          <p:cNvSpPr>
            <a:spLocks noGrp="1"/>
          </p:cNvSpPr>
          <p:nvPr>
            <p:ph type="title"/>
          </p:nvPr>
        </p:nvSpPr>
        <p:spPr/>
        <p:txBody>
          <a:bodyPr/>
          <a:lstStyle/>
          <a:p>
            <a:r>
              <a:rPr lang="en-GB" dirty="0"/>
              <a:t>Static power draw</a:t>
            </a:r>
          </a:p>
        </p:txBody>
      </p:sp>
      <p:sp>
        <p:nvSpPr>
          <p:cNvPr id="3" name="Content Placeholder 2">
            <a:extLst>
              <a:ext uri="{FF2B5EF4-FFF2-40B4-BE49-F238E27FC236}">
                <a16:creationId xmlns:a16="http://schemas.microsoft.com/office/drawing/2014/main" id="{CB2632A8-B8BB-C018-16FB-500FD7B839F7}"/>
              </a:ext>
            </a:extLst>
          </p:cNvPr>
          <p:cNvSpPr>
            <a:spLocks noGrp="1"/>
          </p:cNvSpPr>
          <p:nvPr>
            <p:ph idx="1"/>
          </p:nvPr>
        </p:nvSpPr>
        <p:spPr/>
        <p:txBody>
          <a:bodyPr>
            <a:normAutofit lnSpcReduction="10000"/>
          </a:bodyPr>
          <a:lstStyle/>
          <a:p>
            <a:r>
              <a:rPr lang="en-GB" dirty="0"/>
              <a:t>The static power draw of a HPC system is the amount of power drawn when the system is in an idle state (0% utilisation).</a:t>
            </a:r>
          </a:p>
          <a:p>
            <a:r>
              <a:rPr lang="en-GB" dirty="0"/>
              <a:t>Personal computers have a hibernation mode that is entered automatically should the computer not be used for a period of time configurable by the user.</a:t>
            </a:r>
          </a:p>
          <a:p>
            <a:pPr lvl="1"/>
            <a:r>
              <a:rPr lang="en-GB" dirty="0"/>
              <a:t>The cost of this energy saving is that additional time is needed to "wake up" from hibernation.</a:t>
            </a:r>
          </a:p>
          <a:p>
            <a:r>
              <a:rPr lang="en-GB" dirty="0"/>
              <a:t>HPC systems need to be "always on" since demand is unpredictable, maximising idle power consumption.</a:t>
            </a:r>
          </a:p>
          <a:p>
            <a:pPr lvl="1"/>
            <a:r>
              <a:rPr lang="en-GB" dirty="0"/>
              <a:t>For this reason, HPC sites aim to run as close as possible to 100% utilisation.</a:t>
            </a:r>
          </a:p>
        </p:txBody>
      </p:sp>
    </p:spTree>
    <p:extLst>
      <p:ext uri="{BB962C8B-B14F-4D97-AF65-F5344CB8AC3E}">
        <p14:creationId xmlns:p14="http://schemas.microsoft.com/office/powerpoint/2010/main" val="538548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43E7-258D-F2B2-03C7-9DFCA5050CAA}"/>
              </a:ext>
            </a:extLst>
          </p:cNvPr>
          <p:cNvSpPr>
            <a:spLocks noGrp="1"/>
          </p:cNvSpPr>
          <p:nvPr>
            <p:ph type="title"/>
          </p:nvPr>
        </p:nvSpPr>
        <p:spPr/>
        <p:txBody>
          <a:bodyPr/>
          <a:lstStyle/>
          <a:p>
            <a:r>
              <a:rPr lang="en-GB" dirty="0">
                <a:solidFill>
                  <a:schemeClr val="accent3"/>
                </a:solidFill>
              </a:rPr>
              <a:t>Exercise: Computing energy efficiency</a:t>
            </a:r>
          </a:p>
        </p:txBody>
      </p:sp>
      <p:graphicFrame>
        <p:nvGraphicFramePr>
          <p:cNvPr id="6" name="Content Placeholder 5">
            <a:extLst>
              <a:ext uri="{FF2B5EF4-FFF2-40B4-BE49-F238E27FC236}">
                <a16:creationId xmlns:a16="http://schemas.microsoft.com/office/drawing/2014/main" id="{0C86B333-2108-410F-BFF1-C264877E12C8}"/>
              </a:ext>
            </a:extLst>
          </p:cNvPr>
          <p:cNvGraphicFramePr>
            <a:graphicFrameLocks noGrp="1"/>
          </p:cNvGraphicFramePr>
          <p:nvPr>
            <p:ph idx="1"/>
            <p:extLst>
              <p:ext uri="{D42A27DB-BD31-4B8C-83A1-F6EECF244321}">
                <p14:modId xmlns:p14="http://schemas.microsoft.com/office/powerpoint/2010/main" val="687299939"/>
              </p:ext>
            </p:extLst>
          </p:nvPr>
        </p:nvGraphicFramePr>
        <p:xfrm>
          <a:off x="944218" y="2461427"/>
          <a:ext cx="8258060" cy="2194560"/>
        </p:xfrm>
        <a:graphic>
          <a:graphicData uri="http://schemas.openxmlformats.org/drawingml/2006/table">
            <a:tbl>
              <a:tblPr bandRow="1">
                <a:tableStyleId>{5C22544A-7EE6-4342-B048-85BDC9FD1C3A}</a:tableStyleId>
              </a:tblPr>
              <a:tblGrid>
                <a:gridCol w="1651612">
                  <a:extLst>
                    <a:ext uri="{9D8B030D-6E8A-4147-A177-3AD203B41FA5}">
                      <a16:colId xmlns:a16="http://schemas.microsoft.com/office/drawing/2014/main" val="3407510133"/>
                    </a:ext>
                  </a:extLst>
                </a:gridCol>
                <a:gridCol w="1651612">
                  <a:extLst>
                    <a:ext uri="{9D8B030D-6E8A-4147-A177-3AD203B41FA5}">
                      <a16:colId xmlns:a16="http://schemas.microsoft.com/office/drawing/2014/main" val="2907798829"/>
                    </a:ext>
                  </a:extLst>
                </a:gridCol>
                <a:gridCol w="1651612">
                  <a:extLst>
                    <a:ext uri="{9D8B030D-6E8A-4147-A177-3AD203B41FA5}">
                      <a16:colId xmlns:a16="http://schemas.microsoft.com/office/drawing/2014/main" val="39218702"/>
                    </a:ext>
                  </a:extLst>
                </a:gridCol>
                <a:gridCol w="1651612">
                  <a:extLst>
                    <a:ext uri="{9D8B030D-6E8A-4147-A177-3AD203B41FA5}">
                      <a16:colId xmlns:a16="http://schemas.microsoft.com/office/drawing/2014/main" val="2960769602"/>
                    </a:ext>
                  </a:extLst>
                </a:gridCol>
                <a:gridCol w="1651612">
                  <a:extLst>
                    <a:ext uri="{9D8B030D-6E8A-4147-A177-3AD203B41FA5}">
                      <a16:colId xmlns:a16="http://schemas.microsoft.com/office/drawing/2014/main" val="750801406"/>
                    </a:ext>
                  </a:extLst>
                </a:gridCol>
              </a:tblGrid>
              <a:tr h="357458">
                <a:tc>
                  <a:txBody>
                    <a:bodyPr/>
                    <a:lstStyle/>
                    <a:p>
                      <a:endParaRPr lang="en-GB" b="1" dirty="0"/>
                    </a:p>
                  </a:txBody>
                  <a:tcPr/>
                </a:tc>
                <a:tc gridSpan="2">
                  <a:txBody>
                    <a:bodyPr/>
                    <a:lstStyle/>
                    <a:p>
                      <a:pPr algn="r"/>
                      <a:r>
                        <a:rPr lang="en-GB" b="1" dirty="0"/>
                        <a:t>2.0 GHz</a:t>
                      </a:r>
                    </a:p>
                  </a:txBody>
                  <a:tcPr/>
                </a:tc>
                <a:tc hMerge="1">
                  <a:txBody>
                    <a:bodyPr/>
                    <a:lstStyle/>
                    <a:p>
                      <a:endParaRPr lang="en-GB" dirty="0"/>
                    </a:p>
                  </a:txBody>
                  <a:tcPr/>
                </a:tc>
                <a:tc gridSpan="2">
                  <a:txBody>
                    <a:bodyPr/>
                    <a:lstStyle/>
                    <a:p>
                      <a:pPr algn="r"/>
                      <a:r>
                        <a:rPr lang="en-GB" b="1" dirty="0"/>
                        <a:t>2.25 GHz + boost</a:t>
                      </a:r>
                    </a:p>
                  </a:txBody>
                  <a:tcPr/>
                </a:tc>
                <a:tc hMerge="1">
                  <a:txBody>
                    <a:bodyPr/>
                    <a:lstStyle/>
                    <a:p>
                      <a:endParaRPr lang="en-GB" dirty="0"/>
                    </a:p>
                  </a:txBody>
                  <a:tcPr/>
                </a:tc>
                <a:extLst>
                  <a:ext uri="{0D108BD9-81ED-4DB2-BD59-A6C34878D82A}">
                    <a16:rowId xmlns:a16="http://schemas.microsoft.com/office/drawing/2014/main" val="1621259012"/>
                  </a:ext>
                </a:extLst>
              </a:tr>
              <a:tr h="357458">
                <a:tc>
                  <a:txBody>
                    <a:bodyPr/>
                    <a:lstStyle/>
                    <a:p>
                      <a:r>
                        <a:rPr lang="en-GB" b="1" dirty="0"/>
                        <a:t>Nodes</a:t>
                      </a:r>
                    </a:p>
                  </a:txBody>
                  <a:tcPr/>
                </a:tc>
                <a:tc>
                  <a:txBody>
                    <a:bodyPr/>
                    <a:lstStyle/>
                    <a:p>
                      <a:pPr algn="r"/>
                      <a:r>
                        <a:rPr lang="en-GB" b="1" dirty="0"/>
                        <a:t>Runtime (s)</a:t>
                      </a:r>
                    </a:p>
                  </a:txBody>
                  <a:tcPr/>
                </a:tc>
                <a:tc>
                  <a:txBody>
                    <a:bodyPr/>
                    <a:lstStyle/>
                    <a:p>
                      <a:pPr algn="r"/>
                      <a:r>
                        <a:rPr lang="en-GB" b="1" dirty="0"/>
                        <a:t>Energy (kWh)</a:t>
                      </a:r>
                    </a:p>
                  </a:txBody>
                  <a:tcPr/>
                </a:tc>
                <a:tc>
                  <a:txBody>
                    <a:bodyPr/>
                    <a:lstStyle/>
                    <a:p>
                      <a:pPr algn="r"/>
                      <a:r>
                        <a:rPr lang="en-GB" b="1" dirty="0"/>
                        <a:t>Runtime (s)</a:t>
                      </a:r>
                    </a:p>
                  </a:txBody>
                  <a:tcPr/>
                </a:tc>
                <a:tc>
                  <a:txBody>
                    <a:bodyPr/>
                    <a:lstStyle/>
                    <a:p>
                      <a:pPr algn="r"/>
                      <a:r>
                        <a:rPr lang="en-GB" b="1" dirty="0"/>
                        <a:t>Energy (kWh)</a:t>
                      </a:r>
                    </a:p>
                  </a:txBody>
                  <a:tcPr/>
                </a:tc>
                <a:extLst>
                  <a:ext uri="{0D108BD9-81ED-4DB2-BD59-A6C34878D82A}">
                    <a16:rowId xmlns:a16="http://schemas.microsoft.com/office/drawing/2014/main" val="4018358057"/>
                  </a:ext>
                </a:extLst>
              </a:tr>
              <a:tr h="357458">
                <a:tc>
                  <a:txBody>
                    <a:bodyPr/>
                    <a:lstStyle/>
                    <a:p>
                      <a:r>
                        <a:rPr lang="en-GB" dirty="0"/>
                        <a:t>1</a:t>
                      </a:r>
                    </a:p>
                  </a:txBody>
                  <a:tcPr/>
                </a:tc>
                <a:tc>
                  <a:txBody>
                    <a:bodyPr/>
                    <a:lstStyle/>
                    <a:p>
                      <a:pPr algn="r"/>
                      <a:r>
                        <a:rPr lang="en-GB" dirty="0"/>
                        <a:t>369</a:t>
                      </a:r>
                    </a:p>
                  </a:txBody>
                  <a:tcPr/>
                </a:tc>
                <a:tc>
                  <a:txBody>
                    <a:bodyPr/>
                    <a:lstStyle/>
                    <a:p>
                      <a:pPr algn="r"/>
                      <a:r>
                        <a:rPr lang="en-GB" dirty="0"/>
                        <a:t>0.0464</a:t>
                      </a:r>
                    </a:p>
                  </a:txBody>
                  <a:tcPr/>
                </a:tc>
                <a:tc>
                  <a:txBody>
                    <a:bodyPr/>
                    <a:lstStyle/>
                    <a:p>
                      <a:pPr algn="r"/>
                      <a:r>
                        <a:rPr lang="en-GB" dirty="0"/>
                        <a:t>288</a:t>
                      </a:r>
                    </a:p>
                  </a:txBody>
                  <a:tcPr/>
                </a:tc>
                <a:tc>
                  <a:txBody>
                    <a:bodyPr/>
                    <a:lstStyle/>
                    <a:p>
                      <a:pPr algn="r"/>
                      <a:r>
                        <a:rPr lang="en-GB" dirty="0"/>
                        <a:t>0.0464</a:t>
                      </a:r>
                    </a:p>
                  </a:txBody>
                  <a:tcPr/>
                </a:tc>
                <a:extLst>
                  <a:ext uri="{0D108BD9-81ED-4DB2-BD59-A6C34878D82A}">
                    <a16:rowId xmlns:a16="http://schemas.microsoft.com/office/drawing/2014/main" val="340788106"/>
                  </a:ext>
                </a:extLst>
              </a:tr>
              <a:tr h="357458">
                <a:tc>
                  <a:txBody>
                    <a:bodyPr/>
                    <a:lstStyle/>
                    <a:p>
                      <a:r>
                        <a:rPr lang="en-GB" dirty="0"/>
                        <a:t>2</a:t>
                      </a:r>
                    </a:p>
                  </a:txBody>
                  <a:tcPr/>
                </a:tc>
                <a:tc>
                  <a:txBody>
                    <a:bodyPr/>
                    <a:lstStyle/>
                    <a:p>
                      <a:pPr algn="r"/>
                      <a:r>
                        <a:rPr lang="en-GB" dirty="0"/>
                        <a:t>198</a:t>
                      </a:r>
                    </a:p>
                  </a:txBody>
                  <a:tcPr/>
                </a:tc>
                <a:tc>
                  <a:txBody>
                    <a:bodyPr/>
                    <a:lstStyle/>
                    <a:p>
                      <a:pPr algn="r"/>
                      <a:r>
                        <a:rPr lang="en-GB" dirty="0"/>
                        <a:t>0.0450</a:t>
                      </a:r>
                    </a:p>
                  </a:txBody>
                  <a:tcPr/>
                </a:tc>
                <a:tc>
                  <a:txBody>
                    <a:bodyPr/>
                    <a:lstStyle/>
                    <a:p>
                      <a:pPr algn="r"/>
                      <a:r>
                        <a:rPr lang="en-GB" dirty="0"/>
                        <a:t>156</a:t>
                      </a:r>
                    </a:p>
                  </a:txBody>
                  <a:tcPr/>
                </a:tc>
                <a:tc>
                  <a:txBody>
                    <a:bodyPr/>
                    <a:lstStyle/>
                    <a:p>
                      <a:pPr algn="r"/>
                      <a:r>
                        <a:rPr lang="en-GB" dirty="0"/>
                        <a:t>0.0465</a:t>
                      </a:r>
                    </a:p>
                  </a:txBody>
                  <a:tcPr/>
                </a:tc>
                <a:extLst>
                  <a:ext uri="{0D108BD9-81ED-4DB2-BD59-A6C34878D82A}">
                    <a16:rowId xmlns:a16="http://schemas.microsoft.com/office/drawing/2014/main" val="4047460797"/>
                  </a:ext>
                </a:extLst>
              </a:tr>
              <a:tr h="357458">
                <a:tc>
                  <a:txBody>
                    <a:bodyPr/>
                    <a:lstStyle/>
                    <a:p>
                      <a:r>
                        <a:rPr lang="en-GB" dirty="0"/>
                        <a:t>3</a:t>
                      </a:r>
                    </a:p>
                  </a:txBody>
                  <a:tcPr/>
                </a:tc>
                <a:tc>
                  <a:txBody>
                    <a:bodyPr/>
                    <a:lstStyle/>
                    <a:p>
                      <a:pPr algn="r"/>
                      <a:r>
                        <a:rPr lang="en-GB" dirty="0"/>
                        <a:t>155</a:t>
                      </a:r>
                    </a:p>
                  </a:txBody>
                  <a:tcPr/>
                </a:tc>
                <a:tc>
                  <a:txBody>
                    <a:bodyPr/>
                    <a:lstStyle/>
                    <a:p>
                      <a:pPr algn="r"/>
                      <a:r>
                        <a:rPr lang="en-GB" dirty="0"/>
                        <a:t>0.0438</a:t>
                      </a:r>
                    </a:p>
                  </a:txBody>
                  <a:tcPr/>
                </a:tc>
                <a:tc>
                  <a:txBody>
                    <a:bodyPr/>
                    <a:lstStyle/>
                    <a:p>
                      <a:pPr algn="r"/>
                      <a:r>
                        <a:rPr lang="en-GB" dirty="0"/>
                        <a:t>109</a:t>
                      </a:r>
                    </a:p>
                  </a:txBody>
                  <a:tcPr/>
                </a:tc>
                <a:tc>
                  <a:txBody>
                    <a:bodyPr/>
                    <a:lstStyle/>
                    <a:p>
                      <a:pPr algn="r"/>
                      <a:r>
                        <a:rPr lang="en-GB" dirty="0"/>
                        <a:t>0.0465</a:t>
                      </a:r>
                    </a:p>
                  </a:txBody>
                  <a:tcPr/>
                </a:tc>
                <a:extLst>
                  <a:ext uri="{0D108BD9-81ED-4DB2-BD59-A6C34878D82A}">
                    <a16:rowId xmlns:a16="http://schemas.microsoft.com/office/drawing/2014/main" val="647758301"/>
                  </a:ext>
                </a:extLst>
              </a:tr>
              <a:tr h="357458">
                <a:tc>
                  <a:txBody>
                    <a:bodyPr/>
                    <a:lstStyle/>
                    <a:p>
                      <a:r>
                        <a:rPr lang="en-GB" dirty="0"/>
                        <a:t>4</a:t>
                      </a:r>
                    </a:p>
                  </a:txBody>
                  <a:tcPr/>
                </a:tc>
                <a:tc>
                  <a:txBody>
                    <a:bodyPr/>
                    <a:lstStyle/>
                    <a:p>
                      <a:pPr algn="r"/>
                      <a:r>
                        <a:rPr lang="en-GB" dirty="0"/>
                        <a:t>117</a:t>
                      </a:r>
                    </a:p>
                  </a:txBody>
                  <a:tcPr/>
                </a:tc>
                <a:tc>
                  <a:txBody>
                    <a:bodyPr/>
                    <a:lstStyle/>
                    <a:p>
                      <a:pPr algn="r"/>
                      <a:r>
                        <a:rPr lang="en-GB" dirty="0"/>
                        <a:t>0.0471</a:t>
                      </a:r>
                    </a:p>
                  </a:txBody>
                  <a:tcPr/>
                </a:tc>
                <a:tc>
                  <a:txBody>
                    <a:bodyPr/>
                    <a:lstStyle/>
                    <a:p>
                      <a:pPr algn="r"/>
                      <a:r>
                        <a:rPr lang="en-GB" dirty="0"/>
                        <a:t>93</a:t>
                      </a:r>
                    </a:p>
                  </a:txBody>
                  <a:tcPr/>
                </a:tc>
                <a:tc>
                  <a:txBody>
                    <a:bodyPr/>
                    <a:lstStyle/>
                    <a:p>
                      <a:pPr algn="r"/>
                      <a:r>
                        <a:rPr lang="en-GB" dirty="0"/>
                        <a:t>0.0513</a:t>
                      </a:r>
                    </a:p>
                  </a:txBody>
                  <a:tcPr/>
                </a:tc>
                <a:extLst>
                  <a:ext uri="{0D108BD9-81ED-4DB2-BD59-A6C34878D82A}">
                    <a16:rowId xmlns:a16="http://schemas.microsoft.com/office/drawing/2014/main" val="756715804"/>
                  </a:ext>
                </a:extLst>
              </a:tr>
            </a:tbl>
          </a:graphicData>
        </a:graphic>
      </p:graphicFrame>
      <p:sp>
        <p:nvSpPr>
          <p:cNvPr id="8" name="TextBox 7">
            <a:extLst>
              <a:ext uri="{FF2B5EF4-FFF2-40B4-BE49-F238E27FC236}">
                <a16:creationId xmlns:a16="http://schemas.microsoft.com/office/drawing/2014/main" id="{76DBE17D-95F0-B282-6CBF-03E9A625660D}"/>
              </a:ext>
            </a:extLst>
          </p:cNvPr>
          <p:cNvSpPr txBox="1"/>
          <p:nvPr/>
        </p:nvSpPr>
        <p:spPr>
          <a:xfrm>
            <a:off x="838199" y="1429119"/>
            <a:ext cx="10200861" cy="707886"/>
          </a:xfrm>
          <a:prstGeom prst="rect">
            <a:avLst/>
          </a:prstGeom>
          <a:noFill/>
        </p:spPr>
        <p:txBody>
          <a:bodyPr wrap="square">
            <a:spAutoFit/>
          </a:bodyPr>
          <a:lstStyle/>
          <a:p>
            <a:r>
              <a:rPr lang="en-GB" sz="2000" b="0" i="0" dirty="0">
                <a:solidFill>
                  <a:srgbClr val="000000"/>
                </a:solidFill>
                <a:effectLst/>
              </a:rPr>
              <a:t>The </a:t>
            </a:r>
            <a:r>
              <a:rPr lang="en-GB" sz="2000" b="0" i="0" dirty="0">
                <a:solidFill>
                  <a:srgbClr val="009F93"/>
                </a:solidFill>
                <a:effectLst/>
                <a:hlinkClick r:id="rId2"/>
              </a:rPr>
              <a:t>GROMACS application</a:t>
            </a:r>
            <a:r>
              <a:rPr lang="en-GB" sz="2000" b="0" i="0" dirty="0">
                <a:solidFill>
                  <a:srgbClr val="000000"/>
                </a:solidFill>
                <a:effectLst/>
              </a:rPr>
              <a:t> running on ARCHER2 for a simulation time of 0.02 ns has the following performance for a range node of counts and CPU frequency settings.</a:t>
            </a:r>
            <a:endParaRPr lang="en-GB" sz="2000" dirty="0"/>
          </a:p>
        </p:txBody>
      </p:sp>
      <p:sp>
        <p:nvSpPr>
          <p:cNvPr id="11" name="TextBox 10">
            <a:extLst>
              <a:ext uri="{FF2B5EF4-FFF2-40B4-BE49-F238E27FC236}">
                <a16:creationId xmlns:a16="http://schemas.microsoft.com/office/drawing/2014/main" id="{427901AF-B025-970E-F00E-F55A1DAC8A93}"/>
              </a:ext>
            </a:extLst>
          </p:cNvPr>
          <p:cNvSpPr txBox="1"/>
          <p:nvPr/>
        </p:nvSpPr>
        <p:spPr>
          <a:xfrm>
            <a:off x="838199" y="4980409"/>
            <a:ext cx="10651435" cy="1631216"/>
          </a:xfrm>
          <a:prstGeom prst="rect">
            <a:avLst/>
          </a:prstGeom>
          <a:noFill/>
        </p:spPr>
        <p:txBody>
          <a:bodyPr wrap="square">
            <a:spAutoFit/>
          </a:bodyPr>
          <a:lstStyle/>
          <a:p>
            <a:pPr algn="l">
              <a:buNone/>
            </a:pPr>
            <a:r>
              <a:rPr lang="en-GB" sz="2000" b="0" i="0" dirty="0">
                <a:solidFill>
                  <a:srgbClr val="000000"/>
                </a:solidFill>
                <a:effectLst/>
              </a:rPr>
              <a:t>What are the most energy efficient combinations of node count and CPU frequency</a:t>
            </a:r>
            <a:br>
              <a:rPr lang="en-GB" sz="2000" b="0" i="0" dirty="0">
                <a:solidFill>
                  <a:srgbClr val="000000"/>
                </a:solidFill>
                <a:effectLst/>
              </a:rPr>
            </a:br>
            <a:r>
              <a:rPr lang="en-GB" sz="2000" b="0" i="0" dirty="0">
                <a:solidFill>
                  <a:srgbClr val="000000"/>
                </a:solidFill>
                <a:effectLst/>
              </a:rPr>
              <a:t>in terms of kWh/ns?</a:t>
            </a:r>
          </a:p>
          <a:p>
            <a:pPr algn="l">
              <a:buNone/>
            </a:pPr>
            <a:endParaRPr lang="en-GB" sz="2000" b="0" i="0" dirty="0">
              <a:solidFill>
                <a:srgbClr val="000000"/>
              </a:solidFill>
              <a:effectLst/>
            </a:endParaRPr>
          </a:p>
          <a:p>
            <a:pPr algn="l">
              <a:buNone/>
            </a:pPr>
            <a:r>
              <a:rPr lang="en-GB" sz="2000" b="0" i="0" dirty="0">
                <a:solidFill>
                  <a:srgbClr val="000000"/>
                </a:solidFill>
                <a:effectLst/>
              </a:rPr>
              <a:t>Which combination has the worst performance and what is the percentage difference between this and the best-performing combination?</a:t>
            </a:r>
          </a:p>
        </p:txBody>
      </p:sp>
    </p:spTree>
    <p:extLst>
      <p:ext uri="{BB962C8B-B14F-4D97-AF65-F5344CB8AC3E}">
        <p14:creationId xmlns:p14="http://schemas.microsoft.com/office/powerpoint/2010/main" val="74258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F67C-570B-A127-0790-779B486525DF}"/>
              </a:ext>
            </a:extLst>
          </p:cNvPr>
          <p:cNvSpPr>
            <a:spLocks noGrp="1"/>
          </p:cNvSpPr>
          <p:nvPr>
            <p:ph type="title"/>
          </p:nvPr>
        </p:nvSpPr>
        <p:spPr/>
        <p:txBody>
          <a:bodyPr/>
          <a:lstStyle/>
          <a:p>
            <a:r>
              <a:rPr lang="en-GB" dirty="0"/>
              <a:t>Solution</a:t>
            </a:r>
          </a:p>
        </p:txBody>
      </p:sp>
      <p:graphicFrame>
        <p:nvGraphicFramePr>
          <p:cNvPr id="5" name="Content Placeholder 5">
            <a:extLst>
              <a:ext uri="{FF2B5EF4-FFF2-40B4-BE49-F238E27FC236}">
                <a16:creationId xmlns:a16="http://schemas.microsoft.com/office/drawing/2014/main" id="{7EF5EB61-7455-A03D-407A-9ADB84F85FAC}"/>
              </a:ext>
            </a:extLst>
          </p:cNvPr>
          <p:cNvGraphicFramePr>
            <a:graphicFrameLocks noGrp="1"/>
          </p:cNvGraphicFramePr>
          <p:nvPr>
            <p:ph idx="1"/>
            <p:extLst>
              <p:ext uri="{D42A27DB-BD31-4B8C-83A1-F6EECF244321}">
                <p14:modId xmlns:p14="http://schemas.microsoft.com/office/powerpoint/2010/main" val="983851042"/>
              </p:ext>
            </p:extLst>
          </p:nvPr>
        </p:nvGraphicFramePr>
        <p:xfrm>
          <a:off x="944218" y="2461427"/>
          <a:ext cx="8258060" cy="2194560"/>
        </p:xfrm>
        <a:graphic>
          <a:graphicData uri="http://schemas.openxmlformats.org/drawingml/2006/table">
            <a:tbl>
              <a:tblPr bandRow="1">
                <a:tableStyleId>{5C22544A-7EE6-4342-B048-85BDC9FD1C3A}</a:tableStyleId>
              </a:tblPr>
              <a:tblGrid>
                <a:gridCol w="1651612">
                  <a:extLst>
                    <a:ext uri="{9D8B030D-6E8A-4147-A177-3AD203B41FA5}">
                      <a16:colId xmlns:a16="http://schemas.microsoft.com/office/drawing/2014/main" val="3407510133"/>
                    </a:ext>
                  </a:extLst>
                </a:gridCol>
                <a:gridCol w="1651612">
                  <a:extLst>
                    <a:ext uri="{9D8B030D-6E8A-4147-A177-3AD203B41FA5}">
                      <a16:colId xmlns:a16="http://schemas.microsoft.com/office/drawing/2014/main" val="2907798829"/>
                    </a:ext>
                  </a:extLst>
                </a:gridCol>
                <a:gridCol w="1651612">
                  <a:extLst>
                    <a:ext uri="{9D8B030D-6E8A-4147-A177-3AD203B41FA5}">
                      <a16:colId xmlns:a16="http://schemas.microsoft.com/office/drawing/2014/main" val="39218702"/>
                    </a:ext>
                  </a:extLst>
                </a:gridCol>
                <a:gridCol w="1651612">
                  <a:extLst>
                    <a:ext uri="{9D8B030D-6E8A-4147-A177-3AD203B41FA5}">
                      <a16:colId xmlns:a16="http://schemas.microsoft.com/office/drawing/2014/main" val="2960769602"/>
                    </a:ext>
                  </a:extLst>
                </a:gridCol>
                <a:gridCol w="1651612">
                  <a:extLst>
                    <a:ext uri="{9D8B030D-6E8A-4147-A177-3AD203B41FA5}">
                      <a16:colId xmlns:a16="http://schemas.microsoft.com/office/drawing/2014/main" val="750801406"/>
                    </a:ext>
                  </a:extLst>
                </a:gridCol>
              </a:tblGrid>
              <a:tr h="357458">
                <a:tc>
                  <a:txBody>
                    <a:bodyPr/>
                    <a:lstStyle/>
                    <a:p>
                      <a:endParaRPr lang="en-GB" b="1" dirty="0"/>
                    </a:p>
                  </a:txBody>
                  <a:tcPr/>
                </a:tc>
                <a:tc gridSpan="2">
                  <a:txBody>
                    <a:bodyPr/>
                    <a:lstStyle/>
                    <a:p>
                      <a:pPr algn="r"/>
                      <a:r>
                        <a:rPr lang="en-GB" b="1" dirty="0"/>
                        <a:t>2.0 GHz</a:t>
                      </a:r>
                    </a:p>
                  </a:txBody>
                  <a:tcPr/>
                </a:tc>
                <a:tc hMerge="1">
                  <a:txBody>
                    <a:bodyPr/>
                    <a:lstStyle/>
                    <a:p>
                      <a:endParaRPr lang="en-GB" dirty="0"/>
                    </a:p>
                  </a:txBody>
                  <a:tcPr/>
                </a:tc>
                <a:tc gridSpan="2">
                  <a:txBody>
                    <a:bodyPr/>
                    <a:lstStyle/>
                    <a:p>
                      <a:pPr algn="r"/>
                      <a:r>
                        <a:rPr lang="en-GB" b="1" dirty="0"/>
                        <a:t>2.25 GHz + boost</a:t>
                      </a:r>
                    </a:p>
                  </a:txBody>
                  <a:tcPr/>
                </a:tc>
                <a:tc hMerge="1">
                  <a:txBody>
                    <a:bodyPr/>
                    <a:lstStyle/>
                    <a:p>
                      <a:endParaRPr lang="en-GB" dirty="0"/>
                    </a:p>
                  </a:txBody>
                  <a:tcPr/>
                </a:tc>
                <a:extLst>
                  <a:ext uri="{0D108BD9-81ED-4DB2-BD59-A6C34878D82A}">
                    <a16:rowId xmlns:a16="http://schemas.microsoft.com/office/drawing/2014/main" val="1621259012"/>
                  </a:ext>
                </a:extLst>
              </a:tr>
              <a:tr h="357458">
                <a:tc>
                  <a:txBody>
                    <a:bodyPr/>
                    <a:lstStyle/>
                    <a:p>
                      <a:r>
                        <a:rPr lang="en-GB" b="1" dirty="0"/>
                        <a:t>Nodes</a:t>
                      </a:r>
                    </a:p>
                  </a:txBody>
                  <a:tcPr/>
                </a:tc>
                <a:tc>
                  <a:txBody>
                    <a:bodyPr/>
                    <a:lstStyle/>
                    <a:p>
                      <a:pPr algn="r"/>
                      <a:r>
                        <a:rPr lang="en-GB" b="1" dirty="0"/>
                        <a:t>Runtime (s)</a:t>
                      </a:r>
                    </a:p>
                  </a:txBody>
                  <a:tcPr/>
                </a:tc>
                <a:tc>
                  <a:txBody>
                    <a:bodyPr/>
                    <a:lstStyle/>
                    <a:p>
                      <a:pPr algn="r"/>
                      <a:r>
                        <a:rPr lang="en-GB" b="1" dirty="0"/>
                        <a:t>kWh/ns</a:t>
                      </a:r>
                    </a:p>
                  </a:txBody>
                  <a:tcPr/>
                </a:tc>
                <a:tc>
                  <a:txBody>
                    <a:bodyPr/>
                    <a:lstStyle/>
                    <a:p>
                      <a:pPr algn="r"/>
                      <a:r>
                        <a:rPr lang="en-GB" b="1" dirty="0"/>
                        <a:t>Runtime (s)</a:t>
                      </a:r>
                    </a:p>
                  </a:txBody>
                  <a:tcPr/>
                </a:tc>
                <a:tc>
                  <a:txBody>
                    <a:bodyPr/>
                    <a:lstStyle/>
                    <a:p>
                      <a:pPr algn="r"/>
                      <a:r>
                        <a:rPr lang="en-GB" b="1" dirty="0"/>
                        <a:t>Energy (kWh)</a:t>
                      </a:r>
                    </a:p>
                  </a:txBody>
                  <a:tcPr/>
                </a:tc>
                <a:extLst>
                  <a:ext uri="{0D108BD9-81ED-4DB2-BD59-A6C34878D82A}">
                    <a16:rowId xmlns:a16="http://schemas.microsoft.com/office/drawing/2014/main" val="4018358057"/>
                  </a:ext>
                </a:extLst>
              </a:tr>
              <a:tr h="357458">
                <a:tc>
                  <a:txBody>
                    <a:bodyPr/>
                    <a:lstStyle/>
                    <a:p>
                      <a:r>
                        <a:rPr lang="en-GB" dirty="0"/>
                        <a:t>1</a:t>
                      </a:r>
                    </a:p>
                  </a:txBody>
                  <a:tcPr/>
                </a:tc>
                <a:tc>
                  <a:txBody>
                    <a:bodyPr/>
                    <a:lstStyle/>
                    <a:p>
                      <a:pPr algn="r"/>
                      <a:r>
                        <a:rPr lang="en-GB" dirty="0"/>
                        <a:t>369</a:t>
                      </a:r>
                    </a:p>
                  </a:txBody>
                  <a:tcPr/>
                </a:tc>
                <a:tc>
                  <a:txBody>
                    <a:bodyPr/>
                    <a:lstStyle/>
                    <a:p>
                      <a:pPr algn="r"/>
                      <a:r>
                        <a:rPr lang="en-GB" dirty="0"/>
                        <a:t>2.32</a:t>
                      </a:r>
                    </a:p>
                  </a:txBody>
                  <a:tcPr/>
                </a:tc>
                <a:tc>
                  <a:txBody>
                    <a:bodyPr/>
                    <a:lstStyle/>
                    <a:p>
                      <a:pPr algn="r"/>
                      <a:r>
                        <a:rPr lang="en-GB" dirty="0"/>
                        <a:t>288</a:t>
                      </a:r>
                    </a:p>
                  </a:txBody>
                  <a:tcPr/>
                </a:tc>
                <a:tc>
                  <a:txBody>
                    <a:bodyPr/>
                    <a:lstStyle/>
                    <a:p>
                      <a:pPr algn="r"/>
                      <a:r>
                        <a:rPr lang="en-GB" dirty="0"/>
                        <a:t>2.32</a:t>
                      </a:r>
                    </a:p>
                  </a:txBody>
                  <a:tcPr/>
                </a:tc>
                <a:extLst>
                  <a:ext uri="{0D108BD9-81ED-4DB2-BD59-A6C34878D82A}">
                    <a16:rowId xmlns:a16="http://schemas.microsoft.com/office/drawing/2014/main" val="340788106"/>
                  </a:ext>
                </a:extLst>
              </a:tr>
              <a:tr h="357458">
                <a:tc>
                  <a:txBody>
                    <a:bodyPr/>
                    <a:lstStyle/>
                    <a:p>
                      <a:r>
                        <a:rPr lang="en-GB" dirty="0"/>
                        <a:t>2</a:t>
                      </a:r>
                    </a:p>
                  </a:txBody>
                  <a:tcPr/>
                </a:tc>
                <a:tc>
                  <a:txBody>
                    <a:bodyPr/>
                    <a:lstStyle/>
                    <a:p>
                      <a:pPr algn="r"/>
                      <a:r>
                        <a:rPr lang="en-GB" dirty="0"/>
                        <a:t>198</a:t>
                      </a:r>
                    </a:p>
                  </a:txBody>
                  <a:tcPr/>
                </a:tc>
                <a:tc>
                  <a:txBody>
                    <a:bodyPr/>
                    <a:lstStyle/>
                    <a:p>
                      <a:pPr algn="r"/>
                      <a:r>
                        <a:rPr lang="en-GB" dirty="0"/>
                        <a:t>2.25</a:t>
                      </a:r>
                    </a:p>
                  </a:txBody>
                  <a:tcPr/>
                </a:tc>
                <a:tc>
                  <a:txBody>
                    <a:bodyPr/>
                    <a:lstStyle/>
                    <a:p>
                      <a:pPr algn="r"/>
                      <a:r>
                        <a:rPr lang="en-GB" dirty="0"/>
                        <a:t>156</a:t>
                      </a:r>
                    </a:p>
                  </a:txBody>
                  <a:tcPr/>
                </a:tc>
                <a:tc>
                  <a:txBody>
                    <a:bodyPr/>
                    <a:lstStyle/>
                    <a:p>
                      <a:pPr algn="r"/>
                      <a:r>
                        <a:rPr lang="en-GB" dirty="0"/>
                        <a:t>2.32</a:t>
                      </a:r>
                    </a:p>
                  </a:txBody>
                  <a:tcPr/>
                </a:tc>
                <a:extLst>
                  <a:ext uri="{0D108BD9-81ED-4DB2-BD59-A6C34878D82A}">
                    <a16:rowId xmlns:a16="http://schemas.microsoft.com/office/drawing/2014/main" val="4047460797"/>
                  </a:ext>
                </a:extLst>
              </a:tr>
              <a:tr h="357458">
                <a:tc>
                  <a:txBody>
                    <a:bodyPr/>
                    <a:lstStyle/>
                    <a:p>
                      <a:r>
                        <a:rPr lang="en-GB" dirty="0"/>
                        <a:t>3</a:t>
                      </a:r>
                    </a:p>
                  </a:txBody>
                  <a:tcPr/>
                </a:tc>
                <a:tc>
                  <a:txBody>
                    <a:bodyPr/>
                    <a:lstStyle/>
                    <a:p>
                      <a:pPr algn="r"/>
                      <a:r>
                        <a:rPr lang="en-GB" dirty="0"/>
                        <a:t>155</a:t>
                      </a:r>
                    </a:p>
                  </a:txBody>
                  <a:tcPr/>
                </a:tc>
                <a:tc>
                  <a:txBody>
                    <a:bodyPr/>
                    <a:lstStyle/>
                    <a:p>
                      <a:pPr algn="r"/>
                      <a:r>
                        <a:rPr lang="en-GB" dirty="0"/>
                        <a:t>2.19</a:t>
                      </a:r>
                    </a:p>
                  </a:txBody>
                  <a:tcPr/>
                </a:tc>
                <a:tc>
                  <a:txBody>
                    <a:bodyPr/>
                    <a:lstStyle/>
                    <a:p>
                      <a:pPr algn="r"/>
                      <a:r>
                        <a:rPr lang="en-GB" dirty="0"/>
                        <a:t>109</a:t>
                      </a:r>
                    </a:p>
                  </a:txBody>
                  <a:tcPr/>
                </a:tc>
                <a:tc>
                  <a:txBody>
                    <a:bodyPr/>
                    <a:lstStyle/>
                    <a:p>
                      <a:pPr algn="r"/>
                      <a:r>
                        <a:rPr lang="en-GB" dirty="0"/>
                        <a:t>2.32</a:t>
                      </a:r>
                    </a:p>
                  </a:txBody>
                  <a:tcPr/>
                </a:tc>
                <a:extLst>
                  <a:ext uri="{0D108BD9-81ED-4DB2-BD59-A6C34878D82A}">
                    <a16:rowId xmlns:a16="http://schemas.microsoft.com/office/drawing/2014/main" val="647758301"/>
                  </a:ext>
                </a:extLst>
              </a:tr>
              <a:tr h="357458">
                <a:tc>
                  <a:txBody>
                    <a:bodyPr/>
                    <a:lstStyle/>
                    <a:p>
                      <a:r>
                        <a:rPr lang="en-GB" dirty="0"/>
                        <a:t>4</a:t>
                      </a:r>
                    </a:p>
                  </a:txBody>
                  <a:tcPr/>
                </a:tc>
                <a:tc>
                  <a:txBody>
                    <a:bodyPr/>
                    <a:lstStyle/>
                    <a:p>
                      <a:pPr algn="r"/>
                      <a:r>
                        <a:rPr lang="en-GB" dirty="0"/>
                        <a:t>117</a:t>
                      </a:r>
                    </a:p>
                  </a:txBody>
                  <a:tcPr/>
                </a:tc>
                <a:tc>
                  <a:txBody>
                    <a:bodyPr/>
                    <a:lstStyle/>
                    <a:p>
                      <a:pPr algn="r"/>
                      <a:r>
                        <a:rPr lang="en-GB" dirty="0"/>
                        <a:t>2.36</a:t>
                      </a:r>
                    </a:p>
                  </a:txBody>
                  <a:tcPr/>
                </a:tc>
                <a:tc>
                  <a:txBody>
                    <a:bodyPr/>
                    <a:lstStyle/>
                    <a:p>
                      <a:pPr algn="r"/>
                      <a:r>
                        <a:rPr lang="en-GB" dirty="0"/>
                        <a:t>93</a:t>
                      </a:r>
                    </a:p>
                  </a:txBody>
                  <a:tcPr/>
                </a:tc>
                <a:tc>
                  <a:txBody>
                    <a:bodyPr/>
                    <a:lstStyle/>
                    <a:p>
                      <a:pPr algn="r"/>
                      <a:r>
                        <a:rPr lang="en-GB" dirty="0"/>
                        <a:t>2.56</a:t>
                      </a:r>
                    </a:p>
                  </a:txBody>
                  <a:tcPr/>
                </a:tc>
                <a:extLst>
                  <a:ext uri="{0D108BD9-81ED-4DB2-BD59-A6C34878D82A}">
                    <a16:rowId xmlns:a16="http://schemas.microsoft.com/office/drawing/2014/main" val="756715804"/>
                  </a:ext>
                </a:extLst>
              </a:tr>
            </a:tbl>
          </a:graphicData>
        </a:graphic>
      </p:graphicFrame>
      <p:sp>
        <p:nvSpPr>
          <p:cNvPr id="7" name="TextBox 6">
            <a:extLst>
              <a:ext uri="{FF2B5EF4-FFF2-40B4-BE49-F238E27FC236}">
                <a16:creationId xmlns:a16="http://schemas.microsoft.com/office/drawing/2014/main" id="{78CB0639-CD05-9ED4-2AD9-4ADF2740A896}"/>
              </a:ext>
            </a:extLst>
          </p:cNvPr>
          <p:cNvSpPr txBox="1"/>
          <p:nvPr/>
        </p:nvSpPr>
        <p:spPr>
          <a:xfrm>
            <a:off x="838200" y="1538097"/>
            <a:ext cx="10515600" cy="707886"/>
          </a:xfrm>
          <a:prstGeom prst="rect">
            <a:avLst/>
          </a:prstGeom>
          <a:noFill/>
        </p:spPr>
        <p:txBody>
          <a:bodyPr wrap="square">
            <a:spAutoFit/>
          </a:bodyPr>
          <a:lstStyle/>
          <a:p>
            <a:r>
              <a:rPr lang="en-GB" sz="2000" b="0" i="0" dirty="0">
                <a:solidFill>
                  <a:srgbClr val="000000"/>
                </a:solidFill>
                <a:effectLst/>
                <a:latin typeface="Gilroy-Regular"/>
              </a:rPr>
              <a:t>We can compute the energy efficiency in kWh/ns by dividing the energy use by the simulation time in nanoseconds, which is 0.02 ns.</a:t>
            </a:r>
            <a:endParaRPr lang="en-GB" sz="2000" dirty="0"/>
          </a:p>
        </p:txBody>
      </p:sp>
      <p:sp>
        <p:nvSpPr>
          <p:cNvPr id="9" name="TextBox 8">
            <a:extLst>
              <a:ext uri="{FF2B5EF4-FFF2-40B4-BE49-F238E27FC236}">
                <a16:creationId xmlns:a16="http://schemas.microsoft.com/office/drawing/2014/main" id="{05D494E0-219D-CA5C-A362-15C401EA4D25}"/>
              </a:ext>
            </a:extLst>
          </p:cNvPr>
          <p:cNvSpPr txBox="1"/>
          <p:nvPr/>
        </p:nvSpPr>
        <p:spPr>
          <a:xfrm>
            <a:off x="838199" y="4747163"/>
            <a:ext cx="11128513" cy="1938992"/>
          </a:xfrm>
          <a:prstGeom prst="rect">
            <a:avLst/>
          </a:prstGeom>
          <a:noFill/>
        </p:spPr>
        <p:txBody>
          <a:bodyPr wrap="square">
            <a:spAutoFit/>
          </a:bodyPr>
          <a:lstStyle/>
          <a:p>
            <a:pPr algn="l">
              <a:buNone/>
            </a:pPr>
            <a:r>
              <a:rPr lang="en-GB" sz="2000" dirty="0">
                <a:solidFill>
                  <a:srgbClr val="000000"/>
                </a:solidFill>
                <a:latin typeface="Gilroy-Regular"/>
              </a:rPr>
              <a:t>T</a:t>
            </a:r>
            <a:r>
              <a:rPr lang="en-GB" sz="2000" b="0" i="0" dirty="0">
                <a:solidFill>
                  <a:srgbClr val="000000"/>
                </a:solidFill>
                <a:effectLst/>
                <a:latin typeface="Gilroy-Regular"/>
              </a:rPr>
              <a:t>he most energy efficient combination is 3 nodes at 2 GHz CPU clock frequency, and the worst is 4 nodes with 2.25 GHz + boost CPU clock frequency. </a:t>
            </a:r>
            <a:r>
              <a:rPr lang="en-GB" sz="2000">
                <a:solidFill>
                  <a:srgbClr val="000000"/>
                </a:solidFill>
                <a:latin typeface="Gilroy-Regular"/>
              </a:rPr>
              <a:t>T</a:t>
            </a:r>
            <a:r>
              <a:rPr lang="en-GB" sz="2000" b="0" i="0">
                <a:solidFill>
                  <a:srgbClr val="000000"/>
                </a:solidFill>
                <a:effectLst/>
                <a:latin typeface="Gilroy-Regular"/>
              </a:rPr>
              <a:t>he </a:t>
            </a:r>
            <a:r>
              <a:rPr lang="en-GB" sz="2000" b="0" i="0" dirty="0">
                <a:solidFill>
                  <a:srgbClr val="000000"/>
                </a:solidFill>
                <a:effectLst/>
                <a:latin typeface="Gilroy-Regular"/>
              </a:rPr>
              <a:t>worst case is around 17% less energy efficient than the best case.</a:t>
            </a:r>
          </a:p>
          <a:p>
            <a:pPr algn="l">
              <a:buNone/>
            </a:pPr>
            <a:endParaRPr lang="en-GB" sz="2000" b="0" i="0" dirty="0">
              <a:solidFill>
                <a:srgbClr val="000000"/>
              </a:solidFill>
              <a:effectLst/>
              <a:latin typeface="Gilroy-Regular"/>
            </a:endParaRPr>
          </a:p>
          <a:p>
            <a:pPr algn="l">
              <a:buNone/>
            </a:pPr>
            <a:r>
              <a:rPr lang="en-GB" sz="2000" b="0" i="0" dirty="0">
                <a:solidFill>
                  <a:srgbClr val="000000"/>
                </a:solidFill>
                <a:effectLst/>
                <a:latin typeface="Gilroy-Regular"/>
              </a:rPr>
              <a:t>While this difference may not amount to much energy for a single run, it can lead to a significant reduction in consumed energy if many simulations are to be run as part of a project.</a:t>
            </a:r>
          </a:p>
        </p:txBody>
      </p:sp>
    </p:spTree>
    <p:extLst>
      <p:ext uri="{BB962C8B-B14F-4D97-AF65-F5344CB8AC3E}">
        <p14:creationId xmlns:p14="http://schemas.microsoft.com/office/powerpoint/2010/main" val="26169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5B0E5-A0BA-9945-598E-9230CA112A20}"/>
              </a:ext>
            </a:extLst>
          </p:cNvPr>
          <p:cNvSpPr>
            <a:spLocks noGrp="1"/>
          </p:cNvSpPr>
          <p:nvPr>
            <p:ph type="title"/>
          </p:nvPr>
        </p:nvSpPr>
        <p:spPr/>
        <p:txBody>
          <a:bodyPr/>
          <a:lstStyle/>
          <a:p>
            <a:r>
              <a:rPr lang="en-GB" dirty="0"/>
              <a:t>Key Points</a:t>
            </a:r>
          </a:p>
        </p:txBody>
      </p:sp>
      <p:sp>
        <p:nvSpPr>
          <p:cNvPr id="3" name="Content Placeholder 2">
            <a:extLst>
              <a:ext uri="{FF2B5EF4-FFF2-40B4-BE49-F238E27FC236}">
                <a16:creationId xmlns:a16="http://schemas.microsoft.com/office/drawing/2014/main" id="{FBE1556F-C944-701C-4C42-C4A15DBCE2E2}"/>
              </a:ext>
            </a:extLst>
          </p:cNvPr>
          <p:cNvSpPr>
            <a:spLocks noGrp="1"/>
          </p:cNvSpPr>
          <p:nvPr>
            <p:ph idx="1"/>
          </p:nvPr>
        </p:nvSpPr>
        <p:spPr>
          <a:xfrm>
            <a:off x="838200" y="1825625"/>
            <a:ext cx="10515600" cy="4346575"/>
          </a:xfrm>
        </p:spPr>
        <p:txBody>
          <a:bodyPr>
            <a:normAutofit fontScale="62500" lnSpcReduction="20000"/>
          </a:bodyPr>
          <a:lstStyle/>
          <a:p>
            <a:r>
              <a:rPr lang="en-GB" dirty="0"/>
              <a:t>In regions where electricity production is dominated by burning fossil fuels, electricity is a good proxy for carbon, so using HPC in an energy efficient way is equivalent to using HPC in a way that is carbon efficient.</a:t>
            </a:r>
          </a:p>
          <a:p>
            <a:r>
              <a:rPr lang="en-GB" dirty="0"/>
              <a:t>In regions of where electricity production is dominated by low carbon energy sources, electricity is not a good proxy for carbon.</a:t>
            </a:r>
          </a:p>
          <a:p>
            <a:r>
              <a:rPr lang="en-GB" dirty="0"/>
              <a:t>Green HPC use takes responsibility for its electricity consumption and considers how this relates to carbon emissions.</a:t>
            </a:r>
          </a:p>
          <a:p>
            <a:r>
              <a:rPr lang="en-GB" dirty="0"/>
              <a:t>Quantifying the energy consumption of your HPC use is a step in the right direction to start thinking about how you can operate more efficiently. However, understanding the energy consumption of your use of HPC is not the only story. The hardware your software is running on uses some of the electricity for operational overhead. This can be estimated through the power usage efficiency (PUE) metric for HPC systems (and for computing resources hosted in data centres more generally).</a:t>
            </a:r>
          </a:p>
          <a:p>
            <a:r>
              <a:rPr lang="en-GB" dirty="0"/>
              <a:t>How you go about improving the energy efficiency of use of an HPC system depends on the software you are using and the input parameters as well as the hardware.</a:t>
            </a:r>
          </a:p>
          <a:p>
            <a:r>
              <a:rPr lang="en-GB" dirty="0"/>
              <a:t>Often, the only practical way forward in the face of this complexity is to perform some benchmarking to assess how energy efficiency can be improved.</a:t>
            </a:r>
          </a:p>
        </p:txBody>
      </p:sp>
    </p:spTree>
    <p:extLst>
      <p:ext uri="{BB962C8B-B14F-4D97-AF65-F5344CB8AC3E}">
        <p14:creationId xmlns:p14="http://schemas.microsoft.com/office/powerpoint/2010/main" val="227844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939D-5810-22CB-7347-EC8497A613D8}"/>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C1831FC0-B2EB-1377-7168-5604FA9AEFB5}"/>
              </a:ext>
            </a:extLst>
          </p:cNvPr>
          <p:cNvSpPr>
            <a:spLocks noGrp="1"/>
          </p:cNvSpPr>
          <p:nvPr>
            <p:ph idx="1"/>
          </p:nvPr>
        </p:nvSpPr>
        <p:spPr/>
        <p:txBody>
          <a:bodyPr/>
          <a:lstStyle/>
          <a:p>
            <a:r>
              <a:rPr lang="en-GB" dirty="0"/>
              <a:t>What are low carbon sources of electricity generation?</a:t>
            </a:r>
          </a:p>
          <a:p>
            <a:r>
              <a:rPr lang="en-GB" dirty="0"/>
              <a:t>How do we quantify energy efficiency?</a:t>
            </a:r>
          </a:p>
          <a:p>
            <a:r>
              <a:rPr lang="en-GB" dirty="0"/>
              <a:t>What aspects should we consider when looking at energy efficiency of HPC system use?</a:t>
            </a:r>
          </a:p>
          <a:p>
            <a:pPr marL="0" indent="0">
              <a:buNone/>
            </a:pPr>
            <a:endParaRPr lang="en-GB" dirty="0"/>
          </a:p>
        </p:txBody>
      </p:sp>
    </p:spTree>
    <p:extLst>
      <p:ext uri="{BB962C8B-B14F-4D97-AF65-F5344CB8AC3E}">
        <p14:creationId xmlns:p14="http://schemas.microsoft.com/office/powerpoint/2010/main" val="222665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343A-6D98-9029-50D4-56B335BC2AEE}"/>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EDCAA51B-56B8-5ABF-8E6E-040501D9B792}"/>
              </a:ext>
            </a:extLst>
          </p:cNvPr>
          <p:cNvSpPr>
            <a:spLocks noGrp="1"/>
          </p:cNvSpPr>
          <p:nvPr>
            <p:ph idx="1"/>
          </p:nvPr>
        </p:nvSpPr>
        <p:spPr/>
        <p:txBody>
          <a:bodyPr/>
          <a:lstStyle/>
          <a:p>
            <a:r>
              <a:rPr lang="en-GB" dirty="0"/>
              <a:t>Understand how different ways of generating electricity lead to different carbon emission rates.</a:t>
            </a:r>
          </a:p>
          <a:p>
            <a:r>
              <a:rPr lang="en-GB" dirty="0"/>
              <a:t>Understand key concepts in improving energy efficiency of HPC system use.</a:t>
            </a:r>
          </a:p>
          <a:p>
            <a:r>
              <a:rPr lang="en-GB"/>
              <a:t>Appreciate how the different bounds on HPC application performance impact energy efficiency.</a:t>
            </a:r>
          </a:p>
          <a:p>
            <a:endParaRPr lang="en-GB"/>
          </a:p>
        </p:txBody>
      </p:sp>
    </p:spTree>
    <p:extLst>
      <p:ext uri="{BB962C8B-B14F-4D97-AF65-F5344CB8AC3E}">
        <p14:creationId xmlns:p14="http://schemas.microsoft.com/office/powerpoint/2010/main" val="175732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467A-F0B9-A288-1B85-20B3433CC541}"/>
              </a:ext>
            </a:extLst>
          </p:cNvPr>
          <p:cNvSpPr>
            <a:spLocks noGrp="1"/>
          </p:cNvSpPr>
          <p:nvPr>
            <p:ph type="title"/>
          </p:nvPr>
        </p:nvSpPr>
        <p:spPr/>
        <p:txBody>
          <a:bodyPr/>
          <a:lstStyle/>
          <a:p>
            <a:r>
              <a:rPr lang="en-GB" dirty="0"/>
              <a:t>Energy use by HPC systems</a:t>
            </a:r>
          </a:p>
        </p:txBody>
      </p:sp>
      <p:sp>
        <p:nvSpPr>
          <p:cNvPr id="3" name="Content Placeholder 2">
            <a:extLst>
              <a:ext uri="{FF2B5EF4-FFF2-40B4-BE49-F238E27FC236}">
                <a16:creationId xmlns:a16="http://schemas.microsoft.com/office/drawing/2014/main" id="{C7C65612-0588-E7AE-D787-D2289460813E}"/>
              </a:ext>
            </a:extLst>
          </p:cNvPr>
          <p:cNvSpPr>
            <a:spLocks noGrp="1"/>
          </p:cNvSpPr>
          <p:nvPr>
            <p:ph idx="1"/>
          </p:nvPr>
        </p:nvSpPr>
        <p:spPr/>
        <p:txBody>
          <a:bodyPr>
            <a:normAutofit fontScale="62500" lnSpcReduction="20000"/>
          </a:bodyPr>
          <a:lstStyle/>
          <a:p>
            <a:r>
              <a:rPr lang="en-GB" dirty="0"/>
              <a:t>HPC systems require energy to do computational work, and this energy is provided in the form of electricity</a:t>
            </a:r>
          </a:p>
          <a:p>
            <a:r>
              <a:rPr lang="en-GB" dirty="0"/>
              <a:t>Generation of electricity produces carbon emissions</a:t>
            </a:r>
          </a:p>
          <a:p>
            <a:r>
              <a:rPr lang="en-GB" dirty="0"/>
              <a:t>Improving energy efficiency of HPC system use reduces the amount of carbon emissions per unit of output</a:t>
            </a:r>
          </a:p>
          <a:p>
            <a:pPr marL="0" indent="0">
              <a:buNone/>
            </a:pPr>
            <a:endParaRPr lang="en-GB" dirty="0"/>
          </a:p>
          <a:p>
            <a:pPr marL="0" indent="0">
              <a:buNone/>
            </a:pPr>
            <a:r>
              <a:rPr lang="en-GB" dirty="0"/>
              <a:t>The reduction of energy consumed by work on an HPC system depends on a lot of things, including:</a:t>
            </a:r>
          </a:p>
          <a:p>
            <a:r>
              <a:rPr lang="en-GB" dirty="0"/>
              <a:t>The design and algorithm choices of the software engineers who wrote the software</a:t>
            </a:r>
          </a:p>
          <a:p>
            <a:r>
              <a:rPr lang="en-GB" dirty="0"/>
              <a:t>The technology of the HPC system itself</a:t>
            </a:r>
          </a:p>
          <a:p>
            <a:r>
              <a:rPr lang="en-GB" dirty="0"/>
              <a:t>How the source code is interpreted by compilers to produce machine-executable code (including compiler optimisations)</a:t>
            </a:r>
          </a:p>
          <a:p>
            <a:r>
              <a:rPr lang="en-GB" dirty="0"/>
              <a:t>The input and setup of the software given by the user themselves.</a:t>
            </a:r>
          </a:p>
          <a:p>
            <a:pPr marL="0" indent="0">
              <a:buNone/>
            </a:pPr>
            <a:endParaRPr lang="en-GB" dirty="0"/>
          </a:p>
          <a:p>
            <a:pPr marL="0" indent="0">
              <a:buNone/>
            </a:pPr>
            <a:r>
              <a:rPr lang="en-GB" dirty="0"/>
              <a:t>The responsibility for improving energy efficiency lies with all HPC stakeholders</a:t>
            </a:r>
          </a:p>
        </p:txBody>
      </p:sp>
    </p:spTree>
    <p:extLst>
      <p:ext uri="{BB962C8B-B14F-4D97-AF65-F5344CB8AC3E}">
        <p14:creationId xmlns:p14="http://schemas.microsoft.com/office/powerpoint/2010/main" val="3186144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EE01F-1084-7247-4FB3-AB8C69DBACD6}"/>
              </a:ext>
            </a:extLst>
          </p:cNvPr>
          <p:cNvSpPr>
            <a:spLocks noGrp="1"/>
          </p:cNvSpPr>
          <p:nvPr>
            <p:ph type="title"/>
          </p:nvPr>
        </p:nvSpPr>
        <p:spPr/>
        <p:txBody>
          <a:bodyPr/>
          <a:lstStyle/>
          <a:p>
            <a:r>
              <a:rPr lang="en-GB" dirty="0"/>
              <a:t>Key Concepts</a:t>
            </a:r>
          </a:p>
        </p:txBody>
      </p:sp>
      <p:sp>
        <p:nvSpPr>
          <p:cNvPr id="3" name="Text Placeholder 2">
            <a:extLst>
              <a:ext uri="{FF2B5EF4-FFF2-40B4-BE49-F238E27FC236}">
                <a16:creationId xmlns:a16="http://schemas.microsoft.com/office/drawing/2014/main" id="{2023E225-AF73-0AE1-99EE-63B68684642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603428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D4359-8038-A67B-1206-927B2A022F87}"/>
              </a:ext>
            </a:extLst>
          </p:cNvPr>
          <p:cNvSpPr>
            <a:spLocks noGrp="1"/>
          </p:cNvSpPr>
          <p:nvPr>
            <p:ph type="title"/>
          </p:nvPr>
        </p:nvSpPr>
        <p:spPr/>
        <p:txBody>
          <a:bodyPr/>
          <a:lstStyle/>
          <a:p>
            <a:r>
              <a:rPr lang="en-GB" dirty="0"/>
              <a:t>High carbon sources of electricity</a:t>
            </a:r>
          </a:p>
        </p:txBody>
      </p:sp>
      <p:sp>
        <p:nvSpPr>
          <p:cNvPr id="3" name="Content Placeholder 2">
            <a:extLst>
              <a:ext uri="{FF2B5EF4-FFF2-40B4-BE49-F238E27FC236}">
                <a16:creationId xmlns:a16="http://schemas.microsoft.com/office/drawing/2014/main" id="{99E93A2E-C13E-DC3C-5E19-0BA7DA5CF5B7}"/>
              </a:ext>
            </a:extLst>
          </p:cNvPr>
          <p:cNvSpPr>
            <a:spLocks noGrp="1"/>
          </p:cNvSpPr>
          <p:nvPr>
            <p:ph idx="1"/>
          </p:nvPr>
        </p:nvSpPr>
        <p:spPr>
          <a:xfrm>
            <a:off x="838200" y="1825625"/>
            <a:ext cx="4198257" cy="4351338"/>
          </a:xfrm>
        </p:spPr>
        <p:txBody>
          <a:bodyPr/>
          <a:lstStyle/>
          <a:p>
            <a:r>
              <a:rPr lang="en-GB" dirty="0"/>
              <a:t>High-carbon sources</a:t>
            </a:r>
          </a:p>
          <a:p>
            <a:pPr lvl="1"/>
            <a:r>
              <a:rPr lang="en-GB" dirty="0"/>
              <a:t>Burning fossil fuels, coal, oil and gas, generates GHGs</a:t>
            </a:r>
          </a:p>
          <a:p>
            <a:pPr lvl="1"/>
            <a:r>
              <a:rPr lang="en-GB" dirty="0"/>
              <a:t>Where these methods of electricity generation dominate – there is a direct link from electricity use to carbon emissions</a:t>
            </a:r>
          </a:p>
          <a:p>
            <a:endParaRPr lang="en-GB" dirty="0"/>
          </a:p>
        </p:txBody>
      </p:sp>
      <p:pic>
        <p:nvPicPr>
          <p:cNvPr id="4" name="Picture 3">
            <a:extLst>
              <a:ext uri="{FF2B5EF4-FFF2-40B4-BE49-F238E27FC236}">
                <a16:creationId xmlns:a16="http://schemas.microsoft.com/office/drawing/2014/main" id="{D86B5A9E-D2D8-3C36-00A0-78921025D051}"/>
              </a:ext>
            </a:extLst>
          </p:cNvPr>
          <p:cNvPicPr>
            <a:picLocks noChangeAspect="1"/>
          </p:cNvPicPr>
          <p:nvPr/>
        </p:nvPicPr>
        <p:blipFill>
          <a:blip r:embed="rId2"/>
          <a:stretch>
            <a:fillRect/>
          </a:stretch>
        </p:blipFill>
        <p:spPr>
          <a:xfrm>
            <a:off x="4905831" y="1734230"/>
            <a:ext cx="7063667" cy="3974921"/>
          </a:xfrm>
          <a:prstGeom prst="rect">
            <a:avLst/>
          </a:prstGeom>
        </p:spPr>
      </p:pic>
    </p:spTree>
    <p:extLst>
      <p:ext uri="{BB962C8B-B14F-4D97-AF65-F5344CB8AC3E}">
        <p14:creationId xmlns:p14="http://schemas.microsoft.com/office/powerpoint/2010/main" val="259786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4BCD0-490F-6866-46FC-EC4D9EF7030E}"/>
              </a:ext>
            </a:extLst>
          </p:cNvPr>
          <p:cNvSpPr>
            <a:spLocks noGrp="1"/>
          </p:cNvSpPr>
          <p:nvPr>
            <p:ph type="title"/>
          </p:nvPr>
        </p:nvSpPr>
        <p:spPr/>
        <p:txBody>
          <a:bodyPr/>
          <a:lstStyle/>
          <a:p>
            <a:r>
              <a:rPr lang="en-GB" dirty="0"/>
              <a:t>Case study: UK emissions</a:t>
            </a:r>
          </a:p>
        </p:txBody>
      </p:sp>
      <p:sp>
        <p:nvSpPr>
          <p:cNvPr id="3" name="Content Placeholder 2">
            <a:extLst>
              <a:ext uri="{FF2B5EF4-FFF2-40B4-BE49-F238E27FC236}">
                <a16:creationId xmlns:a16="http://schemas.microsoft.com/office/drawing/2014/main" id="{D0ECFB78-6278-ED9B-F386-5F10617BBCA9}"/>
              </a:ext>
            </a:extLst>
          </p:cNvPr>
          <p:cNvSpPr>
            <a:spLocks noGrp="1"/>
          </p:cNvSpPr>
          <p:nvPr>
            <p:ph idx="1"/>
          </p:nvPr>
        </p:nvSpPr>
        <p:spPr/>
        <p:txBody>
          <a:bodyPr>
            <a:normAutofit fontScale="92500"/>
          </a:bodyPr>
          <a:lstStyle/>
          <a:p>
            <a:pPr marL="0" indent="0">
              <a:buNone/>
            </a:pPr>
            <a:r>
              <a:rPr lang="en-GB" sz="2400" i="1" dirty="0"/>
              <a:t>“Between 1990 and 2023, UK territorial carbon dioxide emissions decreased by 49.8%, and total greenhouse gas emissions by 52.7%. The largest factor behind this long-term decrease was the change in the mix of fuels being used for electricity generation, with a shift away first from coal to gas in the 1990s, and more recently to renewable energy sources. This was combined with lower electricity demand, owing to greater efficiency resulting from improvements in technology and a decline in the relative importance of energy intensive industries. Overall inland energy consumption is provisionally estimated to have decreased by 24.1% since 1990…”</a:t>
            </a:r>
          </a:p>
          <a:p>
            <a:pPr marL="0" indent="0">
              <a:buNone/>
            </a:pPr>
            <a:endParaRPr lang="en-GB" dirty="0"/>
          </a:p>
          <a:p>
            <a:pPr marL="0" indent="0">
              <a:buNone/>
            </a:pPr>
            <a:r>
              <a:rPr lang="en-GB" sz="2200" dirty="0"/>
              <a:t>From: </a:t>
            </a:r>
            <a:r>
              <a:rPr lang="en-GB" sz="2200" dirty="0">
                <a:hlinkClick r:id="rId2"/>
              </a:rPr>
              <a:t>2023 UK greenhouse gas emissions, provisional figures</a:t>
            </a:r>
            <a:endParaRPr lang="en-GB" sz="2200" dirty="0"/>
          </a:p>
          <a:p>
            <a:pPr marL="0" indent="0">
              <a:buNone/>
            </a:pPr>
            <a:r>
              <a:rPr lang="en-GB" sz="2200" dirty="0"/>
              <a:t>While there is still a lot of work to be done on decarbonising the UK electricity grid, it is clear that further reductions in UK carbon emissions increasingly need to focus on other sources of carbon emissions.</a:t>
            </a:r>
          </a:p>
        </p:txBody>
      </p:sp>
    </p:spTree>
    <p:extLst>
      <p:ext uri="{BB962C8B-B14F-4D97-AF65-F5344CB8AC3E}">
        <p14:creationId xmlns:p14="http://schemas.microsoft.com/office/powerpoint/2010/main" val="2200376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1DE51-749B-A81C-B5E8-61F3F1837630}"/>
              </a:ext>
            </a:extLst>
          </p:cNvPr>
          <p:cNvSpPr>
            <a:spLocks noGrp="1"/>
          </p:cNvSpPr>
          <p:nvPr>
            <p:ph type="title"/>
          </p:nvPr>
        </p:nvSpPr>
        <p:spPr/>
        <p:txBody>
          <a:bodyPr/>
          <a:lstStyle/>
          <a:p>
            <a:r>
              <a:rPr lang="en-GB" dirty="0"/>
              <a:t>Low carbon sources of electricity</a:t>
            </a:r>
          </a:p>
        </p:txBody>
      </p:sp>
      <p:sp>
        <p:nvSpPr>
          <p:cNvPr id="3" name="Content Placeholder 2">
            <a:extLst>
              <a:ext uri="{FF2B5EF4-FFF2-40B4-BE49-F238E27FC236}">
                <a16:creationId xmlns:a16="http://schemas.microsoft.com/office/drawing/2014/main" id="{9DC1C842-D9E7-E0A7-C6C7-D8C5ED474950}"/>
              </a:ext>
            </a:extLst>
          </p:cNvPr>
          <p:cNvSpPr>
            <a:spLocks noGrp="1"/>
          </p:cNvSpPr>
          <p:nvPr>
            <p:ph idx="1"/>
          </p:nvPr>
        </p:nvSpPr>
        <p:spPr/>
        <p:txBody>
          <a:bodyPr/>
          <a:lstStyle/>
          <a:p>
            <a:pPr marL="0" indent="0">
              <a:buNone/>
            </a:pPr>
            <a:r>
              <a:rPr lang="en-GB" dirty="0"/>
              <a:t>Terms can sometimes be confusing here and categories overlap</a:t>
            </a:r>
          </a:p>
          <a:p>
            <a:pPr marL="0" indent="0">
              <a:buNone/>
            </a:pPr>
            <a:endParaRPr lang="en-GB" dirty="0"/>
          </a:p>
          <a:p>
            <a:r>
              <a:rPr lang="en-GB" b="1" dirty="0"/>
              <a:t>Clean energy </a:t>
            </a:r>
            <a:r>
              <a:rPr lang="en-GB" dirty="0"/>
              <a:t>- does not produce carbon emissions e.g. nuclear</a:t>
            </a:r>
          </a:p>
          <a:p>
            <a:r>
              <a:rPr lang="en-GB" b="1" dirty="0"/>
              <a:t>Green energy </a:t>
            </a:r>
            <a:r>
              <a:rPr lang="en-GB" dirty="0"/>
              <a:t>- sources from nature</a:t>
            </a:r>
          </a:p>
          <a:p>
            <a:r>
              <a:rPr lang="en-GB" b="1" dirty="0"/>
              <a:t>Renewable energy </a:t>
            </a:r>
            <a:r>
              <a:rPr lang="en-GB" dirty="0"/>
              <a:t>- sources will not expire e.g. solar, wind</a:t>
            </a:r>
          </a:p>
          <a:p>
            <a:endParaRPr lang="en-GB" dirty="0"/>
          </a:p>
          <a:p>
            <a:pPr marL="0" indent="0">
              <a:buNone/>
            </a:pPr>
            <a:r>
              <a:rPr lang="en-GB" dirty="0"/>
              <a:t>Increasing the electricity generation capacity from such sources reduces the emissions per unit of electrical energy consumed.</a:t>
            </a:r>
          </a:p>
        </p:txBody>
      </p:sp>
    </p:spTree>
    <p:extLst>
      <p:ext uri="{BB962C8B-B14F-4D97-AF65-F5344CB8AC3E}">
        <p14:creationId xmlns:p14="http://schemas.microsoft.com/office/powerpoint/2010/main" val="243509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6CA3-5860-8B5E-DE0B-93224BCF6D6E}"/>
              </a:ext>
            </a:extLst>
          </p:cNvPr>
          <p:cNvSpPr>
            <a:spLocks noGrp="1"/>
          </p:cNvSpPr>
          <p:nvPr>
            <p:ph type="title"/>
          </p:nvPr>
        </p:nvSpPr>
        <p:spPr/>
        <p:txBody>
          <a:bodyPr/>
          <a:lstStyle/>
          <a:p>
            <a:r>
              <a:rPr lang="en-GB" dirty="0"/>
              <a:t>Energy units refresher</a:t>
            </a:r>
          </a:p>
        </p:txBody>
      </p:sp>
      <p:sp>
        <p:nvSpPr>
          <p:cNvPr id="3" name="Content Placeholder 2">
            <a:extLst>
              <a:ext uri="{FF2B5EF4-FFF2-40B4-BE49-F238E27FC236}">
                <a16:creationId xmlns:a16="http://schemas.microsoft.com/office/drawing/2014/main" id="{731CA500-15C9-E3B2-B561-4DB0C569790F}"/>
              </a:ext>
            </a:extLst>
          </p:cNvPr>
          <p:cNvSpPr>
            <a:spLocks noGrp="1"/>
          </p:cNvSpPr>
          <p:nvPr>
            <p:ph idx="1"/>
          </p:nvPr>
        </p:nvSpPr>
        <p:spPr/>
        <p:txBody>
          <a:bodyPr>
            <a:normAutofit/>
          </a:bodyPr>
          <a:lstStyle/>
          <a:p>
            <a:r>
              <a:rPr lang="en-GB" dirty="0"/>
              <a:t>Energy is measured in </a:t>
            </a:r>
            <a:r>
              <a:rPr lang="en-GB" b="1" i="1" dirty="0"/>
              <a:t>joules</a:t>
            </a:r>
            <a:r>
              <a:rPr lang="en-GB" dirty="0"/>
              <a:t> (J), the SI unit of energy</a:t>
            </a:r>
          </a:p>
          <a:p>
            <a:r>
              <a:rPr lang="en-GB" dirty="0"/>
              <a:t>Power is measured in </a:t>
            </a:r>
            <a:r>
              <a:rPr lang="en-GB" b="1" i="1" dirty="0"/>
              <a:t>watts</a:t>
            </a:r>
            <a:r>
              <a:rPr lang="en-GB" dirty="0"/>
              <a:t>, where 1 watt (W) is a rate corresponding to one joule per second</a:t>
            </a:r>
          </a:p>
          <a:p>
            <a:r>
              <a:rPr lang="en-GB" dirty="0"/>
              <a:t>A kilowatt (kW) therefore corresponds to 1000 joules per second</a:t>
            </a:r>
          </a:p>
          <a:p>
            <a:r>
              <a:rPr lang="en-GB" dirty="0"/>
              <a:t>A </a:t>
            </a:r>
            <a:r>
              <a:rPr lang="en-GB" b="1" i="1" dirty="0"/>
              <a:t>kilowatt-hour</a:t>
            </a:r>
            <a:r>
              <a:rPr lang="en-GB" dirty="0"/>
              <a:t> (kWh) is an alternative measure of energy corresponding to one kilowatt of power sustained for one hour</a:t>
            </a:r>
          </a:p>
          <a:p>
            <a:pPr lvl="1"/>
            <a:r>
              <a:rPr lang="en-GB" dirty="0"/>
              <a:t>kWh is the typical unit of energy used to measure electricity consumption</a:t>
            </a:r>
          </a:p>
        </p:txBody>
      </p:sp>
    </p:spTree>
    <p:extLst>
      <p:ext uri="{BB962C8B-B14F-4D97-AF65-F5344CB8AC3E}">
        <p14:creationId xmlns:p14="http://schemas.microsoft.com/office/powerpoint/2010/main" val="1977984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477</TotalTime>
  <Words>1575</Words>
  <Application>Microsoft Macintosh PowerPoint</Application>
  <PresentationFormat>Widescreen</PresentationFormat>
  <Paragraphs>160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Gilroy-Regular</vt:lpstr>
      <vt:lpstr>Office Theme</vt:lpstr>
      <vt:lpstr>Energy Efficiency</vt:lpstr>
      <vt:lpstr>Questions</vt:lpstr>
      <vt:lpstr>Objectives</vt:lpstr>
      <vt:lpstr>Energy use by HPC systems</vt:lpstr>
      <vt:lpstr>Key Concepts</vt:lpstr>
      <vt:lpstr>High carbon sources of electricity</vt:lpstr>
      <vt:lpstr>Case study: UK emissions</vt:lpstr>
      <vt:lpstr>Low carbon sources of electricity</vt:lpstr>
      <vt:lpstr>Energy units refresher</vt:lpstr>
      <vt:lpstr>Energy Efficiency Factors</vt:lpstr>
      <vt:lpstr>Power Usage Effectiveness (PUE)</vt:lpstr>
      <vt:lpstr>PUE is not constant</vt:lpstr>
      <vt:lpstr>Energy proportionality</vt:lpstr>
      <vt:lpstr>HPC application performance</vt:lpstr>
      <vt:lpstr>Static power draw</vt:lpstr>
      <vt:lpstr>Exercise: Computing energy efficiency</vt:lpstr>
      <vt:lpstr>Solution</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Turner</dc:creator>
  <cp:lastModifiedBy>Andrew Turner</cp:lastModifiedBy>
  <cp:revision>1</cp:revision>
  <dcterms:created xsi:type="dcterms:W3CDTF">2025-09-16T09:48:47Z</dcterms:created>
  <dcterms:modified xsi:type="dcterms:W3CDTF">2025-10-07T13:28:13Z</dcterms:modified>
</cp:coreProperties>
</file>