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59" r:id="rId5"/>
    <p:sldId id="260" r:id="rId6"/>
    <p:sldId id="261" r:id="rId7"/>
    <p:sldId id="262" r:id="rId8"/>
    <p:sldId id="263" r:id="rId9"/>
    <p:sldId id="264"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EF4664-D8A9-AC44-8D01-AFBA4D76DF8E}" v="17" dt="2025-10-07T13:45:52.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94610"/>
  </p:normalViewPr>
  <p:slideViewPr>
    <p:cSldViewPr snapToGrid="0">
      <p:cViewPr varScale="1">
        <p:scale>
          <a:sx n="116" d="100"/>
          <a:sy n="116" d="100"/>
        </p:scale>
        <p:origin x="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Turner" userId="9b60647a-c825-4266-aafa-670849c64782" providerId="ADAL" clId="{292526B5-234E-5EAA-AFB8-0412B8CA4453}"/>
    <pc:docChg chg="custSel addSld modSld modMainMaster">
      <pc:chgData name="Andrew Turner" userId="9b60647a-c825-4266-aafa-670849c64782" providerId="ADAL" clId="{292526B5-234E-5EAA-AFB8-0412B8CA4453}" dt="2025-10-07T13:45:53.606" v="46" actId="20577"/>
      <pc:docMkLst>
        <pc:docMk/>
      </pc:docMkLst>
      <pc:sldChg chg="setBg">
        <pc:chgData name="Andrew Turner" userId="9b60647a-c825-4266-aafa-670849c64782" providerId="ADAL" clId="{292526B5-234E-5EAA-AFB8-0412B8CA4453}" dt="2025-10-07T13:40:33.768" v="1"/>
        <pc:sldMkLst>
          <pc:docMk/>
          <pc:sldMk cId="1145753381" sldId="256"/>
        </pc:sldMkLst>
      </pc:sldChg>
      <pc:sldChg chg="modSp mod">
        <pc:chgData name="Andrew Turner" userId="9b60647a-c825-4266-aafa-670849c64782" providerId="ADAL" clId="{292526B5-234E-5EAA-AFB8-0412B8CA4453}" dt="2025-10-07T13:45:53.606" v="46" actId="20577"/>
        <pc:sldMkLst>
          <pc:docMk/>
          <pc:sldMk cId="1181395689" sldId="258"/>
        </pc:sldMkLst>
        <pc:spChg chg="mod">
          <ac:chgData name="Andrew Turner" userId="9b60647a-c825-4266-aafa-670849c64782" providerId="ADAL" clId="{292526B5-234E-5EAA-AFB8-0412B8CA4453}" dt="2025-10-07T13:45:53.606" v="46" actId="20577"/>
          <ac:spMkLst>
            <pc:docMk/>
            <pc:sldMk cId="1181395689" sldId="258"/>
            <ac:spMk id="3" creationId="{B8D7C110-210B-A5C7-C413-7B1DF9CBDC8F}"/>
          </ac:spMkLst>
        </pc:spChg>
      </pc:sldChg>
      <pc:sldChg chg="modSp new mod">
        <pc:chgData name="Andrew Turner" userId="9b60647a-c825-4266-aafa-670849c64782" providerId="ADAL" clId="{292526B5-234E-5EAA-AFB8-0412B8CA4453}" dt="2025-10-07T13:45:28.171" v="28" actId="20577"/>
        <pc:sldMkLst>
          <pc:docMk/>
          <pc:sldMk cId="2508683781" sldId="265"/>
        </pc:sldMkLst>
        <pc:spChg chg="mod">
          <ac:chgData name="Andrew Turner" userId="9b60647a-c825-4266-aafa-670849c64782" providerId="ADAL" clId="{292526B5-234E-5EAA-AFB8-0412B8CA4453}" dt="2025-10-07T13:40:48.424" v="25" actId="20577"/>
          <ac:spMkLst>
            <pc:docMk/>
            <pc:sldMk cId="2508683781" sldId="265"/>
            <ac:spMk id="2" creationId="{707A6963-1471-006D-0810-D671AC1A423E}"/>
          </ac:spMkLst>
        </pc:spChg>
        <pc:spChg chg="mod">
          <ac:chgData name="Andrew Turner" userId="9b60647a-c825-4266-aafa-670849c64782" providerId="ADAL" clId="{292526B5-234E-5EAA-AFB8-0412B8CA4453}" dt="2025-10-07T13:45:28.171" v="28" actId="20577"/>
          <ac:spMkLst>
            <pc:docMk/>
            <pc:sldMk cId="2508683781" sldId="265"/>
            <ac:spMk id="3" creationId="{E907E41E-0581-82E2-1DDE-14DBFCB2BBFB}"/>
          </ac:spMkLst>
        </pc:spChg>
      </pc:sldChg>
      <pc:sldChg chg="modSp new mod">
        <pc:chgData name="Andrew Turner" userId="9b60647a-c825-4266-aafa-670849c64782" providerId="ADAL" clId="{292526B5-234E-5EAA-AFB8-0412B8CA4453}" dt="2025-10-07T13:45:40.367" v="42" actId="20577"/>
        <pc:sldMkLst>
          <pc:docMk/>
          <pc:sldMk cId="4103161271" sldId="266"/>
        </pc:sldMkLst>
        <pc:spChg chg="mod">
          <ac:chgData name="Andrew Turner" userId="9b60647a-c825-4266-aafa-670849c64782" providerId="ADAL" clId="{292526B5-234E-5EAA-AFB8-0412B8CA4453}" dt="2025-10-07T13:45:33.266" v="39" actId="20577"/>
          <ac:spMkLst>
            <pc:docMk/>
            <pc:sldMk cId="4103161271" sldId="266"/>
            <ac:spMk id="2" creationId="{A93C5A24-C143-B309-6DB2-257443F08193}"/>
          </ac:spMkLst>
        </pc:spChg>
        <pc:spChg chg="mod">
          <ac:chgData name="Andrew Turner" userId="9b60647a-c825-4266-aafa-670849c64782" providerId="ADAL" clId="{292526B5-234E-5EAA-AFB8-0412B8CA4453}" dt="2025-10-07T13:45:40.367" v="42" actId="20577"/>
          <ac:spMkLst>
            <pc:docMk/>
            <pc:sldMk cId="4103161271" sldId="266"/>
            <ac:spMk id="3" creationId="{72CD1DD0-79CE-7124-E372-7A4BED869D65}"/>
          </ac:spMkLst>
        </pc:spChg>
      </pc:sldChg>
      <pc:sldMasterChg chg="setBg modSldLayout">
        <pc:chgData name="Andrew Turner" userId="9b60647a-c825-4266-aafa-670849c64782" providerId="ADAL" clId="{292526B5-234E-5EAA-AFB8-0412B8CA4453}" dt="2025-10-07T13:40:33.768" v="1"/>
        <pc:sldMasterMkLst>
          <pc:docMk/>
          <pc:sldMasterMk cId="2475188503" sldId="2147483648"/>
        </pc:sldMasterMkLst>
        <pc:sldLayoutChg chg="setBg">
          <pc:chgData name="Andrew Turner" userId="9b60647a-c825-4266-aafa-670849c64782" providerId="ADAL" clId="{292526B5-234E-5EAA-AFB8-0412B8CA4453}" dt="2025-10-07T13:40:33.768" v="1"/>
          <pc:sldLayoutMkLst>
            <pc:docMk/>
            <pc:sldMasterMk cId="2475188503" sldId="2147483648"/>
            <pc:sldLayoutMk cId="2230135052" sldId="2147483649"/>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2263533210" sldId="2147483650"/>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2236000471" sldId="2147483651"/>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3993702125" sldId="2147483652"/>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1825352401" sldId="2147483653"/>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3090489117" sldId="2147483654"/>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2748089752" sldId="2147483655"/>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133042224" sldId="2147483656"/>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4290204879" sldId="2147483657"/>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3908791262" sldId="2147483658"/>
          </pc:sldLayoutMkLst>
        </pc:sldLayoutChg>
        <pc:sldLayoutChg chg="setBg">
          <pc:chgData name="Andrew Turner" userId="9b60647a-c825-4266-aafa-670849c64782" providerId="ADAL" clId="{292526B5-234E-5EAA-AFB8-0412B8CA4453}" dt="2025-10-07T13:40:33.768" v="1"/>
          <pc:sldLayoutMkLst>
            <pc:docMk/>
            <pc:sldMasterMk cId="2475188503" sldId="2147483648"/>
            <pc:sldLayoutMk cId="3069829097"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A8A5-7B4B-2638-ACB1-5DFF7638AD3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47C3619-3123-4DEE-CC90-892E0FFA0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27919D7-E78F-1B82-EC9C-61E54BB07B79}"/>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5" name="Footer Placeholder 4">
            <a:extLst>
              <a:ext uri="{FF2B5EF4-FFF2-40B4-BE49-F238E27FC236}">
                <a16:creationId xmlns:a16="http://schemas.microsoft.com/office/drawing/2014/main" id="{A1EA7DDD-F1C0-1847-556B-437131FC0E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7FDEF3-FCF0-065C-A16A-F6D433988A30}"/>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223013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7529-D958-27AC-61F1-FCE6606EE50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D213956-169B-89D1-E1C2-AA8D6EFF35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FBA5A7F-D2E6-853F-E29A-1D8D3E5C20B5}"/>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5" name="Footer Placeholder 4">
            <a:extLst>
              <a:ext uri="{FF2B5EF4-FFF2-40B4-BE49-F238E27FC236}">
                <a16:creationId xmlns:a16="http://schemas.microsoft.com/office/drawing/2014/main" id="{6DEE3DB1-F3FB-3063-7EA6-7B8DD3BD01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041FC5-B603-E5EA-1723-E942A26AD612}"/>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390879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FF2CB-2C75-D96A-95BA-BD4B82516A8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2E4D5C4-88C9-BF32-1A01-18145A7A875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F03F1F7-C66F-3DAA-D274-3D8003E11EC8}"/>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5" name="Footer Placeholder 4">
            <a:extLst>
              <a:ext uri="{FF2B5EF4-FFF2-40B4-BE49-F238E27FC236}">
                <a16:creationId xmlns:a16="http://schemas.microsoft.com/office/drawing/2014/main" id="{E54E8AC3-0772-1EA8-C414-CF48F78A0E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359D7B-2188-E587-5DFE-9B7E2A7356C4}"/>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306982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F3CF-DE0F-E662-76C1-40DACF06DE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7CF26F7-4E7A-A268-CC20-02BF2C65D3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65AFFA6-4234-9F44-F403-7899D97F8CAF}"/>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5" name="Footer Placeholder 4">
            <a:extLst>
              <a:ext uri="{FF2B5EF4-FFF2-40B4-BE49-F238E27FC236}">
                <a16:creationId xmlns:a16="http://schemas.microsoft.com/office/drawing/2014/main" id="{6889B09D-973C-C519-BA82-F490ED6EA8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329A11-CAA3-75DD-4BF0-CBF60C563B45}"/>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226353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D8E9-FB44-3CB9-C185-CB69307A961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0020CAD-F1E1-323E-88F1-A46927A6D3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E1E0B5-C070-C026-865C-D6AB8D58715C}"/>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5" name="Footer Placeholder 4">
            <a:extLst>
              <a:ext uri="{FF2B5EF4-FFF2-40B4-BE49-F238E27FC236}">
                <a16:creationId xmlns:a16="http://schemas.microsoft.com/office/drawing/2014/main" id="{5D429D0C-1172-6BE5-2650-5A55593E23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DF4DC4-B41A-C724-8ECC-0CAD6C34F203}"/>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223600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6F8E-F8BE-769C-61D5-E8EC4E0D4AC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508CA9A-6BFE-021F-D5F4-24AB9EEB6B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7B85B7A3-2642-17F3-C148-6D7AE3EC2A0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317238A-0E8A-DF37-D997-DFCE8646B0C1}"/>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6" name="Footer Placeholder 5">
            <a:extLst>
              <a:ext uri="{FF2B5EF4-FFF2-40B4-BE49-F238E27FC236}">
                <a16:creationId xmlns:a16="http://schemas.microsoft.com/office/drawing/2014/main" id="{F5EECCC4-B8EF-FCED-9A38-91E035BDC5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EEE60A-00F2-5076-FE4B-600F7B9E7B69}"/>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399370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D269-C52F-E413-E89B-4F64F8BF32D4}"/>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593688D-4F7D-8B21-0477-CFA213265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FB5D669-C031-A0A4-5725-6E5438641B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1FC9D19-7608-B29D-983A-DD6585FD68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D29AEDE-36C0-7235-2435-AA1956F19D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897FD29-5F49-19DB-35D0-CA3179450FEF}"/>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8" name="Footer Placeholder 7">
            <a:extLst>
              <a:ext uri="{FF2B5EF4-FFF2-40B4-BE49-F238E27FC236}">
                <a16:creationId xmlns:a16="http://schemas.microsoft.com/office/drawing/2014/main" id="{08C52AE0-CE43-1323-4E1F-DF2127A659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6892F2-8406-3317-2647-2BE9B792A375}"/>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1825352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A0EA-F5F4-2EB4-E2EB-F7A7AC76A6D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5CFFEA0-DCCB-1C81-C97A-B1EB9DC51F94}"/>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4" name="Footer Placeholder 3">
            <a:extLst>
              <a:ext uri="{FF2B5EF4-FFF2-40B4-BE49-F238E27FC236}">
                <a16:creationId xmlns:a16="http://schemas.microsoft.com/office/drawing/2014/main" id="{54017256-D576-323A-541B-A5B907BF35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44F3C57-B251-A568-8688-7868508F9CE1}"/>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309048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206437-77A1-E842-E6AE-A2552B92262C}"/>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3" name="Footer Placeholder 2">
            <a:extLst>
              <a:ext uri="{FF2B5EF4-FFF2-40B4-BE49-F238E27FC236}">
                <a16:creationId xmlns:a16="http://schemas.microsoft.com/office/drawing/2014/main" id="{BAD5161C-60FC-DA22-3734-A5F114B8F1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EE14703-9153-2956-5D38-019C5B18B3BE}"/>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274808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67F1-A8D4-9A12-35CF-ABE5C5A4FD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E41A561-9B4B-15F1-3D8A-F1037A1E6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9B09B99-785D-961F-E706-4A2235622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23B92F-FBD5-51B2-7A5B-B4BB8E5087C6}"/>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6" name="Footer Placeholder 5">
            <a:extLst>
              <a:ext uri="{FF2B5EF4-FFF2-40B4-BE49-F238E27FC236}">
                <a16:creationId xmlns:a16="http://schemas.microsoft.com/office/drawing/2014/main" id="{D07A97CC-14D3-C650-03D7-60FDCC1ACD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4BB9CC-1E63-E8E5-FDF5-5167F6576061}"/>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13304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C004-1033-CB5D-13D3-522B55DC93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AC843FF-9F93-85AB-1EAC-657F36512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01B298D-58D4-AB88-6701-4F41EE686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C08204-0707-4BA9-AC8F-6B7E3EAD40D5}"/>
              </a:ext>
            </a:extLst>
          </p:cNvPr>
          <p:cNvSpPr>
            <a:spLocks noGrp="1"/>
          </p:cNvSpPr>
          <p:nvPr>
            <p:ph type="dt" sz="half" idx="10"/>
          </p:nvPr>
        </p:nvSpPr>
        <p:spPr/>
        <p:txBody>
          <a:bodyPr/>
          <a:lstStyle/>
          <a:p>
            <a:fld id="{9ABB4411-DD6B-DB4E-9E48-A9B0A927436B}" type="datetimeFigureOut">
              <a:rPr lang="en-GB" smtClean="0"/>
              <a:t>07/10/2025</a:t>
            </a:fld>
            <a:endParaRPr lang="en-GB"/>
          </a:p>
        </p:txBody>
      </p:sp>
      <p:sp>
        <p:nvSpPr>
          <p:cNvPr id="6" name="Footer Placeholder 5">
            <a:extLst>
              <a:ext uri="{FF2B5EF4-FFF2-40B4-BE49-F238E27FC236}">
                <a16:creationId xmlns:a16="http://schemas.microsoft.com/office/drawing/2014/main" id="{93B8B436-3DB2-2D19-E8B0-562B2485FC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D0C959-FAE4-D965-61F6-9B986A6F87F4}"/>
              </a:ext>
            </a:extLst>
          </p:cNvPr>
          <p:cNvSpPr>
            <a:spLocks noGrp="1"/>
          </p:cNvSpPr>
          <p:nvPr>
            <p:ph type="sldNum" sz="quarter" idx="12"/>
          </p:nvPr>
        </p:nvSpPr>
        <p:spPr/>
        <p:txBody>
          <a:bodyPr/>
          <a:lstStyle/>
          <a:p>
            <a:fld id="{99FFC2E8-C3E8-934A-B4BF-F44A726DAACE}" type="slidenum">
              <a:rPr lang="en-GB" smtClean="0"/>
              <a:t>‹#›</a:t>
            </a:fld>
            <a:endParaRPr lang="en-GB"/>
          </a:p>
        </p:txBody>
      </p:sp>
    </p:spTree>
    <p:extLst>
      <p:ext uri="{BB962C8B-B14F-4D97-AF65-F5344CB8AC3E}">
        <p14:creationId xmlns:p14="http://schemas.microsoft.com/office/powerpoint/2010/main" val="4290204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DE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B32A37-7795-070A-C6AD-D546FEAF4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A965C3B-7162-32D9-DEDA-A50CC5B0B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39E12AA-9B6B-AF97-2B63-91C52FC8A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BB4411-DD6B-DB4E-9E48-A9B0A927436B}" type="datetimeFigureOut">
              <a:rPr lang="en-GB" smtClean="0"/>
              <a:t>07/10/2025</a:t>
            </a:fld>
            <a:endParaRPr lang="en-GB"/>
          </a:p>
        </p:txBody>
      </p:sp>
      <p:sp>
        <p:nvSpPr>
          <p:cNvPr id="5" name="Footer Placeholder 4">
            <a:extLst>
              <a:ext uri="{FF2B5EF4-FFF2-40B4-BE49-F238E27FC236}">
                <a16:creationId xmlns:a16="http://schemas.microsoft.com/office/drawing/2014/main" id="{C5BCC73B-0798-20A3-5FA6-A89C67965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8192F3E-2521-B256-89A8-69889D05DF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FFC2E8-C3E8-934A-B4BF-F44A726DAACE}" type="slidenum">
              <a:rPr lang="en-GB" smtClean="0"/>
              <a:t>‹#›</a:t>
            </a:fld>
            <a:endParaRPr lang="en-GB"/>
          </a:p>
        </p:txBody>
      </p:sp>
    </p:spTree>
    <p:extLst>
      <p:ext uri="{BB962C8B-B14F-4D97-AF65-F5344CB8AC3E}">
        <p14:creationId xmlns:p14="http://schemas.microsoft.com/office/powerpoint/2010/main" val="2475188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E835-E453-8337-D783-865E9FA0E038}"/>
              </a:ext>
            </a:extLst>
          </p:cNvPr>
          <p:cNvSpPr>
            <a:spLocks noGrp="1"/>
          </p:cNvSpPr>
          <p:nvPr>
            <p:ph type="ctrTitle"/>
          </p:nvPr>
        </p:nvSpPr>
        <p:spPr/>
        <p:txBody>
          <a:bodyPr/>
          <a:lstStyle/>
          <a:p>
            <a:r>
              <a:rPr lang="en-GB" dirty="0"/>
              <a:t>Hardware Efficiency</a:t>
            </a:r>
          </a:p>
        </p:txBody>
      </p:sp>
      <p:sp>
        <p:nvSpPr>
          <p:cNvPr id="3" name="Subtitle 2">
            <a:extLst>
              <a:ext uri="{FF2B5EF4-FFF2-40B4-BE49-F238E27FC236}">
                <a16:creationId xmlns:a16="http://schemas.microsoft.com/office/drawing/2014/main" id="{B73C3D33-012F-CA31-1D2A-331FF87B0692}"/>
              </a:ext>
            </a:extLst>
          </p:cNvPr>
          <p:cNvSpPr>
            <a:spLocks noGrp="1"/>
          </p:cNvSpPr>
          <p:nvPr>
            <p:ph type="subTitle" idx="1"/>
          </p:nvPr>
        </p:nvSpPr>
        <p:spPr/>
        <p:txBody>
          <a:bodyPr/>
          <a:lstStyle/>
          <a:p>
            <a:r>
              <a:rPr lang="en-GB" dirty="0"/>
              <a:t>Green software use on HPC</a:t>
            </a:r>
          </a:p>
        </p:txBody>
      </p:sp>
    </p:spTree>
    <p:extLst>
      <p:ext uri="{BB962C8B-B14F-4D97-AF65-F5344CB8AC3E}">
        <p14:creationId xmlns:p14="http://schemas.microsoft.com/office/powerpoint/2010/main" val="114575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0AC3-C508-CC37-E197-FE1215A22F0B}"/>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B8D7C110-210B-A5C7-C413-7B1DF9CBDC8F}"/>
              </a:ext>
            </a:extLst>
          </p:cNvPr>
          <p:cNvSpPr>
            <a:spLocks noGrp="1"/>
          </p:cNvSpPr>
          <p:nvPr>
            <p:ph idx="1"/>
          </p:nvPr>
        </p:nvSpPr>
        <p:spPr/>
        <p:txBody>
          <a:bodyPr>
            <a:normAutofit fontScale="92500"/>
          </a:bodyPr>
          <a:lstStyle/>
          <a:p>
            <a:r>
              <a:rPr lang="en-GB" dirty="0"/>
              <a:t>Embodied carbon of an HPC system is the amount of carbon pollution emitted during the creation and disposal of the HPC system.</a:t>
            </a:r>
          </a:p>
          <a:p>
            <a:r>
              <a:rPr lang="en-GB" dirty="0"/>
              <a:t>When calculating your total carbon pollution, you must consider both that which is emitted when running on the HPC system as well as the embodied carbon associated with its creation and disposal.</a:t>
            </a:r>
          </a:p>
          <a:p>
            <a:r>
              <a:rPr lang="en-GB" dirty="0"/>
              <a:t>Extending the lifetime of an HPC system has the effect of amortising the carbon emitted so that its embodied CO</a:t>
            </a:r>
            <a:r>
              <a:rPr lang="en-GB" baseline="-25000" dirty="0"/>
              <a:t>2</a:t>
            </a:r>
            <a:r>
              <a:rPr lang="en-GB" dirty="0"/>
              <a:t>e/year is reduced.</a:t>
            </a:r>
          </a:p>
          <a:p>
            <a:r>
              <a:rPr lang="en-GB" dirty="0"/>
              <a:t>Increasing utilisation and performance also improve the embodied carbon efficiency from HPC system use.</a:t>
            </a:r>
          </a:p>
        </p:txBody>
      </p:sp>
    </p:spTree>
    <p:extLst>
      <p:ext uri="{BB962C8B-B14F-4D97-AF65-F5344CB8AC3E}">
        <p14:creationId xmlns:p14="http://schemas.microsoft.com/office/powerpoint/2010/main" val="118139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6963-1471-006D-0810-D671AC1A423E}"/>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E907E41E-0581-82E2-1DDE-14DBFCB2BBFB}"/>
              </a:ext>
            </a:extLst>
          </p:cNvPr>
          <p:cNvSpPr>
            <a:spLocks noGrp="1"/>
          </p:cNvSpPr>
          <p:nvPr>
            <p:ph idx="1"/>
          </p:nvPr>
        </p:nvSpPr>
        <p:spPr/>
        <p:txBody>
          <a:bodyPr/>
          <a:lstStyle/>
          <a:p>
            <a:r>
              <a:rPr lang="en-GB" dirty="0"/>
              <a:t>What is embodied carbon on HPC systems?</a:t>
            </a:r>
          </a:p>
          <a:p>
            <a:r>
              <a:rPr lang="en-GB" dirty="0"/>
              <a:t>How can embodied carbon efficiency be improved on HPC systems?</a:t>
            </a:r>
          </a:p>
          <a:p>
            <a:r>
              <a:rPr lang="en-GB" dirty="0"/>
              <a:t>What can I do to improve the embodied carbon efficiency during my use of HPC systems?</a:t>
            </a:r>
          </a:p>
        </p:txBody>
      </p:sp>
    </p:spTree>
    <p:extLst>
      <p:ext uri="{BB962C8B-B14F-4D97-AF65-F5344CB8AC3E}">
        <p14:creationId xmlns:p14="http://schemas.microsoft.com/office/powerpoint/2010/main" val="250868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5A24-C143-B309-6DB2-257443F08193}"/>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72CD1DD0-79CE-7124-E372-7A4BED869D65}"/>
              </a:ext>
            </a:extLst>
          </p:cNvPr>
          <p:cNvSpPr>
            <a:spLocks noGrp="1"/>
          </p:cNvSpPr>
          <p:nvPr>
            <p:ph idx="1"/>
          </p:nvPr>
        </p:nvSpPr>
        <p:spPr/>
        <p:txBody>
          <a:bodyPr/>
          <a:lstStyle/>
          <a:p>
            <a:r>
              <a:rPr lang="en-GB" dirty="0"/>
              <a:t>Understand what is meant by “embodied carbon” in the context of HPC systems.</a:t>
            </a:r>
          </a:p>
          <a:p>
            <a:r>
              <a:rPr lang="en-GB" dirty="0"/>
              <a:t>Learn how embodied carbon efficiency can be bettered by extending the lifespan of HPC systems and improving performance of applications on HPC systems.</a:t>
            </a:r>
          </a:p>
        </p:txBody>
      </p:sp>
    </p:spTree>
    <p:extLst>
      <p:ext uri="{BB962C8B-B14F-4D97-AF65-F5344CB8AC3E}">
        <p14:creationId xmlns:p14="http://schemas.microsoft.com/office/powerpoint/2010/main" val="410316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4BFF-5C88-32FB-F13E-D478773BD64D}"/>
              </a:ext>
            </a:extLst>
          </p:cNvPr>
          <p:cNvSpPr>
            <a:spLocks noGrp="1"/>
          </p:cNvSpPr>
          <p:nvPr>
            <p:ph type="title"/>
          </p:nvPr>
        </p:nvSpPr>
        <p:spPr/>
        <p:txBody>
          <a:bodyPr/>
          <a:lstStyle/>
          <a:p>
            <a:r>
              <a:rPr lang="en-GB" dirty="0"/>
              <a:t>Embodied carbon</a:t>
            </a:r>
          </a:p>
        </p:txBody>
      </p:sp>
      <p:pic>
        <p:nvPicPr>
          <p:cNvPr id="4" name="Picture 3">
            <a:extLst>
              <a:ext uri="{FF2B5EF4-FFF2-40B4-BE49-F238E27FC236}">
                <a16:creationId xmlns:a16="http://schemas.microsoft.com/office/drawing/2014/main" id="{7F1A54A5-A84B-BAEC-46D2-EDD69883FA86}"/>
              </a:ext>
            </a:extLst>
          </p:cNvPr>
          <p:cNvPicPr>
            <a:picLocks noChangeAspect="1"/>
          </p:cNvPicPr>
          <p:nvPr/>
        </p:nvPicPr>
        <p:blipFill>
          <a:blip r:embed="rId2"/>
          <a:stretch>
            <a:fillRect/>
          </a:stretch>
        </p:blipFill>
        <p:spPr>
          <a:xfrm>
            <a:off x="4665646" y="1941675"/>
            <a:ext cx="7526354" cy="4235288"/>
          </a:xfrm>
          <a:prstGeom prst="rect">
            <a:avLst/>
          </a:prstGeom>
        </p:spPr>
      </p:pic>
      <p:sp>
        <p:nvSpPr>
          <p:cNvPr id="6" name="TextBox 5">
            <a:extLst>
              <a:ext uri="{FF2B5EF4-FFF2-40B4-BE49-F238E27FC236}">
                <a16:creationId xmlns:a16="http://schemas.microsoft.com/office/drawing/2014/main" id="{8FC3D4DE-4451-2623-8876-4FA8B7BEBA0A}"/>
              </a:ext>
            </a:extLst>
          </p:cNvPr>
          <p:cNvSpPr txBox="1"/>
          <p:nvPr/>
        </p:nvSpPr>
        <p:spPr>
          <a:xfrm>
            <a:off x="536155" y="1658662"/>
            <a:ext cx="4019323" cy="4801314"/>
          </a:xfrm>
          <a:prstGeom prst="rect">
            <a:avLst/>
          </a:prstGeom>
          <a:noFill/>
        </p:spPr>
        <p:txBody>
          <a:bodyPr wrap="square">
            <a:spAutoFit/>
          </a:bodyPr>
          <a:lstStyle/>
          <a:p>
            <a:r>
              <a:rPr lang="en-GB" b="0" i="0" dirty="0">
                <a:solidFill>
                  <a:srgbClr val="000000"/>
                </a:solidFill>
                <a:effectLst/>
                <a:latin typeface="Gilroy-Regular"/>
              </a:rPr>
              <a:t>Embodied (or embedded) carbon is the amount of carbon emissions from the creation and disposal of a device</a:t>
            </a:r>
          </a:p>
          <a:p>
            <a:endParaRPr lang="en-GB" dirty="0">
              <a:solidFill>
                <a:srgbClr val="000000"/>
              </a:solidFill>
              <a:latin typeface="Gilroy-Regular"/>
            </a:endParaRPr>
          </a:p>
          <a:p>
            <a:r>
              <a:rPr lang="en-GB" dirty="0"/>
              <a:t>When calculating the total carbon emissions for HPC services, both the emissions from running the system as well as the embodied carbon of the hardware must be accounted for</a:t>
            </a:r>
          </a:p>
          <a:p>
            <a:endParaRPr lang="en-GB" dirty="0"/>
          </a:p>
          <a:p>
            <a:r>
              <a:rPr lang="en-GB" dirty="0"/>
              <a:t>Embodied carbon varies significantly between different hardware</a:t>
            </a:r>
          </a:p>
          <a:p>
            <a:endParaRPr lang="en-GB" dirty="0"/>
          </a:p>
          <a:p>
            <a:r>
              <a:rPr lang="en-GB" dirty="0"/>
              <a:t>By thinking in terms of embodied carbon, any device is responsible for the release of carbon over its lifetime, even if it isn’t consuming electricity.</a:t>
            </a:r>
          </a:p>
        </p:txBody>
      </p:sp>
    </p:spTree>
    <p:extLst>
      <p:ext uri="{BB962C8B-B14F-4D97-AF65-F5344CB8AC3E}">
        <p14:creationId xmlns:p14="http://schemas.microsoft.com/office/powerpoint/2010/main" val="214341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31D3-8E78-256C-E652-1BC06FACF6DD}"/>
              </a:ext>
            </a:extLst>
          </p:cNvPr>
          <p:cNvSpPr>
            <a:spLocks noGrp="1"/>
          </p:cNvSpPr>
          <p:nvPr>
            <p:ph type="title"/>
          </p:nvPr>
        </p:nvSpPr>
        <p:spPr/>
        <p:txBody>
          <a:bodyPr/>
          <a:lstStyle/>
          <a:p>
            <a:r>
              <a:rPr lang="en-GB" dirty="0"/>
              <a:t>Amortisation</a:t>
            </a:r>
          </a:p>
        </p:txBody>
      </p:sp>
      <p:pic>
        <p:nvPicPr>
          <p:cNvPr id="4" name="Picture 3">
            <a:extLst>
              <a:ext uri="{FF2B5EF4-FFF2-40B4-BE49-F238E27FC236}">
                <a16:creationId xmlns:a16="http://schemas.microsoft.com/office/drawing/2014/main" id="{738CBE14-6EAA-9AF2-A4D0-E3FD5C575604}"/>
              </a:ext>
            </a:extLst>
          </p:cNvPr>
          <p:cNvPicPr>
            <a:picLocks noChangeAspect="1"/>
          </p:cNvPicPr>
          <p:nvPr/>
        </p:nvPicPr>
        <p:blipFill>
          <a:blip r:embed="rId2"/>
          <a:stretch>
            <a:fillRect/>
          </a:stretch>
        </p:blipFill>
        <p:spPr>
          <a:xfrm>
            <a:off x="4170014" y="1800941"/>
            <a:ext cx="7772400" cy="4376022"/>
          </a:xfrm>
          <a:prstGeom prst="rect">
            <a:avLst/>
          </a:prstGeom>
        </p:spPr>
      </p:pic>
      <p:sp>
        <p:nvSpPr>
          <p:cNvPr id="6" name="TextBox 5">
            <a:extLst>
              <a:ext uri="{FF2B5EF4-FFF2-40B4-BE49-F238E27FC236}">
                <a16:creationId xmlns:a16="http://schemas.microsoft.com/office/drawing/2014/main" id="{36640C80-DC52-E6C0-A645-19931A8B4F61}"/>
              </a:ext>
            </a:extLst>
          </p:cNvPr>
          <p:cNvSpPr txBox="1"/>
          <p:nvPr/>
        </p:nvSpPr>
        <p:spPr>
          <a:xfrm>
            <a:off x="636225" y="2198910"/>
            <a:ext cx="3241712" cy="3416320"/>
          </a:xfrm>
          <a:prstGeom prst="rect">
            <a:avLst/>
          </a:prstGeom>
          <a:noFill/>
        </p:spPr>
        <p:txBody>
          <a:bodyPr wrap="square">
            <a:spAutoFit/>
          </a:bodyPr>
          <a:lstStyle/>
          <a:p>
            <a:r>
              <a:rPr lang="en-GB" b="0" i="0" dirty="0">
                <a:solidFill>
                  <a:srgbClr val="000000"/>
                </a:solidFill>
                <a:effectLst/>
                <a:latin typeface="Gilroy-Regular"/>
              </a:rPr>
              <a:t>Suppose it took 4000 kgCO2e to build an HPC system, and we expect it to last 4 years. We can amortise this to say the HPC system emits 1000 kgCO2e/year</a:t>
            </a:r>
          </a:p>
          <a:p>
            <a:endParaRPr lang="en-GB" dirty="0">
              <a:solidFill>
                <a:srgbClr val="000000"/>
              </a:solidFill>
              <a:latin typeface="Gilroy-Regular"/>
            </a:endParaRPr>
          </a:p>
          <a:p>
            <a:r>
              <a:rPr lang="en-GB" dirty="0"/>
              <a:t>Typically, we amortise the embodied emissions over the total amount of </a:t>
            </a:r>
            <a:r>
              <a:rPr lang="en-GB" b="1" dirty="0"/>
              <a:t>resource</a:t>
            </a:r>
            <a:r>
              <a:rPr lang="en-GB" dirty="0"/>
              <a:t> available on the HPC system over its lifetime</a:t>
            </a:r>
          </a:p>
          <a:p>
            <a:r>
              <a:rPr lang="en-GB" dirty="0"/>
              <a:t>(e.g. </a:t>
            </a:r>
            <a:r>
              <a:rPr lang="en-GB" dirty="0" err="1"/>
              <a:t>GPUh</a:t>
            </a:r>
            <a:r>
              <a:rPr lang="en-GB" dirty="0"/>
              <a:t>)</a:t>
            </a:r>
          </a:p>
        </p:txBody>
      </p:sp>
    </p:spTree>
    <p:extLst>
      <p:ext uri="{BB962C8B-B14F-4D97-AF65-F5344CB8AC3E}">
        <p14:creationId xmlns:p14="http://schemas.microsoft.com/office/powerpoint/2010/main" val="360342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7954-7E4D-4056-167C-2378635508C3}"/>
              </a:ext>
            </a:extLst>
          </p:cNvPr>
          <p:cNvSpPr>
            <a:spLocks noGrp="1"/>
          </p:cNvSpPr>
          <p:nvPr>
            <p:ph type="title"/>
          </p:nvPr>
        </p:nvSpPr>
        <p:spPr/>
        <p:txBody>
          <a:bodyPr/>
          <a:lstStyle/>
          <a:p>
            <a:r>
              <a:rPr lang="en-GB" dirty="0"/>
              <a:t>Improve hardware efficiency</a:t>
            </a:r>
          </a:p>
        </p:txBody>
      </p:sp>
      <p:sp>
        <p:nvSpPr>
          <p:cNvPr id="3" name="Content Placeholder 2">
            <a:extLst>
              <a:ext uri="{FF2B5EF4-FFF2-40B4-BE49-F238E27FC236}">
                <a16:creationId xmlns:a16="http://schemas.microsoft.com/office/drawing/2014/main" id="{A9074F12-666D-CA32-96A5-6533571F7EE6}"/>
              </a:ext>
            </a:extLst>
          </p:cNvPr>
          <p:cNvSpPr>
            <a:spLocks noGrp="1"/>
          </p:cNvSpPr>
          <p:nvPr>
            <p:ph idx="1"/>
          </p:nvPr>
        </p:nvSpPr>
        <p:spPr/>
        <p:txBody>
          <a:bodyPr/>
          <a:lstStyle/>
          <a:p>
            <a:pPr marL="0" indent="0">
              <a:buNone/>
            </a:pPr>
            <a:r>
              <a:rPr lang="en-GB" dirty="0"/>
              <a:t>There are two main approaches to improving hardware carbon efficiency:</a:t>
            </a:r>
          </a:p>
          <a:p>
            <a:pPr marL="0" indent="0">
              <a:buNone/>
            </a:pPr>
            <a:endParaRPr lang="en-GB" dirty="0"/>
          </a:p>
          <a:p>
            <a:r>
              <a:rPr lang="en-GB" b="1" dirty="0"/>
              <a:t>Extending the lifespan </a:t>
            </a:r>
            <a:r>
              <a:rPr lang="en-GB" dirty="0"/>
              <a:t>– reduces the carbon emission rate per unit of resource due to amortisation</a:t>
            </a:r>
          </a:p>
          <a:p>
            <a:r>
              <a:rPr lang="en-GB" b="1" dirty="0"/>
              <a:t>Increasing the utilisation and performance</a:t>
            </a:r>
            <a:r>
              <a:rPr lang="en-GB" dirty="0"/>
              <a:t> – getting more useful work out of the hardware per unit of resource</a:t>
            </a:r>
          </a:p>
          <a:p>
            <a:pPr marL="0" indent="0">
              <a:buNone/>
            </a:pPr>
            <a:endParaRPr lang="en-GB" dirty="0"/>
          </a:p>
          <a:p>
            <a:pPr marL="0" indent="0">
              <a:buNone/>
            </a:pPr>
            <a:r>
              <a:rPr lang="en-GB" dirty="0"/>
              <a:t>Both rely on getting the most out of the hardware while you have it</a:t>
            </a:r>
          </a:p>
        </p:txBody>
      </p:sp>
    </p:spTree>
    <p:extLst>
      <p:ext uri="{BB962C8B-B14F-4D97-AF65-F5344CB8AC3E}">
        <p14:creationId xmlns:p14="http://schemas.microsoft.com/office/powerpoint/2010/main" val="102530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CC83-D48D-4649-CAA5-DA16CDAE36AB}"/>
              </a:ext>
            </a:extLst>
          </p:cNvPr>
          <p:cNvSpPr>
            <a:spLocks noGrp="1"/>
          </p:cNvSpPr>
          <p:nvPr>
            <p:ph type="title"/>
          </p:nvPr>
        </p:nvSpPr>
        <p:spPr/>
        <p:txBody>
          <a:bodyPr/>
          <a:lstStyle/>
          <a:p>
            <a:r>
              <a:rPr lang="en-GB" dirty="0"/>
              <a:t>Increasing utilisation</a:t>
            </a:r>
          </a:p>
        </p:txBody>
      </p:sp>
      <p:sp>
        <p:nvSpPr>
          <p:cNvPr id="3" name="Content Placeholder 2">
            <a:extLst>
              <a:ext uri="{FF2B5EF4-FFF2-40B4-BE49-F238E27FC236}">
                <a16:creationId xmlns:a16="http://schemas.microsoft.com/office/drawing/2014/main" id="{2A0F2C7A-44B2-4E75-444F-D2DD3DC31CF4}"/>
              </a:ext>
            </a:extLst>
          </p:cNvPr>
          <p:cNvSpPr>
            <a:spLocks noGrp="1"/>
          </p:cNvSpPr>
          <p:nvPr>
            <p:ph idx="1"/>
          </p:nvPr>
        </p:nvSpPr>
        <p:spPr/>
        <p:txBody>
          <a:bodyPr/>
          <a:lstStyle/>
          <a:p>
            <a:r>
              <a:rPr lang="en-GB" dirty="0"/>
              <a:t>Getting the most out of the hardware while it exists corresponds to maximising  utilisation</a:t>
            </a:r>
          </a:p>
          <a:p>
            <a:r>
              <a:rPr lang="en-GB" dirty="0"/>
              <a:t>It’s better to have 100% utilisation than 20% utilisation because of the cost of embodied carbon</a:t>
            </a:r>
          </a:p>
          <a:p>
            <a:pPr lvl="1"/>
            <a:r>
              <a:rPr lang="en-GB" dirty="0"/>
              <a:t>(also, even idle compute resources consume electricity)</a:t>
            </a:r>
          </a:p>
          <a:p>
            <a:r>
              <a:rPr lang="en-GB" dirty="0"/>
              <a:t>Improved utilisation leads to improved embodied emissions efficiency</a:t>
            </a:r>
          </a:p>
        </p:txBody>
      </p:sp>
    </p:spTree>
    <p:extLst>
      <p:ext uri="{BB962C8B-B14F-4D97-AF65-F5344CB8AC3E}">
        <p14:creationId xmlns:p14="http://schemas.microsoft.com/office/powerpoint/2010/main" val="242305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EBCB-7CFE-2207-4414-2B27CF02D5ED}"/>
              </a:ext>
            </a:extLst>
          </p:cNvPr>
          <p:cNvSpPr>
            <a:spLocks noGrp="1"/>
          </p:cNvSpPr>
          <p:nvPr>
            <p:ph type="title"/>
          </p:nvPr>
        </p:nvSpPr>
        <p:spPr/>
        <p:txBody>
          <a:bodyPr/>
          <a:lstStyle/>
          <a:p>
            <a:r>
              <a:rPr lang="en-GB" dirty="0"/>
              <a:t>Improving performance</a:t>
            </a:r>
          </a:p>
        </p:txBody>
      </p:sp>
      <p:sp>
        <p:nvSpPr>
          <p:cNvPr id="3" name="Content Placeholder 2">
            <a:extLst>
              <a:ext uri="{FF2B5EF4-FFF2-40B4-BE49-F238E27FC236}">
                <a16:creationId xmlns:a16="http://schemas.microsoft.com/office/drawing/2014/main" id="{CE716B5B-DEDB-6E74-7B6D-D6338092E403}"/>
              </a:ext>
            </a:extLst>
          </p:cNvPr>
          <p:cNvSpPr>
            <a:spLocks noGrp="1"/>
          </p:cNvSpPr>
          <p:nvPr>
            <p:ph idx="1"/>
          </p:nvPr>
        </p:nvSpPr>
        <p:spPr/>
        <p:txBody>
          <a:bodyPr>
            <a:normAutofit fontScale="92500" lnSpcReduction="20000"/>
          </a:bodyPr>
          <a:lstStyle/>
          <a:p>
            <a:r>
              <a:rPr lang="en-GB" dirty="0"/>
              <a:t>Increasing performance (more output per unit of time) can also improve embodied emissions efficiency.</a:t>
            </a:r>
          </a:p>
          <a:p>
            <a:r>
              <a:rPr lang="en-GB" dirty="0"/>
              <a:t>This may lead to higher power draw and higher electricity use which increases the emissions from the use of electricity…</a:t>
            </a:r>
          </a:p>
          <a:p>
            <a:r>
              <a:rPr lang="en-GB" dirty="0"/>
              <a:t>The balance between embodied emissions and emissions from electricity use leads to different approaches to improving emissions efficiency</a:t>
            </a:r>
          </a:p>
          <a:p>
            <a:r>
              <a:rPr lang="en-GB" dirty="0"/>
              <a:t>There are three potential scenarios:</a:t>
            </a:r>
          </a:p>
          <a:p>
            <a:pPr lvl="1"/>
            <a:r>
              <a:rPr lang="en-GB" b="1" dirty="0"/>
              <a:t>Embodied carbon dominates</a:t>
            </a:r>
            <a:r>
              <a:rPr lang="en-GB" dirty="0"/>
              <a:t> – run as high performance as possible irrespective of electricity use</a:t>
            </a:r>
          </a:p>
          <a:p>
            <a:pPr lvl="1"/>
            <a:r>
              <a:rPr lang="en-GB" b="1" dirty="0"/>
              <a:t>Embodied carbon and carbon from electricity use are evenly balanced</a:t>
            </a:r>
            <a:r>
              <a:rPr lang="en-GB" dirty="0"/>
              <a:t> – you need to find a balance of performance and energy efficiency</a:t>
            </a:r>
          </a:p>
          <a:p>
            <a:pPr lvl="1"/>
            <a:r>
              <a:rPr lang="en-GB" b="1" dirty="0"/>
              <a:t>Carbon from electricity use dominates</a:t>
            </a:r>
            <a:r>
              <a:rPr lang="en-GB" dirty="0"/>
              <a:t> – run in as energy efficient a manner as possible</a:t>
            </a:r>
          </a:p>
          <a:p>
            <a:endParaRPr lang="en-GB" dirty="0"/>
          </a:p>
        </p:txBody>
      </p:sp>
    </p:spTree>
    <p:extLst>
      <p:ext uri="{BB962C8B-B14F-4D97-AF65-F5344CB8AC3E}">
        <p14:creationId xmlns:p14="http://schemas.microsoft.com/office/powerpoint/2010/main" val="119233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AA8E-F03D-9DF9-F8EA-6BA9CEAAFB58}"/>
              </a:ext>
            </a:extLst>
          </p:cNvPr>
          <p:cNvSpPr>
            <a:spLocks noGrp="1"/>
          </p:cNvSpPr>
          <p:nvPr>
            <p:ph type="title"/>
          </p:nvPr>
        </p:nvSpPr>
        <p:spPr/>
        <p:txBody>
          <a:bodyPr/>
          <a:lstStyle/>
          <a:p>
            <a:r>
              <a:rPr lang="en-GB" dirty="0"/>
              <a:t>Flexibility is key</a:t>
            </a:r>
          </a:p>
        </p:txBody>
      </p:sp>
      <p:sp>
        <p:nvSpPr>
          <p:cNvPr id="3" name="Content Placeholder 2">
            <a:extLst>
              <a:ext uri="{FF2B5EF4-FFF2-40B4-BE49-F238E27FC236}">
                <a16:creationId xmlns:a16="http://schemas.microsoft.com/office/drawing/2014/main" id="{592A9649-AC30-C32F-A3F9-ADEF4B702570}"/>
              </a:ext>
            </a:extLst>
          </p:cNvPr>
          <p:cNvSpPr>
            <a:spLocks noGrp="1"/>
          </p:cNvSpPr>
          <p:nvPr>
            <p:ph idx="1"/>
          </p:nvPr>
        </p:nvSpPr>
        <p:spPr/>
        <p:txBody>
          <a:bodyPr/>
          <a:lstStyle/>
          <a:p>
            <a:r>
              <a:rPr lang="en-GB" dirty="0"/>
              <a:t>Understanding the most carbon efficient way to make use of HPC systems is complex, can depend on</a:t>
            </a:r>
          </a:p>
          <a:p>
            <a:pPr lvl="1"/>
            <a:r>
              <a:rPr lang="en-GB" dirty="0"/>
              <a:t>Embodied carbon of the system</a:t>
            </a:r>
          </a:p>
          <a:p>
            <a:pPr lvl="1"/>
            <a:r>
              <a:rPr lang="en-GB" dirty="0"/>
              <a:t>Hardware lifetime</a:t>
            </a:r>
          </a:p>
          <a:p>
            <a:pPr lvl="1"/>
            <a:r>
              <a:rPr lang="en-GB" dirty="0"/>
              <a:t>Carbon intensity of electricity supply and how it changes over time</a:t>
            </a:r>
          </a:p>
          <a:p>
            <a:pPr lvl="1"/>
            <a:r>
              <a:rPr lang="en-GB" dirty="0"/>
              <a:t>Efficiency and performance of the workload</a:t>
            </a:r>
          </a:p>
          <a:p>
            <a:r>
              <a:rPr lang="en-GB" dirty="0"/>
              <a:t>Important that workloads are as flexible as possible</a:t>
            </a:r>
          </a:p>
          <a:p>
            <a:pPr lvl="1"/>
            <a:r>
              <a:rPr lang="en-GB" dirty="0"/>
              <a:t>Use different HPC systems and hardware</a:t>
            </a:r>
          </a:p>
          <a:p>
            <a:pPr lvl="1"/>
            <a:r>
              <a:rPr lang="en-GB" dirty="0"/>
              <a:t>Run at different times and locations</a:t>
            </a:r>
          </a:p>
          <a:p>
            <a:pPr lvl="1"/>
            <a:r>
              <a:rPr lang="en-GB" dirty="0"/>
              <a:t>Vary the power draw of the workload</a:t>
            </a:r>
          </a:p>
          <a:p>
            <a:endParaRPr lang="en-GB" dirty="0"/>
          </a:p>
        </p:txBody>
      </p:sp>
    </p:spTree>
    <p:extLst>
      <p:ext uri="{BB962C8B-B14F-4D97-AF65-F5344CB8AC3E}">
        <p14:creationId xmlns:p14="http://schemas.microsoft.com/office/powerpoint/2010/main" val="1296046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1520</TotalTime>
  <Words>635</Words>
  <Application>Microsoft Macintosh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Gilroy-Regular</vt:lpstr>
      <vt:lpstr>Office Theme</vt:lpstr>
      <vt:lpstr>Hardware Efficiency</vt:lpstr>
      <vt:lpstr>Questions</vt:lpstr>
      <vt:lpstr>Objectives</vt:lpstr>
      <vt:lpstr>Embodied carbon</vt:lpstr>
      <vt:lpstr>Amortisation</vt:lpstr>
      <vt:lpstr>Improve hardware efficiency</vt:lpstr>
      <vt:lpstr>Increasing utilisation</vt:lpstr>
      <vt:lpstr>Improving performance</vt:lpstr>
      <vt:lpstr>Flexibility is key</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Turner</dc:creator>
  <cp:lastModifiedBy>Andrew Turner</cp:lastModifiedBy>
  <cp:revision>1</cp:revision>
  <dcterms:created xsi:type="dcterms:W3CDTF">2025-09-23T08:11:10Z</dcterms:created>
  <dcterms:modified xsi:type="dcterms:W3CDTF">2025-10-07T13:46:07Z</dcterms:modified>
</cp:coreProperties>
</file>