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7" r:id="rId3"/>
    <p:sldId id="278" r:id="rId4"/>
    <p:sldId id="268" r:id="rId5"/>
    <p:sldId id="258" r:id="rId6"/>
    <p:sldId id="259" r:id="rId7"/>
    <p:sldId id="260" r:id="rId8"/>
    <p:sldId id="261" r:id="rId9"/>
    <p:sldId id="262" r:id="rId10"/>
    <p:sldId id="263" r:id="rId11"/>
    <p:sldId id="264" r:id="rId12"/>
    <p:sldId id="265" r:id="rId13"/>
    <p:sldId id="266" r:id="rId14"/>
    <p:sldId id="269" r:id="rId15"/>
    <p:sldId id="267" r:id="rId16"/>
    <p:sldId id="271" r:id="rId17"/>
    <p:sldId id="272" r:id="rId18"/>
    <p:sldId id="270" r:id="rId19"/>
    <p:sldId id="273" r:id="rId20"/>
    <p:sldId id="274" r:id="rId21"/>
    <p:sldId id="275" r:id="rId22"/>
    <p:sldId id="276" r:id="rId23"/>
    <p:sldId id="25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FA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21B0570-8C90-024B-89AD-871788649965}" v="32" dt="2025-10-07T13:57:23.9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752"/>
  </p:normalViewPr>
  <p:slideViewPr>
    <p:cSldViewPr snapToGrid="0">
      <p:cViewPr varScale="1">
        <p:scale>
          <a:sx n="116" d="100"/>
          <a:sy n="116" d="100"/>
        </p:scale>
        <p:origin x="2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Turner" userId="9b60647a-c825-4266-aafa-670849c64782" providerId="ADAL" clId="{292526B5-234E-5EAA-AFB8-0412B8CA4453}"/>
    <pc:docChg chg="modSld modMainMaster">
      <pc:chgData name="Andrew Turner" userId="9b60647a-c825-4266-aafa-670849c64782" providerId="ADAL" clId="{292526B5-234E-5EAA-AFB8-0412B8CA4453}" dt="2025-10-07T13:57:23.913" v="1"/>
      <pc:docMkLst>
        <pc:docMk/>
      </pc:docMkLst>
      <pc:sldChg chg="setBg">
        <pc:chgData name="Andrew Turner" userId="9b60647a-c825-4266-aafa-670849c64782" providerId="ADAL" clId="{292526B5-234E-5EAA-AFB8-0412B8CA4453}" dt="2025-10-07T13:57:23.913" v="1"/>
        <pc:sldMkLst>
          <pc:docMk/>
          <pc:sldMk cId="2168162630" sldId="256"/>
        </pc:sldMkLst>
      </pc:sldChg>
      <pc:sldMasterChg chg="setBg modSldLayout">
        <pc:chgData name="Andrew Turner" userId="9b60647a-c825-4266-aafa-670849c64782" providerId="ADAL" clId="{292526B5-234E-5EAA-AFB8-0412B8CA4453}" dt="2025-10-07T13:57:23.913" v="1"/>
        <pc:sldMasterMkLst>
          <pc:docMk/>
          <pc:sldMasterMk cId="653439017" sldId="2147483648"/>
        </pc:sldMasterMkLst>
        <pc:sldLayoutChg chg="setBg">
          <pc:chgData name="Andrew Turner" userId="9b60647a-c825-4266-aafa-670849c64782" providerId="ADAL" clId="{292526B5-234E-5EAA-AFB8-0412B8CA4453}" dt="2025-10-07T13:57:23.913" v="1"/>
          <pc:sldLayoutMkLst>
            <pc:docMk/>
            <pc:sldMasterMk cId="653439017" sldId="2147483648"/>
            <pc:sldLayoutMk cId="2914649241" sldId="2147483649"/>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3224556455" sldId="2147483650"/>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63231570" sldId="2147483651"/>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1542786272" sldId="2147483652"/>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1992991971" sldId="2147483653"/>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3929830859" sldId="2147483654"/>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377660004" sldId="2147483655"/>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3266130916" sldId="2147483656"/>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3963866137" sldId="2147483657"/>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1910096140" sldId="2147483658"/>
          </pc:sldLayoutMkLst>
        </pc:sldLayoutChg>
        <pc:sldLayoutChg chg="setBg">
          <pc:chgData name="Andrew Turner" userId="9b60647a-c825-4266-aafa-670849c64782" providerId="ADAL" clId="{292526B5-234E-5EAA-AFB8-0412B8CA4453}" dt="2025-10-07T13:57:23.913" v="1"/>
          <pc:sldLayoutMkLst>
            <pc:docMk/>
            <pc:sldMasterMk cId="653439017" sldId="2147483648"/>
            <pc:sldLayoutMk cId="432191240" sldId="2147483659"/>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1EB4A-25FF-F843-8EF4-0BAD3FD4F24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0DB37960-A19E-1D09-AD63-8B09161A32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C5AA9476-E6DE-BBD4-DA2D-108338B48197}"/>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5" name="Footer Placeholder 4">
            <a:extLst>
              <a:ext uri="{FF2B5EF4-FFF2-40B4-BE49-F238E27FC236}">
                <a16:creationId xmlns:a16="http://schemas.microsoft.com/office/drawing/2014/main" id="{BD3A5F9F-700D-D5A7-F404-7768C6E7F78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67D1ED-BD51-2536-257A-580728D59C22}"/>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2914649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99040-D21E-69F2-A958-4F734C1DF18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F7B3A593-AF67-AC23-1BC0-06621076D2A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73C0302-AE0C-92E3-F23C-68FBC07FFE17}"/>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5" name="Footer Placeholder 4">
            <a:extLst>
              <a:ext uri="{FF2B5EF4-FFF2-40B4-BE49-F238E27FC236}">
                <a16:creationId xmlns:a16="http://schemas.microsoft.com/office/drawing/2014/main" id="{FED9A602-E8FB-253B-45FB-2D023E46498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61F093A-D0C8-60DE-BA8E-E5A9EF30E5F9}"/>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19100961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4D6FEAC-4969-CE1C-CD70-209EE839598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58C4A76-922D-EECB-F336-3B9E5D674B7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D24EDEF-3AE3-A051-F846-2C25D0A281FC}"/>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5" name="Footer Placeholder 4">
            <a:extLst>
              <a:ext uri="{FF2B5EF4-FFF2-40B4-BE49-F238E27FC236}">
                <a16:creationId xmlns:a16="http://schemas.microsoft.com/office/drawing/2014/main" id="{17E13D42-0640-A7CA-BDB9-1E139B9D57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17F7AB3-3928-3610-EC27-C9D730C6003F}"/>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432191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777C-1E7D-44F7-4A56-B6A711D5C6E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54BD3149-E088-74DB-A142-0275D722A98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4868D9B-3A4B-1FF4-468F-D1BF3FC4A1B4}"/>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5" name="Footer Placeholder 4">
            <a:extLst>
              <a:ext uri="{FF2B5EF4-FFF2-40B4-BE49-F238E27FC236}">
                <a16:creationId xmlns:a16="http://schemas.microsoft.com/office/drawing/2014/main" id="{25EC2F43-CE0F-6FFE-B8E1-4F30DE0C8CA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01FEF0A-DA5B-1C19-0FEA-6255A327E739}"/>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3224556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58D86-1C3B-96E9-C459-FD7293440B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4EF4A535-6136-8202-042B-9F5EC4E59E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115A34E-51F8-D43F-7D5F-48D4CC89E929}"/>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5" name="Footer Placeholder 4">
            <a:extLst>
              <a:ext uri="{FF2B5EF4-FFF2-40B4-BE49-F238E27FC236}">
                <a16:creationId xmlns:a16="http://schemas.microsoft.com/office/drawing/2014/main" id="{8365A70D-8C23-D35D-1726-85AC08A5354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942B9B5-8CD4-E6C9-78F6-EFDF011D2208}"/>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63231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C0769-9C61-1F96-740A-E0E276396996}"/>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DEC8DAB-D9D1-528D-4A3A-14AE083319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C61DADED-C889-D93D-1B9B-F2E2B96A4FF3}"/>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1BF5A985-6E0D-C3C1-4407-1E399AD77C0B}"/>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6" name="Footer Placeholder 5">
            <a:extLst>
              <a:ext uri="{FF2B5EF4-FFF2-40B4-BE49-F238E27FC236}">
                <a16:creationId xmlns:a16="http://schemas.microsoft.com/office/drawing/2014/main" id="{9E36972A-04CA-448F-2432-76226D1E956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9E58B2-4E97-7DD5-D23D-3B8EFE6F64A2}"/>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1542786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05B6F-B9FB-8BE4-A8CD-C4995B78DAAC}"/>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DDB06310-3F69-122E-1071-35CA158FA4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96B8E7D-8CB0-E3B8-040C-DC3896A8F29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7B90B8E-84C7-02D4-80BD-673585B5E5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49571683-8663-B330-2CD9-8428A35289BB}"/>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3FFC1465-B0B6-3ED8-3EF7-49E374F3515B}"/>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8" name="Footer Placeholder 7">
            <a:extLst>
              <a:ext uri="{FF2B5EF4-FFF2-40B4-BE49-F238E27FC236}">
                <a16:creationId xmlns:a16="http://schemas.microsoft.com/office/drawing/2014/main" id="{56F4F796-C03F-A286-6135-3FE0DA80489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609A494-F424-7A8C-E7CD-E67EE35D0D61}"/>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19929919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B1EEB-6F86-CF17-5BC6-8EC6843DFEF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403A5D1B-ECDD-92D4-DF84-A8F019FD2450}"/>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4" name="Footer Placeholder 3">
            <a:extLst>
              <a:ext uri="{FF2B5EF4-FFF2-40B4-BE49-F238E27FC236}">
                <a16:creationId xmlns:a16="http://schemas.microsoft.com/office/drawing/2014/main" id="{33F18B74-B0F1-9875-0CC8-31E68F7752E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EDA74B1-CB62-349D-AC23-9E3688D67C14}"/>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3929830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1B35F1-35B0-6BD7-7CED-367096DDC919}"/>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3" name="Footer Placeholder 2">
            <a:extLst>
              <a:ext uri="{FF2B5EF4-FFF2-40B4-BE49-F238E27FC236}">
                <a16:creationId xmlns:a16="http://schemas.microsoft.com/office/drawing/2014/main" id="{B1529E28-35D7-8E3B-4111-FA565794F4A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0365279-CF94-F4E3-E74A-01A6A4EF5EAC}"/>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3776600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1A1E7B-36CA-E74D-3A11-EF3CFDC7CBC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1E35D87E-F017-9858-C92F-6EA127FFCA5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6ED16F22-D856-6DB4-0F3B-A3830969B4C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757399E-118D-553D-B26B-7BD9FE77366D}"/>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6" name="Footer Placeholder 5">
            <a:extLst>
              <a:ext uri="{FF2B5EF4-FFF2-40B4-BE49-F238E27FC236}">
                <a16:creationId xmlns:a16="http://schemas.microsoft.com/office/drawing/2014/main" id="{91AE47D5-C1E8-74C6-B771-814C9E9EDA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21BEAC-7CAA-D172-7442-F3BA10181D5C}"/>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3266130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91BD-7DD5-2D23-7B47-04BF7353EFE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04ABABE-6BA9-8492-9706-13603B123D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EAE6588-A034-A7D4-4CDF-E9FBD01B80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C90E8B-2339-8735-EF3E-3197E5C5EC60}"/>
              </a:ext>
            </a:extLst>
          </p:cNvPr>
          <p:cNvSpPr>
            <a:spLocks noGrp="1"/>
          </p:cNvSpPr>
          <p:nvPr>
            <p:ph type="dt" sz="half" idx="10"/>
          </p:nvPr>
        </p:nvSpPr>
        <p:spPr/>
        <p:txBody>
          <a:bodyPr/>
          <a:lstStyle/>
          <a:p>
            <a:fld id="{401BCBAA-4F76-C245-9463-A5D066D6963D}" type="datetimeFigureOut">
              <a:rPr lang="en-GB" smtClean="0"/>
              <a:t>07/10/2025</a:t>
            </a:fld>
            <a:endParaRPr lang="en-GB"/>
          </a:p>
        </p:txBody>
      </p:sp>
      <p:sp>
        <p:nvSpPr>
          <p:cNvPr id="6" name="Footer Placeholder 5">
            <a:extLst>
              <a:ext uri="{FF2B5EF4-FFF2-40B4-BE49-F238E27FC236}">
                <a16:creationId xmlns:a16="http://schemas.microsoft.com/office/drawing/2014/main" id="{2C5D3029-349F-7C01-E957-8545F3D8981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D49270-F1FB-57FE-52BC-36FB70779B66}"/>
              </a:ext>
            </a:extLst>
          </p:cNvPr>
          <p:cNvSpPr>
            <a:spLocks noGrp="1"/>
          </p:cNvSpPr>
          <p:nvPr>
            <p:ph type="sldNum" sz="quarter" idx="12"/>
          </p:nvPr>
        </p:nvSpPr>
        <p:spPr/>
        <p:txBody>
          <a:bodyPr/>
          <a:lstStyle/>
          <a:p>
            <a:fld id="{9BCB591C-B0EB-0948-A8AE-F6AD38ED0943}" type="slidenum">
              <a:rPr lang="en-GB" smtClean="0"/>
              <a:t>‹#›</a:t>
            </a:fld>
            <a:endParaRPr lang="en-GB"/>
          </a:p>
        </p:txBody>
      </p:sp>
    </p:spTree>
    <p:extLst>
      <p:ext uri="{BB962C8B-B14F-4D97-AF65-F5344CB8AC3E}">
        <p14:creationId xmlns:p14="http://schemas.microsoft.com/office/powerpoint/2010/main" val="3963866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CFAE7"/>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379DAF-CBDA-8274-CB21-106306B808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F3B6BC56-80DA-C09F-575C-37BB96FC4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57140D09-40A8-A885-823B-F5C2B3C0F2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01BCBAA-4F76-C245-9463-A5D066D6963D}" type="datetimeFigureOut">
              <a:rPr lang="en-GB" smtClean="0"/>
              <a:t>07/10/2025</a:t>
            </a:fld>
            <a:endParaRPr lang="en-GB"/>
          </a:p>
        </p:txBody>
      </p:sp>
      <p:sp>
        <p:nvSpPr>
          <p:cNvPr id="5" name="Footer Placeholder 4">
            <a:extLst>
              <a:ext uri="{FF2B5EF4-FFF2-40B4-BE49-F238E27FC236}">
                <a16:creationId xmlns:a16="http://schemas.microsoft.com/office/drawing/2014/main" id="{0DDD1050-41B8-303E-CBF1-63AEFDFB8B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7E66847-26CA-626E-FFB9-5D44C99AFE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CB591C-B0EB-0948-A8AE-F6AD38ED0943}" type="slidenum">
              <a:rPr lang="en-GB" smtClean="0"/>
              <a:t>‹#›</a:t>
            </a:fld>
            <a:endParaRPr lang="en-GB"/>
          </a:p>
        </p:txBody>
      </p:sp>
    </p:spTree>
    <p:extLst>
      <p:ext uri="{BB962C8B-B14F-4D97-AF65-F5344CB8AC3E}">
        <p14:creationId xmlns:p14="http://schemas.microsoft.com/office/powerpoint/2010/main" val="653439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hyperlink" Target="https://dl.acm.org/doi/pdf/10.1145/3503916"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ciencebasedtargets.org/resources/legacy/2020/09/foundations-for-net-zero-executive-summary.pdf" TargetMode="External"/><Relationship Id="rId2" Type="http://schemas.openxmlformats.org/officeDocument/2006/relationships/hyperlink" Target="https://sciencebasedtargets.org/" TargetMode="External"/><Relationship Id="rId1" Type="http://schemas.openxmlformats.org/officeDocument/2006/relationships/slideLayout" Target="../slideLayouts/slideLayout2.xml"/><Relationship Id="rId4" Type="http://schemas.openxmlformats.org/officeDocument/2006/relationships/hyperlink" Target="https://www.cisl.cam.ac.uk/education/graduate-study/pgcerts/value-chain-def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AAC62-45E9-ACCD-44F2-D56EF817D921}"/>
              </a:ext>
            </a:extLst>
          </p:cNvPr>
          <p:cNvSpPr>
            <a:spLocks noGrp="1"/>
          </p:cNvSpPr>
          <p:nvPr>
            <p:ph type="ctrTitle"/>
          </p:nvPr>
        </p:nvSpPr>
        <p:spPr/>
        <p:txBody>
          <a:bodyPr/>
          <a:lstStyle/>
          <a:p>
            <a:r>
              <a:rPr lang="en-GB" dirty="0"/>
              <a:t>Reducing Emissions</a:t>
            </a:r>
          </a:p>
        </p:txBody>
      </p:sp>
      <p:sp>
        <p:nvSpPr>
          <p:cNvPr id="3" name="Subtitle 2">
            <a:extLst>
              <a:ext uri="{FF2B5EF4-FFF2-40B4-BE49-F238E27FC236}">
                <a16:creationId xmlns:a16="http://schemas.microsoft.com/office/drawing/2014/main" id="{8AE97AD4-937F-556C-C1F4-6E5FE91315C8}"/>
              </a:ext>
            </a:extLst>
          </p:cNvPr>
          <p:cNvSpPr>
            <a:spLocks noGrp="1"/>
          </p:cNvSpPr>
          <p:nvPr>
            <p:ph type="subTitle" idx="1"/>
          </p:nvPr>
        </p:nvSpPr>
        <p:spPr/>
        <p:txBody>
          <a:bodyPr/>
          <a:lstStyle/>
          <a:p>
            <a:r>
              <a:rPr lang="en-GB" dirty="0"/>
              <a:t>Green software use on HPC</a:t>
            </a:r>
          </a:p>
        </p:txBody>
      </p:sp>
    </p:spTree>
    <p:extLst>
      <p:ext uri="{BB962C8B-B14F-4D97-AF65-F5344CB8AC3E}">
        <p14:creationId xmlns:p14="http://schemas.microsoft.com/office/powerpoint/2010/main" val="2168162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E6C3-5583-7D71-5437-7B69E25CFCBF}"/>
              </a:ext>
            </a:extLst>
          </p:cNvPr>
          <p:cNvSpPr>
            <a:spLocks noGrp="1"/>
          </p:cNvSpPr>
          <p:nvPr>
            <p:ph type="title"/>
          </p:nvPr>
        </p:nvSpPr>
        <p:spPr/>
        <p:txBody>
          <a:bodyPr/>
          <a:lstStyle/>
          <a:p>
            <a:r>
              <a:rPr lang="en-GB" dirty="0"/>
              <a:t>Why do offsets not improve HPC-CI</a:t>
            </a:r>
          </a:p>
        </p:txBody>
      </p:sp>
      <p:sp>
        <p:nvSpPr>
          <p:cNvPr id="3" name="Content Placeholder 2">
            <a:extLst>
              <a:ext uri="{FF2B5EF4-FFF2-40B4-BE49-F238E27FC236}">
                <a16:creationId xmlns:a16="http://schemas.microsoft.com/office/drawing/2014/main" id="{CB10D9DB-377B-96F0-1C4E-50F189EB5533}"/>
              </a:ext>
            </a:extLst>
          </p:cNvPr>
          <p:cNvSpPr>
            <a:spLocks noGrp="1"/>
          </p:cNvSpPr>
          <p:nvPr>
            <p:ph idx="1"/>
          </p:nvPr>
        </p:nvSpPr>
        <p:spPr/>
        <p:txBody>
          <a:bodyPr>
            <a:normAutofit lnSpcReduction="10000"/>
          </a:bodyPr>
          <a:lstStyle/>
          <a:p>
            <a:r>
              <a:rPr lang="en-GB" dirty="0"/>
              <a:t>Imagine this scenario</a:t>
            </a:r>
          </a:p>
          <a:p>
            <a:pPr lvl="1"/>
            <a:r>
              <a:rPr lang="en-GB" dirty="0"/>
              <a:t>Two projects running on an HPC system that is 100% offset and 100% powered by renewable energy</a:t>
            </a:r>
          </a:p>
          <a:p>
            <a:pPr lvl="1"/>
            <a:r>
              <a:rPr lang="en-GB" dirty="0"/>
              <a:t>Project A: invested significant time and resources into making sure it is using resources efficiently</a:t>
            </a:r>
          </a:p>
          <a:p>
            <a:pPr lvl="1"/>
            <a:r>
              <a:rPr lang="en-GB" dirty="0"/>
              <a:t>Project B: uses resources very inefficiently</a:t>
            </a:r>
          </a:p>
          <a:p>
            <a:r>
              <a:rPr lang="en-GB" dirty="0"/>
              <a:t>For HPC-CI to be useful, Project A needs to have a better score than Project B</a:t>
            </a:r>
          </a:p>
          <a:p>
            <a:r>
              <a:rPr lang="en-GB" dirty="0"/>
              <a:t>If HPC-CI included offsets, then both projects would score 0</a:t>
            </a:r>
          </a:p>
          <a:p>
            <a:r>
              <a:rPr lang="en-GB" dirty="0"/>
              <a:t>HPC-CI is focussed on measuring elimination of emissions to help reach Net Zero</a:t>
            </a:r>
          </a:p>
        </p:txBody>
      </p:sp>
    </p:spTree>
    <p:extLst>
      <p:ext uri="{BB962C8B-B14F-4D97-AF65-F5344CB8AC3E}">
        <p14:creationId xmlns:p14="http://schemas.microsoft.com/office/powerpoint/2010/main" val="3632199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D3FE-9681-4C8E-9505-7F7C731218AC}"/>
              </a:ext>
            </a:extLst>
          </p:cNvPr>
          <p:cNvSpPr>
            <a:spLocks noGrp="1"/>
          </p:cNvSpPr>
          <p:nvPr>
            <p:ph type="title"/>
          </p:nvPr>
        </p:nvSpPr>
        <p:spPr/>
        <p:txBody>
          <a:bodyPr/>
          <a:lstStyle/>
          <a:p>
            <a:r>
              <a:rPr lang="en-GB" dirty="0"/>
              <a:t>Offsets: Compensations</a:t>
            </a:r>
          </a:p>
        </p:txBody>
      </p:sp>
      <p:sp>
        <p:nvSpPr>
          <p:cNvPr id="3" name="Content Placeholder 2">
            <a:extLst>
              <a:ext uri="{FF2B5EF4-FFF2-40B4-BE49-F238E27FC236}">
                <a16:creationId xmlns:a16="http://schemas.microsoft.com/office/drawing/2014/main" id="{C89AC1ED-FBBB-2CEC-46EC-B22A80F2A4DD}"/>
              </a:ext>
            </a:extLst>
          </p:cNvPr>
          <p:cNvSpPr>
            <a:spLocks noGrp="1"/>
          </p:cNvSpPr>
          <p:nvPr>
            <p:ph idx="1"/>
          </p:nvPr>
        </p:nvSpPr>
        <p:spPr/>
        <p:txBody>
          <a:bodyPr>
            <a:normAutofit/>
          </a:bodyPr>
          <a:lstStyle/>
          <a:p>
            <a:r>
              <a:rPr lang="en-GB" dirty="0"/>
              <a:t>Actions taken to avoid or reduce emissions</a:t>
            </a:r>
          </a:p>
          <a:p>
            <a:pPr lvl="1"/>
            <a:r>
              <a:rPr lang="en-GB" dirty="0"/>
              <a:t>By organisations or communities</a:t>
            </a:r>
          </a:p>
          <a:p>
            <a:pPr lvl="1"/>
            <a:r>
              <a:rPr lang="en-GB" dirty="0"/>
              <a:t>Investing in others’ abatement activities</a:t>
            </a:r>
          </a:p>
          <a:p>
            <a:r>
              <a:rPr lang="en-GB" dirty="0"/>
              <a:t>Examples:</a:t>
            </a:r>
          </a:p>
          <a:p>
            <a:pPr lvl="1"/>
            <a:r>
              <a:rPr lang="en-GB" b="1" dirty="0"/>
              <a:t>Conservation</a:t>
            </a:r>
            <a:r>
              <a:rPr lang="en-GB" dirty="0"/>
              <a:t> - Based on carbon not released through protecting old trees</a:t>
            </a:r>
          </a:p>
          <a:p>
            <a:pPr lvl="1"/>
            <a:r>
              <a:rPr lang="en-GB" b="1" dirty="0"/>
              <a:t>Community projects</a:t>
            </a:r>
            <a:r>
              <a:rPr lang="en-GB" dirty="0"/>
              <a:t> - Help communities worldwide, mainly developing ones, by introducing sustainable living methods</a:t>
            </a:r>
          </a:p>
          <a:p>
            <a:pPr lvl="1"/>
            <a:r>
              <a:rPr lang="en-GB" b="1" dirty="0"/>
              <a:t>Waste to energy</a:t>
            </a:r>
            <a:r>
              <a:rPr lang="en-GB" dirty="0"/>
              <a:t> - Capture methane/landfill gas from smaller villages, or human/agriculture waste, and convert it into electricity</a:t>
            </a:r>
          </a:p>
          <a:p>
            <a:pPr lvl="1"/>
            <a:endParaRPr lang="en-GB" dirty="0"/>
          </a:p>
        </p:txBody>
      </p:sp>
    </p:spTree>
    <p:extLst>
      <p:ext uri="{BB962C8B-B14F-4D97-AF65-F5344CB8AC3E}">
        <p14:creationId xmlns:p14="http://schemas.microsoft.com/office/powerpoint/2010/main" val="4067402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2F299-AFED-CA68-14E4-1BC303473C57}"/>
              </a:ext>
            </a:extLst>
          </p:cNvPr>
          <p:cNvSpPr>
            <a:spLocks noGrp="1"/>
          </p:cNvSpPr>
          <p:nvPr>
            <p:ph type="title"/>
          </p:nvPr>
        </p:nvSpPr>
        <p:spPr/>
        <p:txBody>
          <a:bodyPr/>
          <a:lstStyle/>
          <a:p>
            <a:r>
              <a:rPr lang="en-GB" dirty="0"/>
              <a:t>Offsets: Neutralisations</a:t>
            </a:r>
          </a:p>
        </p:txBody>
      </p:sp>
      <p:sp>
        <p:nvSpPr>
          <p:cNvPr id="3" name="Content Placeholder 2">
            <a:extLst>
              <a:ext uri="{FF2B5EF4-FFF2-40B4-BE49-F238E27FC236}">
                <a16:creationId xmlns:a16="http://schemas.microsoft.com/office/drawing/2014/main" id="{59347F55-1EA5-B3E9-BCC5-5359061831EF}"/>
              </a:ext>
            </a:extLst>
          </p:cNvPr>
          <p:cNvSpPr>
            <a:spLocks noGrp="1"/>
          </p:cNvSpPr>
          <p:nvPr>
            <p:ph idx="1"/>
          </p:nvPr>
        </p:nvSpPr>
        <p:spPr/>
        <p:txBody>
          <a:bodyPr>
            <a:normAutofit/>
          </a:bodyPr>
          <a:lstStyle/>
          <a:p>
            <a:r>
              <a:rPr lang="en-GB" dirty="0"/>
              <a:t>The removal and permanent storage of atmospheric carbon</a:t>
            </a:r>
          </a:p>
          <a:p>
            <a:pPr lvl="1"/>
            <a:r>
              <a:rPr lang="en-GB" dirty="0"/>
              <a:t>To counterbalance carbon emissions</a:t>
            </a:r>
          </a:p>
          <a:p>
            <a:r>
              <a:rPr lang="en-GB" dirty="0"/>
              <a:t>Examples:</a:t>
            </a:r>
          </a:p>
          <a:p>
            <a:pPr lvl="1"/>
            <a:r>
              <a:rPr lang="en-GB" b="1" dirty="0"/>
              <a:t>Enhancing natural carbon sinks</a:t>
            </a:r>
            <a:r>
              <a:rPr lang="en-GB" dirty="0"/>
              <a:t> that remove CO</a:t>
            </a:r>
            <a:r>
              <a:rPr lang="en-GB" baseline="-25000" dirty="0"/>
              <a:t>2</a:t>
            </a:r>
            <a:r>
              <a:rPr lang="en-GB" dirty="0"/>
              <a:t> from the atmosphere. For example, forest restoration.</a:t>
            </a:r>
          </a:p>
          <a:p>
            <a:pPr lvl="1"/>
            <a:r>
              <a:rPr lang="en-GB" b="1" dirty="0"/>
              <a:t>Direct air capture</a:t>
            </a:r>
            <a:r>
              <a:rPr lang="en-GB" dirty="0"/>
              <a:t> is the process of capturing CO</a:t>
            </a:r>
            <a:r>
              <a:rPr lang="en-GB" baseline="-25000" dirty="0"/>
              <a:t>2</a:t>
            </a:r>
            <a:r>
              <a:rPr lang="en-GB" dirty="0"/>
              <a:t> from the air and storing it permanently, either underground or in long-lived products like concrete</a:t>
            </a:r>
          </a:p>
          <a:p>
            <a:r>
              <a:rPr lang="en-GB" dirty="0"/>
              <a:t>Effectiveness measured by ability to remove carbon at the scale and speed needed</a:t>
            </a:r>
          </a:p>
          <a:p>
            <a:pPr lvl="1"/>
            <a:endParaRPr lang="en-GB" dirty="0"/>
          </a:p>
        </p:txBody>
      </p:sp>
    </p:spTree>
    <p:extLst>
      <p:ext uri="{BB962C8B-B14F-4D97-AF65-F5344CB8AC3E}">
        <p14:creationId xmlns:p14="http://schemas.microsoft.com/office/powerpoint/2010/main" val="333880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FB68E-2706-13AE-4704-F84FC0F9834B}"/>
              </a:ext>
            </a:extLst>
          </p:cNvPr>
          <p:cNvSpPr>
            <a:spLocks noGrp="1"/>
          </p:cNvSpPr>
          <p:nvPr>
            <p:ph type="title"/>
          </p:nvPr>
        </p:nvSpPr>
        <p:spPr/>
        <p:txBody>
          <a:bodyPr/>
          <a:lstStyle/>
          <a:p>
            <a:r>
              <a:rPr lang="en-GB" dirty="0"/>
              <a:t>Offsets: Neutralisations (cont.)</a:t>
            </a:r>
          </a:p>
        </p:txBody>
      </p:sp>
      <p:sp>
        <p:nvSpPr>
          <p:cNvPr id="3" name="Content Placeholder 2">
            <a:extLst>
              <a:ext uri="{FF2B5EF4-FFF2-40B4-BE49-F238E27FC236}">
                <a16:creationId xmlns:a16="http://schemas.microsoft.com/office/drawing/2014/main" id="{C399C7F3-B208-BE4A-89F4-D400142A9B10}"/>
              </a:ext>
            </a:extLst>
          </p:cNvPr>
          <p:cNvSpPr>
            <a:spLocks noGrp="1"/>
          </p:cNvSpPr>
          <p:nvPr>
            <p:ph idx="1"/>
          </p:nvPr>
        </p:nvSpPr>
        <p:spPr/>
        <p:txBody>
          <a:bodyPr>
            <a:normAutofit fontScale="92500" lnSpcReduction="20000"/>
          </a:bodyPr>
          <a:lstStyle/>
          <a:p>
            <a:r>
              <a:rPr lang="en-GB" dirty="0"/>
              <a:t>A key aspect of neutralisations is their </a:t>
            </a:r>
            <a:r>
              <a:rPr lang="en-GB" i="1" dirty="0"/>
              <a:t>durability</a:t>
            </a:r>
          </a:p>
          <a:p>
            <a:pPr lvl="1"/>
            <a:r>
              <a:rPr lang="en-GB" dirty="0"/>
              <a:t>This is the length of time that captured carbon will be removed from the atmosphere</a:t>
            </a:r>
          </a:p>
          <a:p>
            <a:r>
              <a:rPr lang="en-GB" dirty="0"/>
              <a:t>Short-term durability is up to 100 years, medium-term is 100 to 1,000 years, and long-term is more than 1,000 years.</a:t>
            </a:r>
          </a:p>
          <a:p>
            <a:pPr lvl="1"/>
            <a:r>
              <a:rPr lang="en-GB" dirty="0"/>
              <a:t>Solutions that rely on Earth’s natural carbon cycle have short-term durability measured in decades, for example forestry projects have a durability of 40 to 100 years</a:t>
            </a:r>
          </a:p>
          <a:p>
            <a:pPr lvl="1"/>
            <a:r>
              <a:rPr lang="en-GB" dirty="0"/>
              <a:t>Engineered solutions such as direct air capture often have long-term durability measured in millennia, for example direct air capture has a durability of 10,000 years</a:t>
            </a:r>
          </a:p>
          <a:p>
            <a:pPr lvl="1"/>
            <a:r>
              <a:rPr lang="en-GB" dirty="0"/>
              <a:t>Long-term projects are typically orders of magnitude more expensive than short-term projects</a:t>
            </a:r>
          </a:p>
          <a:p>
            <a:r>
              <a:rPr lang="en-GB" dirty="0"/>
              <a:t>Emitted CO2 stays in the atmosphere for 5,000 years – any durability shorter than this is of limited use</a:t>
            </a:r>
          </a:p>
          <a:p>
            <a:endParaRPr lang="en-GB" dirty="0"/>
          </a:p>
        </p:txBody>
      </p:sp>
    </p:spTree>
    <p:extLst>
      <p:ext uri="{BB962C8B-B14F-4D97-AF65-F5344CB8AC3E}">
        <p14:creationId xmlns:p14="http://schemas.microsoft.com/office/powerpoint/2010/main" val="216998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0B696-3AB6-BD8C-29CB-19E2381ACF27}"/>
              </a:ext>
            </a:extLst>
          </p:cNvPr>
          <p:cNvSpPr>
            <a:spLocks noGrp="1"/>
          </p:cNvSpPr>
          <p:nvPr>
            <p:ph type="title"/>
          </p:nvPr>
        </p:nvSpPr>
        <p:spPr/>
        <p:txBody>
          <a:bodyPr/>
          <a:lstStyle/>
          <a:p>
            <a:r>
              <a:rPr lang="en-GB" dirty="0"/>
              <a:t>Climate commitments</a:t>
            </a:r>
          </a:p>
        </p:txBody>
      </p:sp>
      <p:sp>
        <p:nvSpPr>
          <p:cNvPr id="3" name="Text Placeholder 2">
            <a:extLst>
              <a:ext uri="{FF2B5EF4-FFF2-40B4-BE49-F238E27FC236}">
                <a16:creationId xmlns:a16="http://schemas.microsoft.com/office/drawing/2014/main" id="{45608577-2762-E976-AF11-C5290122096F}"/>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3373160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4B0DA-DA1F-3A87-9A41-8CA027091EC7}"/>
              </a:ext>
            </a:extLst>
          </p:cNvPr>
          <p:cNvSpPr>
            <a:spLocks noGrp="1"/>
          </p:cNvSpPr>
          <p:nvPr>
            <p:ph type="title"/>
          </p:nvPr>
        </p:nvSpPr>
        <p:spPr/>
        <p:txBody>
          <a:bodyPr/>
          <a:lstStyle/>
          <a:p>
            <a:r>
              <a:rPr lang="en-GB" dirty="0"/>
              <a:t>Different commitments</a:t>
            </a:r>
          </a:p>
        </p:txBody>
      </p:sp>
      <p:sp>
        <p:nvSpPr>
          <p:cNvPr id="3" name="Content Placeholder 2">
            <a:extLst>
              <a:ext uri="{FF2B5EF4-FFF2-40B4-BE49-F238E27FC236}">
                <a16:creationId xmlns:a16="http://schemas.microsoft.com/office/drawing/2014/main" id="{406DA3F2-23DD-BCD6-E67F-434F5A67097F}"/>
              </a:ext>
            </a:extLst>
          </p:cNvPr>
          <p:cNvSpPr>
            <a:spLocks noGrp="1"/>
          </p:cNvSpPr>
          <p:nvPr>
            <p:ph idx="1"/>
          </p:nvPr>
        </p:nvSpPr>
        <p:spPr>
          <a:xfrm>
            <a:off x="850876" y="2387192"/>
            <a:ext cx="3414486" cy="2548071"/>
          </a:xfrm>
        </p:spPr>
        <p:txBody>
          <a:bodyPr/>
          <a:lstStyle/>
          <a:p>
            <a:pPr marL="0" indent="0">
              <a:buNone/>
            </a:pPr>
            <a:r>
              <a:rPr lang="en-GB" i="1" dirty="0"/>
              <a:t>Carbon Neutral </a:t>
            </a:r>
            <a:r>
              <a:rPr lang="en-GB" dirty="0"/>
              <a:t>and </a:t>
            </a:r>
            <a:r>
              <a:rPr lang="en-GB" i="1" dirty="0"/>
              <a:t>Net Zero</a:t>
            </a:r>
            <a:r>
              <a:rPr lang="en-GB" dirty="0"/>
              <a:t> are often used (and thought of) interchangeably, but they mean different things</a:t>
            </a:r>
          </a:p>
        </p:txBody>
      </p:sp>
      <p:pic>
        <p:nvPicPr>
          <p:cNvPr id="4" name="Picture 3">
            <a:extLst>
              <a:ext uri="{FF2B5EF4-FFF2-40B4-BE49-F238E27FC236}">
                <a16:creationId xmlns:a16="http://schemas.microsoft.com/office/drawing/2014/main" id="{18385B8F-BBC0-F0CE-64AD-47C4745FA009}"/>
              </a:ext>
            </a:extLst>
          </p:cNvPr>
          <p:cNvPicPr>
            <a:picLocks noChangeAspect="1"/>
          </p:cNvPicPr>
          <p:nvPr/>
        </p:nvPicPr>
        <p:blipFill>
          <a:blip r:embed="rId2"/>
          <a:stretch>
            <a:fillRect/>
          </a:stretch>
        </p:blipFill>
        <p:spPr>
          <a:xfrm>
            <a:off x="4265362" y="1473217"/>
            <a:ext cx="7772400" cy="4376022"/>
          </a:xfrm>
          <a:prstGeom prst="rect">
            <a:avLst/>
          </a:prstGeom>
        </p:spPr>
      </p:pic>
    </p:spTree>
    <p:extLst>
      <p:ext uri="{BB962C8B-B14F-4D97-AF65-F5344CB8AC3E}">
        <p14:creationId xmlns:p14="http://schemas.microsoft.com/office/powerpoint/2010/main" val="277627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3DF9D-6B9F-3ACE-4030-80AA63823060}"/>
              </a:ext>
            </a:extLst>
          </p:cNvPr>
          <p:cNvSpPr>
            <a:spLocks noGrp="1"/>
          </p:cNvSpPr>
          <p:nvPr>
            <p:ph type="title"/>
          </p:nvPr>
        </p:nvSpPr>
        <p:spPr/>
        <p:txBody>
          <a:bodyPr/>
          <a:lstStyle/>
          <a:p>
            <a:r>
              <a:rPr lang="en-GB" dirty="0"/>
              <a:t>Carbon Neutral</a:t>
            </a:r>
          </a:p>
        </p:txBody>
      </p:sp>
      <p:sp>
        <p:nvSpPr>
          <p:cNvPr id="3" name="Content Placeholder 2">
            <a:extLst>
              <a:ext uri="{FF2B5EF4-FFF2-40B4-BE49-F238E27FC236}">
                <a16:creationId xmlns:a16="http://schemas.microsoft.com/office/drawing/2014/main" id="{D4393C8A-7D7D-F3EE-1F7B-502C9229DC69}"/>
              </a:ext>
            </a:extLst>
          </p:cNvPr>
          <p:cNvSpPr>
            <a:spLocks noGrp="1"/>
          </p:cNvSpPr>
          <p:nvPr>
            <p:ph idx="1"/>
          </p:nvPr>
        </p:nvSpPr>
        <p:spPr/>
        <p:txBody>
          <a:bodyPr/>
          <a:lstStyle/>
          <a:p>
            <a:r>
              <a:rPr lang="en-GB" dirty="0"/>
              <a:t>Measure emissions and match with offsets</a:t>
            </a:r>
          </a:p>
          <a:p>
            <a:r>
              <a:rPr lang="en-GB" dirty="0"/>
              <a:t>There are no requirements around abatement</a:t>
            </a:r>
          </a:p>
          <a:p>
            <a:pPr lvl="1"/>
            <a:r>
              <a:rPr lang="en-GB" dirty="0"/>
              <a:t>An organisation can simply measure their emissions and offset them without any reduction in emissions</a:t>
            </a:r>
          </a:p>
          <a:p>
            <a:r>
              <a:rPr lang="en-GB" dirty="0"/>
              <a:t>Must cover Scope 1 and 2</a:t>
            </a:r>
          </a:p>
          <a:p>
            <a:pPr lvl="1"/>
            <a:r>
              <a:rPr lang="en-GB" dirty="0"/>
              <a:t>Expectation to cover business travel from Scope 3 but n requirement</a:t>
            </a:r>
          </a:p>
          <a:p>
            <a:r>
              <a:rPr lang="en-GB" dirty="0"/>
              <a:t>Carbon Neutrality can be a useful starting point</a:t>
            </a:r>
          </a:p>
          <a:p>
            <a:pPr lvl="1"/>
            <a:r>
              <a:rPr lang="en-GB" dirty="0"/>
              <a:t>Not enough offsets available in the world to offset all emissions </a:t>
            </a:r>
          </a:p>
          <a:p>
            <a:pPr lvl="1"/>
            <a:r>
              <a:rPr lang="en-GB" dirty="0"/>
              <a:t>…this approach will not scale or achieve the 1.5°C target</a:t>
            </a:r>
          </a:p>
        </p:txBody>
      </p:sp>
    </p:spTree>
    <p:extLst>
      <p:ext uri="{BB962C8B-B14F-4D97-AF65-F5344CB8AC3E}">
        <p14:creationId xmlns:p14="http://schemas.microsoft.com/office/powerpoint/2010/main" val="1212826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EAEB-1F9E-D609-35E9-964F0C0CD237}"/>
              </a:ext>
            </a:extLst>
          </p:cNvPr>
          <p:cNvSpPr>
            <a:spLocks noGrp="1"/>
          </p:cNvSpPr>
          <p:nvPr>
            <p:ph type="title"/>
          </p:nvPr>
        </p:nvSpPr>
        <p:spPr/>
        <p:txBody>
          <a:bodyPr/>
          <a:lstStyle/>
          <a:p>
            <a:r>
              <a:rPr lang="en-GB" dirty="0"/>
              <a:t>Net Zero</a:t>
            </a:r>
          </a:p>
        </p:txBody>
      </p:sp>
      <p:sp>
        <p:nvSpPr>
          <p:cNvPr id="3" name="Content Placeholder 2">
            <a:extLst>
              <a:ext uri="{FF2B5EF4-FFF2-40B4-BE49-F238E27FC236}">
                <a16:creationId xmlns:a16="http://schemas.microsoft.com/office/drawing/2014/main" id="{B033ABD3-5676-F2B4-B06E-594BC9F5CCAD}"/>
              </a:ext>
            </a:extLst>
          </p:cNvPr>
          <p:cNvSpPr>
            <a:spLocks noGrp="1"/>
          </p:cNvSpPr>
          <p:nvPr>
            <p:ph idx="1"/>
          </p:nvPr>
        </p:nvSpPr>
        <p:spPr/>
        <p:txBody>
          <a:bodyPr>
            <a:normAutofit lnSpcReduction="10000"/>
          </a:bodyPr>
          <a:lstStyle/>
          <a:p>
            <a:r>
              <a:rPr lang="en-GB" dirty="0"/>
              <a:t>Reduce emissions according to the latest climate science and balancing remaining residual emissions through neutralisations</a:t>
            </a:r>
          </a:p>
          <a:p>
            <a:pPr lvl="1"/>
            <a:r>
              <a:rPr lang="en-GB" dirty="0"/>
              <a:t>Net zero, by definition, requires emissions reductions in line with a 1.5°C pathway by at latest 2050</a:t>
            </a:r>
          </a:p>
          <a:p>
            <a:r>
              <a:rPr lang="en-GB" dirty="0"/>
              <a:t>Crucial difference from carbon neutral is focus on abatement</a:t>
            </a:r>
          </a:p>
          <a:p>
            <a:pPr lvl="1"/>
            <a:r>
              <a:rPr lang="en-GB" dirty="0"/>
              <a:t>Means that the amount of carbon in the atmosphere remains constant</a:t>
            </a:r>
          </a:p>
          <a:p>
            <a:r>
              <a:rPr lang="en-GB" dirty="0"/>
              <a:t>Net Zero must cover Scope 1, Scope 2 and Scope 3 emissions</a:t>
            </a:r>
          </a:p>
          <a:p>
            <a:endParaRPr lang="en-GB" dirty="0"/>
          </a:p>
          <a:p>
            <a:r>
              <a:rPr lang="en-GB" dirty="0"/>
              <a:t>For HPC facilities, part of these strategies incudes </a:t>
            </a:r>
            <a:r>
              <a:rPr lang="en-GB" dirty="0" err="1"/>
              <a:t>ducating</a:t>
            </a:r>
            <a:r>
              <a:rPr lang="en-GB" dirty="0"/>
              <a:t> and putting policies and approaches in place to support users in eliminating emissions and improving their emissions efficiency</a:t>
            </a:r>
          </a:p>
        </p:txBody>
      </p:sp>
    </p:spTree>
    <p:extLst>
      <p:ext uri="{BB962C8B-B14F-4D97-AF65-F5344CB8AC3E}">
        <p14:creationId xmlns:p14="http://schemas.microsoft.com/office/powerpoint/2010/main" val="3941669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B91D9-F381-53DC-911A-2855CD5B2E61}"/>
              </a:ext>
            </a:extLst>
          </p:cNvPr>
          <p:cNvSpPr>
            <a:spLocks noGrp="1"/>
          </p:cNvSpPr>
          <p:nvPr>
            <p:ph type="title"/>
          </p:nvPr>
        </p:nvSpPr>
        <p:spPr/>
        <p:txBody>
          <a:bodyPr/>
          <a:lstStyle/>
          <a:p>
            <a:r>
              <a:rPr lang="en-GB" dirty="0"/>
              <a:t>Reducing Emissions</a:t>
            </a:r>
          </a:p>
        </p:txBody>
      </p:sp>
      <p:sp>
        <p:nvSpPr>
          <p:cNvPr id="3" name="Text Placeholder 2">
            <a:extLst>
              <a:ext uri="{FF2B5EF4-FFF2-40B4-BE49-F238E27FC236}">
                <a16:creationId xmlns:a16="http://schemas.microsoft.com/office/drawing/2014/main" id="{1F0734E5-B988-E5B3-7DB8-EAA3C8A92E9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080359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9FECC-067B-FAFF-9A45-0D0684DAD217}"/>
              </a:ext>
            </a:extLst>
          </p:cNvPr>
          <p:cNvSpPr>
            <a:spLocks noGrp="1"/>
          </p:cNvSpPr>
          <p:nvPr>
            <p:ph type="title"/>
          </p:nvPr>
        </p:nvSpPr>
        <p:spPr/>
        <p:txBody>
          <a:bodyPr/>
          <a:lstStyle/>
          <a:p>
            <a:r>
              <a:rPr lang="en-GB" dirty="0"/>
              <a:t>Reduction of consumption</a:t>
            </a:r>
          </a:p>
        </p:txBody>
      </p:sp>
      <p:sp>
        <p:nvSpPr>
          <p:cNvPr id="3" name="Content Placeholder 2">
            <a:extLst>
              <a:ext uri="{FF2B5EF4-FFF2-40B4-BE49-F238E27FC236}">
                <a16:creationId xmlns:a16="http://schemas.microsoft.com/office/drawing/2014/main" id="{D6426B73-9498-BA77-643A-9C37EF1E6839}"/>
              </a:ext>
            </a:extLst>
          </p:cNvPr>
          <p:cNvSpPr>
            <a:spLocks noGrp="1"/>
          </p:cNvSpPr>
          <p:nvPr>
            <p:ph idx="1"/>
          </p:nvPr>
        </p:nvSpPr>
        <p:spPr/>
        <p:txBody>
          <a:bodyPr>
            <a:normAutofit fontScale="92500" lnSpcReduction="20000"/>
          </a:bodyPr>
          <a:lstStyle/>
          <a:p>
            <a:pPr marL="0" indent="0">
              <a:buNone/>
            </a:pPr>
            <a:r>
              <a:rPr lang="en-GB" dirty="0"/>
              <a:t>We will discuss strategies for reducing emissions from a roughly constant level of HPC system use, however…</a:t>
            </a:r>
          </a:p>
          <a:p>
            <a:pPr marL="0" indent="0">
              <a:buNone/>
            </a:pPr>
            <a:endParaRPr lang="en-GB" dirty="0"/>
          </a:p>
          <a:p>
            <a:pPr marL="0" indent="0">
              <a:buNone/>
            </a:pPr>
            <a:r>
              <a:rPr lang="en-GB" dirty="0"/>
              <a:t>Fundamentally, we need to reduce the amount of compute we are using, and the amount of compute hardware we are buying.</a:t>
            </a:r>
          </a:p>
          <a:p>
            <a:pPr marL="0" indent="0">
              <a:buNone/>
            </a:pPr>
            <a:endParaRPr lang="en-GB" dirty="0"/>
          </a:p>
          <a:p>
            <a:pPr marL="0" indent="0">
              <a:buNone/>
            </a:pPr>
            <a:r>
              <a:rPr lang="en-GB" i="1" dirty="0"/>
              <a:t>“We seem to need reminding that computing is not exempt from having to drastically reduce emissions. Instead of assuming computing can innovate the path to a greater future, the bravest and most heroic action the computing sector could take is to show restraint and leadership, …” </a:t>
            </a:r>
            <a:r>
              <a:rPr lang="en-GB" dirty="0"/>
              <a:t>Bran Knowles et al. </a:t>
            </a:r>
            <a:r>
              <a:rPr lang="en-GB" dirty="0">
                <a:hlinkClick r:id="rId2"/>
              </a:rPr>
              <a:t>Our House Is On Fire: The climate emergency and computing’s responsibility.</a:t>
            </a:r>
            <a:endParaRPr lang="en-GB" dirty="0"/>
          </a:p>
          <a:p>
            <a:endParaRPr lang="en-GB" dirty="0"/>
          </a:p>
        </p:txBody>
      </p:sp>
    </p:spTree>
    <p:extLst>
      <p:ext uri="{BB962C8B-B14F-4D97-AF65-F5344CB8AC3E}">
        <p14:creationId xmlns:p14="http://schemas.microsoft.com/office/powerpoint/2010/main" val="126617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0699D-64A2-4C96-8C9B-FC68D9BAAA80}"/>
              </a:ext>
            </a:extLst>
          </p:cNvPr>
          <p:cNvSpPr>
            <a:spLocks noGrp="1"/>
          </p:cNvSpPr>
          <p:nvPr>
            <p:ph type="title"/>
          </p:nvPr>
        </p:nvSpPr>
        <p:spPr/>
        <p:txBody>
          <a:bodyPr/>
          <a:lstStyle/>
          <a:p>
            <a:r>
              <a:rPr lang="en-GB" dirty="0"/>
              <a:t>Questions</a:t>
            </a:r>
          </a:p>
        </p:txBody>
      </p:sp>
      <p:sp>
        <p:nvSpPr>
          <p:cNvPr id="3" name="Content Placeholder 2">
            <a:extLst>
              <a:ext uri="{FF2B5EF4-FFF2-40B4-BE49-F238E27FC236}">
                <a16:creationId xmlns:a16="http://schemas.microsoft.com/office/drawing/2014/main" id="{2DD1C9C9-BB88-8B2C-D62F-CDCE3D211090}"/>
              </a:ext>
            </a:extLst>
          </p:cNvPr>
          <p:cNvSpPr>
            <a:spLocks noGrp="1"/>
          </p:cNvSpPr>
          <p:nvPr>
            <p:ph idx="1"/>
          </p:nvPr>
        </p:nvSpPr>
        <p:spPr/>
        <p:txBody>
          <a:bodyPr/>
          <a:lstStyle/>
          <a:p>
            <a:r>
              <a:rPr lang="en-GB" dirty="0"/>
              <a:t>What methodologies are available to reduce carbon emissions and how do they differ?</a:t>
            </a:r>
          </a:p>
          <a:p>
            <a:r>
              <a:rPr lang="en-GB" dirty="0"/>
              <a:t>What is the difference between </a:t>
            </a:r>
            <a:r>
              <a:rPr lang="en-GB" i="1" dirty="0"/>
              <a:t>Net Zero</a:t>
            </a:r>
            <a:r>
              <a:rPr lang="en-GB" dirty="0"/>
              <a:t> and </a:t>
            </a:r>
            <a:r>
              <a:rPr lang="en-GB" i="1" dirty="0"/>
              <a:t>carbon neutral</a:t>
            </a:r>
            <a:r>
              <a:rPr lang="en-GB" dirty="0"/>
              <a:t> climate commitments?</a:t>
            </a:r>
          </a:p>
          <a:p>
            <a:r>
              <a:rPr lang="en-GB" dirty="0"/>
              <a:t>How can I reduce the emissions from my use of HPC systems?</a:t>
            </a:r>
          </a:p>
          <a:p>
            <a:endParaRPr lang="en-GB" dirty="0"/>
          </a:p>
        </p:txBody>
      </p:sp>
    </p:spTree>
    <p:extLst>
      <p:ext uri="{BB962C8B-B14F-4D97-AF65-F5344CB8AC3E}">
        <p14:creationId xmlns:p14="http://schemas.microsoft.com/office/powerpoint/2010/main" val="2952861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018C8-BEDB-A08E-43F7-3D7B840DEA4F}"/>
              </a:ext>
            </a:extLst>
          </p:cNvPr>
          <p:cNvSpPr>
            <a:spLocks noGrp="1"/>
          </p:cNvSpPr>
          <p:nvPr>
            <p:ph type="title"/>
          </p:nvPr>
        </p:nvSpPr>
        <p:spPr/>
        <p:txBody>
          <a:bodyPr/>
          <a:lstStyle/>
          <a:p>
            <a:r>
              <a:rPr lang="en-GB" dirty="0"/>
              <a:t>Minimising consumption</a:t>
            </a:r>
          </a:p>
        </p:txBody>
      </p:sp>
      <p:sp>
        <p:nvSpPr>
          <p:cNvPr id="3" name="Content Placeholder 2">
            <a:extLst>
              <a:ext uri="{FF2B5EF4-FFF2-40B4-BE49-F238E27FC236}">
                <a16:creationId xmlns:a16="http://schemas.microsoft.com/office/drawing/2014/main" id="{93D44A5B-0791-6C6C-3EAE-E005D3CDAE4B}"/>
              </a:ext>
            </a:extLst>
          </p:cNvPr>
          <p:cNvSpPr>
            <a:spLocks noGrp="1"/>
          </p:cNvSpPr>
          <p:nvPr>
            <p:ph idx="1"/>
          </p:nvPr>
        </p:nvSpPr>
        <p:spPr/>
        <p:txBody>
          <a:bodyPr/>
          <a:lstStyle/>
          <a:p>
            <a:r>
              <a:rPr lang="en-GB" dirty="0"/>
              <a:t>Before looking at more specific approaches we must make sure any use of HPC systems is actually producing useful output</a:t>
            </a:r>
          </a:p>
          <a:p>
            <a:r>
              <a:rPr lang="en-GB" dirty="0"/>
              <a:t>Ensure any use of HPC systems is useful:</a:t>
            </a:r>
          </a:p>
          <a:p>
            <a:pPr lvl="1"/>
            <a:r>
              <a:rPr lang="en-GB" dirty="0"/>
              <a:t>Jobs should produce useful/significant output even if they run correctly</a:t>
            </a:r>
          </a:p>
          <a:p>
            <a:pPr lvl="1"/>
            <a:r>
              <a:rPr lang="en-GB" dirty="0"/>
              <a:t>Test input files and job scripts</a:t>
            </a:r>
          </a:p>
          <a:p>
            <a:pPr lvl="1"/>
            <a:r>
              <a:rPr lang="en-GB" dirty="0"/>
              <a:t>Can you achieve the same research goals with fewer jobs/calculations?</a:t>
            </a:r>
          </a:p>
          <a:p>
            <a:pPr lvl="1"/>
            <a:r>
              <a:rPr lang="en-GB" dirty="0"/>
              <a:t>High quality documentation and training to minimise wastage</a:t>
            </a:r>
          </a:p>
          <a:p>
            <a:pPr lvl="1"/>
            <a:r>
              <a:rPr lang="en-GB" dirty="0"/>
              <a:t>Expert support available to users</a:t>
            </a:r>
          </a:p>
          <a:p>
            <a:r>
              <a:rPr lang="en-GB" dirty="0"/>
              <a:t>Aim to use the minimum resource possible to achieve the project aims</a:t>
            </a:r>
          </a:p>
        </p:txBody>
      </p:sp>
    </p:spTree>
    <p:extLst>
      <p:ext uri="{BB962C8B-B14F-4D97-AF65-F5344CB8AC3E}">
        <p14:creationId xmlns:p14="http://schemas.microsoft.com/office/powerpoint/2010/main" val="2193505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6F66A9-41DE-AE49-6774-E10B443B664F}"/>
              </a:ext>
            </a:extLst>
          </p:cNvPr>
          <p:cNvSpPr>
            <a:spLocks noGrp="1"/>
          </p:cNvSpPr>
          <p:nvPr>
            <p:ph type="title"/>
          </p:nvPr>
        </p:nvSpPr>
        <p:spPr/>
        <p:txBody>
          <a:bodyPr/>
          <a:lstStyle/>
          <a:p>
            <a:r>
              <a:rPr lang="en-GB" dirty="0"/>
              <a:t>Improving HPC-CI: Users</a:t>
            </a:r>
          </a:p>
        </p:txBody>
      </p:sp>
      <p:sp>
        <p:nvSpPr>
          <p:cNvPr id="4" name="TextBox 3">
            <a:extLst>
              <a:ext uri="{FF2B5EF4-FFF2-40B4-BE49-F238E27FC236}">
                <a16:creationId xmlns:a16="http://schemas.microsoft.com/office/drawing/2014/main" id="{429970A7-9332-1229-77A2-A0546637E714}"/>
              </a:ext>
            </a:extLst>
          </p:cNvPr>
          <p:cNvSpPr txBox="1"/>
          <p:nvPr/>
        </p:nvSpPr>
        <p:spPr>
          <a:xfrm>
            <a:off x="838200" y="1872867"/>
            <a:ext cx="4975953" cy="4185761"/>
          </a:xfrm>
          <a:prstGeom prst="rect">
            <a:avLst/>
          </a:prstGeom>
          <a:noFill/>
        </p:spPr>
        <p:txBody>
          <a:bodyPr wrap="square" rtlCol="0">
            <a:spAutoFit/>
          </a:bodyPr>
          <a:lstStyle/>
          <a:p>
            <a:r>
              <a:rPr lang="en-GB" sz="2000" dirty="0"/>
              <a:t>Operational emissions dominate</a:t>
            </a:r>
          </a:p>
          <a:p>
            <a:endParaRPr lang="en-GB" sz="2000" dirty="0"/>
          </a:p>
          <a:p>
            <a:pPr marL="285750" indent="-285750">
              <a:buFont typeface="Arial" panose="020B0604020202020204" pitchFamily="34" charset="0"/>
              <a:buChar char="•"/>
            </a:pPr>
            <a:r>
              <a:rPr lang="en-GB" sz="1600" dirty="0"/>
              <a:t>Improve hardware efficiency</a:t>
            </a:r>
          </a:p>
          <a:p>
            <a:pPr marL="742950" lvl="1" indent="-285750">
              <a:buFont typeface="Arial" panose="020B0604020202020204" pitchFamily="34" charset="0"/>
              <a:buChar char="•"/>
            </a:pPr>
            <a:r>
              <a:rPr lang="en-GB" sz="1600" dirty="0"/>
              <a:t>Reduce </a:t>
            </a:r>
            <a:r>
              <a:rPr lang="en-GB" sz="1600" i="1" dirty="0">
                <a:latin typeface="Times New Roman" panose="02020603050405020304" pitchFamily="18" charset="0"/>
                <a:cs typeface="Times New Roman" panose="02020603050405020304" pitchFamily="18" charset="0"/>
              </a:rPr>
              <a:t>M</a:t>
            </a:r>
          </a:p>
          <a:p>
            <a:pPr marL="742950" lvl="1" indent="-285750">
              <a:buFont typeface="Arial" panose="020B0604020202020204" pitchFamily="34" charset="0"/>
              <a:buChar char="•"/>
            </a:pPr>
            <a:r>
              <a:rPr lang="en-GB" sz="1600" dirty="0"/>
              <a:t>Less hardware needed for same output</a:t>
            </a:r>
          </a:p>
          <a:p>
            <a:pPr marL="285750" indent="-285750">
              <a:buFont typeface="Arial" panose="020B0604020202020204" pitchFamily="34" charset="0"/>
              <a:buChar char="•"/>
            </a:pPr>
            <a:r>
              <a:rPr lang="en-GB" sz="1600" dirty="0"/>
              <a:t>Improve performance</a:t>
            </a:r>
          </a:p>
          <a:p>
            <a:pPr marL="742950" lvl="1" indent="-285750">
              <a:buFont typeface="Arial" panose="020B0604020202020204" pitchFamily="34" charset="0"/>
              <a:buChar char="•"/>
            </a:pPr>
            <a:r>
              <a:rPr lang="en-GB" sz="1600" dirty="0"/>
              <a:t>Increase </a:t>
            </a:r>
            <a:r>
              <a:rPr lang="en-GB" sz="1600" i="1" dirty="0">
                <a:latin typeface="Times New Roman" panose="02020603050405020304" pitchFamily="18" charset="0"/>
                <a:cs typeface="Times New Roman" panose="02020603050405020304" pitchFamily="18" charset="0"/>
              </a:rPr>
              <a:t>R</a:t>
            </a:r>
          </a:p>
          <a:p>
            <a:pPr marL="742950" lvl="1" indent="-285750">
              <a:buFont typeface="Arial" panose="020B0604020202020204" pitchFamily="34" charset="0"/>
              <a:buChar char="•"/>
            </a:pPr>
            <a:r>
              <a:rPr lang="en-GB" sz="1600" dirty="0"/>
              <a:t>More output per unit of emissions</a:t>
            </a:r>
          </a:p>
          <a:p>
            <a:pPr marL="285750" indent="-285750">
              <a:buFont typeface="Arial" panose="020B0604020202020204" pitchFamily="34" charset="0"/>
              <a:buChar char="•"/>
            </a:pPr>
            <a:r>
              <a:rPr lang="en-GB" sz="1600" dirty="0"/>
              <a:t>Extend hardware lifetime</a:t>
            </a:r>
          </a:p>
          <a:p>
            <a:pPr marL="742950" lvl="1" indent="-285750">
              <a:buFont typeface="Arial" panose="020B0604020202020204" pitchFamily="34" charset="0"/>
              <a:buChar char="•"/>
            </a:pPr>
            <a:r>
              <a:rPr lang="en-GB" sz="1600" dirty="0"/>
              <a:t>Reduce </a:t>
            </a:r>
            <a:r>
              <a:rPr lang="en-GB" sz="1600" i="1" dirty="0">
                <a:latin typeface="Times New Roman" panose="02020603050405020304" pitchFamily="18" charset="0"/>
                <a:cs typeface="Times New Roman" panose="02020603050405020304" pitchFamily="18" charset="0"/>
              </a:rPr>
              <a:t>M</a:t>
            </a:r>
          </a:p>
          <a:p>
            <a:pPr marL="742950" lvl="1" indent="-285750">
              <a:buFont typeface="Arial" panose="020B0604020202020204" pitchFamily="34" charset="0"/>
              <a:buChar char="•"/>
            </a:pPr>
            <a:r>
              <a:rPr lang="en-GB" sz="1600" dirty="0"/>
              <a:t>Due to amortisation of embodied emissions</a:t>
            </a:r>
          </a:p>
          <a:p>
            <a:pPr marL="285750" indent="-285750">
              <a:buFont typeface="Arial" panose="020B0604020202020204" pitchFamily="34" charset="0"/>
              <a:buChar char="•"/>
            </a:pPr>
            <a:r>
              <a:rPr lang="en-GB" sz="1600" dirty="0"/>
              <a:t>Use demand shifting</a:t>
            </a:r>
          </a:p>
          <a:p>
            <a:pPr marL="742950" lvl="1" indent="-285750">
              <a:buFont typeface="Arial" panose="020B0604020202020204" pitchFamily="34" charset="0"/>
              <a:buChar char="•"/>
            </a:pPr>
            <a:r>
              <a:rPr lang="en-GB" sz="1600" dirty="0"/>
              <a:t>Reduce </a:t>
            </a:r>
            <a:r>
              <a:rPr lang="en-GB" sz="1600" i="1" dirty="0">
                <a:latin typeface="Times New Roman" panose="02020603050405020304" pitchFamily="18" charset="0"/>
                <a:cs typeface="Times New Roman" panose="02020603050405020304" pitchFamily="18" charset="0"/>
              </a:rPr>
              <a:t>M</a:t>
            </a:r>
          </a:p>
          <a:p>
            <a:pPr marL="742950" lvl="1" indent="-285750">
              <a:buFont typeface="Arial" panose="020B0604020202020204" pitchFamily="34" charset="0"/>
              <a:buChar char="•"/>
            </a:pPr>
            <a:r>
              <a:rPr lang="en-GB" sz="1600" dirty="0">
                <a:cs typeface="Times New Roman" panose="02020603050405020304" pitchFamily="18" charset="0"/>
              </a:rPr>
              <a:t>Run on hardware with lower embodied emissions</a:t>
            </a:r>
          </a:p>
          <a:p>
            <a:endParaRPr lang="en-GB" dirty="0"/>
          </a:p>
        </p:txBody>
      </p:sp>
      <p:sp>
        <p:nvSpPr>
          <p:cNvPr id="5" name="TextBox 4">
            <a:extLst>
              <a:ext uri="{FF2B5EF4-FFF2-40B4-BE49-F238E27FC236}">
                <a16:creationId xmlns:a16="http://schemas.microsoft.com/office/drawing/2014/main" id="{126306A8-5626-FEF3-1357-69D6CFE6F6CD}"/>
              </a:ext>
            </a:extLst>
          </p:cNvPr>
          <p:cNvSpPr txBox="1"/>
          <p:nvPr/>
        </p:nvSpPr>
        <p:spPr>
          <a:xfrm>
            <a:off x="6377848" y="1872867"/>
            <a:ext cx="4975952" cy="3447098"/>
          </a:xfrm>
          <a:prstGeom prst="rect">
            <a:avLst/>
          </a:prstGeom>
          <a:noFill/>
        </p:spPr>
        <p:txBody>
          <a:bodyPr wrap="square" rtlCol="0">
            <a:spAutoFit/>
          </a:bodyPr>
          <a:lstStyle/>
          <a:p>
            <a:r>
              <a:rPr lang="en-GB" sz="2000" dirty="0"/>
              <a:t>Embodied emissions dominate</a:t>
            </a:r>
          </a:p>
          <a:p>
            <a:endParaRPr lang="en-GB" sz="2000" dirty="0"/>
          </a:p>
          <a:p>
            <a:pPr marL="285750" indent="-285750">
              <a:buFont typeface="Arial" panose="020B0604020202020204" pitchFamily="34" charset="0"/>
              <a:buChar char="•"/>
            </a:pPr>
            <a:r>
              <a:rPr lang="en-GB" sz="1600" dirty="0"/>
              <a:t>Improve energy efficiency</a:t>
            </a:r>
          </a:p>
          <a:p>
            <a:pPr marL="742950" lvl="1" indent="-285750">
              <a:buFont typeface="Arial" panose="020B0604020202020204" pitchFamily="34" charset="0"/>
              <a:buChar char="•"/>
            </a:pPr>
            <a:r>
              <a:rPr lang="en-GB" sz="1600" dirty="0"/>
              <a:t>Reduce </a:t>
            </a:r>
            <a:r>
              <a:rPr lang="en-GB" sz="1600" i="1" dirty="0">
                <a:latin typeface="Times New Roman" panose="02020603050405020304" pitchFamily="18" charset="0"/>
                <a:cs typeface="Times New Roman" panose="02020603050405020304" pitchFamily="18" charset="0"/>
              </a:rPr>
              <a:t>E</a:t>
            </a:r>
          </a:p>
          <a:p>
            <a:pPr marL="742950" lvl="1" indent="-285750">
              <a:buFont typeface="Arial" panose="020B0604020202020204" pitchFamily="34" charset="0"/>
              <a:buChar char="•"/>
            </a:pPr>
            <a:r>
              <a:rPr lang="en-GB" sz="1600" dirty="0"/>
              <a:t>Less energy needed for same output</a:t>
            </a:r>
          </a:p>
          <a:p>
            <a:pPr marL="285750" indent="-285750">
              <a:buFont typeface="Arial" panose="020B0604020202020204" pitchFamily="34" charset="0"/>
              <a:buChar char="•"/>
            </a:pPr>
            <a:r>
              <a:rPr lang="en-GB" sz="1600" dirty="0"/>
              <a:t>Improve performance</a:t>
            </a:r>
          </a:p>
          <a:p>
            <a:pPr marL="742950" lvl="1" indent="-285750">
              <a:buFont typeface="Arial" panose="020B0604020202020204" pitchFamily="34" charset="0"/>
              <a:buChar char="•"/>
            </a:pPr>
            <a:r>
              <a:rPr lang="en-GB" sz="1600" dirty="0"/>
              <a:t>Increase </a:t>
            </a:r>
            <a:r>
              <a:rPr lang="en-GB" sz="1600" i="1" dirty="0">
                <a:latin typeface="Times New Roman" panose="02020603050405020304" pitchFamily="18" charset="0"/>
                <a:cs typeface="Times New Roman" panose="02020603050405020304" pitchFamily="18" charset="0"/>
              </a:rPr>
              <a:t>R</a:t>
            </a:r>
          </a:p>
          <a:p>
            <a:pPr marL="742950" lvl="1" indent="-285750">
              <a:buFont typeface="Arial" panose="020B0604020202020204" pitchFamily="34" charset="0"/>
              <a:buChar char="•"/>
            </a:pPr>
            <a:r>
              <a:rPr lang="en-GB" sz="1600" dirty="0"/>
              <a:t>More output per unit of emissions</a:t>
            </a:r>
          </a:p>
          <a:p>
            <a:pPr marL="285750" indent="-285750">
              <a:buFont typeface="Arial" panose="020B0604020202020204" pitchFamily="34" charset="0"/>
              <a:buChar char="•"/>
            </a:pPr>
            <a:r>
              <a:rPr lang="en-GB" sz="1600" dirty="0"/>
              <a:t>Use demand shifting/shaping</a:t>
            </a:r>
          </a:p>
          <a:p>
            <a:pPr marL="742950" lvl="1" indent="-285750">
              <a:buFont typeface="Arial" panose="020B0604020202020204" pitchFamily="34" charset="0"/>
              <a:buChar char="•"/>
            </a:pPr>
            <a:r>
              <a:rPr lang="en-GB" sz="1600" dirty="0"/>
              <a:t>Reduce E or </a:t>
            </a:r>
            <a:r>
              <a:rPr lang="en-GB" sz="1600" i="1" dirty="0">
                <a:latin typeface="Times New Roman" panose="02020603050405020304" pitchFamily="18" charset="0"/>
                <a:cs typeface="Times New Roman" panose="02020603050405020304" pitchFamily="18" charset="0"/>
              </a:rPr>
              <a:t>CI</a:t>
            </a:r>
          </a:p>
          <a:p>
            <a:pPr marL="742950" lvl="1" indent="-285750">
              <a:buFont typeface="Arial" panose="020B0604020202020204" pitchFamily="34" charset="0"/>
              <a:buChar char="•"/>
            </a:pPr>
            <a:r>
              <a:rPr lang="en-GB" sz="1600" dirty="0"/>
              <a:t>Use hardware that uses less energy</a:t>
            </a:r>
          </a:p>
          <a:p>
            <a:pPr marL="742950" lvl="1" indent="-285750">
              <a:buFont typeface="Arial" panose="020B0604020202020204" pitchFamily="34" charset="0"/>
              <a:buChar char="•"/>
            </a:pPr>
            <a:r>
              <a:rPr lang="en-GB" sz="1600" dirty="0"/>
              <a:t>Run when carbon intensity is lower</a:t>
            </a:r>
          </a:p>
          <a:p>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43EB0AF-EB72-8870-5A32-AAF1E2A6A58F}"/>
                  </a:ext>
                </a:extLst>
              </p:cNvPr>
              <p:cNvSpPr txBox="1"/>
              <p:nvPr/>
            </p:nvSpPr>
            <p:spPr>
              <a:xfrm>
                <a:off x="8005383" y="731136"/>
                <a:ext cx="3348417" cy="806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GB" sz="2400" b="0" i="1" smtClean="0">
                          <a:latin typeface="Cambria Math" panose="02040503050406030204" pitchFamily="18" charset="0"/>
                        </a:rPr>
                        <m:t>HPC</m:t>
                      </m:r>
                      <m:r>
                        <m:rPr>
                          <m:nor/>
                        </m:rPr>
                        <a:rPr lang="en-GB" sz="2400" b="0" i="1" smtClean="0">
                          <a:latin typeface="Cambria Math" panose="02040503050406030204" pitchFamily="18" charset="0"/>
                        </a:rPr>
                        <m:t>−</m:t>
                      </m:r>
                      <m:r>
                        <m:rPr>
                          <m:nor/>
                        </m:rPr>
                        <a:rPr lang="en-GB" sz="2400" b="0" i="1" smtClean="0">
                          <a:latin typeface="Cambria Math" panose="02040503050406030204" pitchFamily="18" charset="0"/>
                        </a:rPr>
                        <m:t>CI</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d>
                            <m:dPr>
                              <m:ctrlPr>
                                <a:rPr lang="en-GB" sz="2400" i="1">
                                  <a:latin typeface="Cambria Math" panose="02040503050406030204" pitchFamily="18" charset="0"/>
                                </a:rPr>
                              </m:ctrlPr>
                            </m:dPr>
                            <m:e>
                              <m:r>
                                <a:rPr lang="en-GB" sz="2400" i="1">
                                  <a:latin typeface="Cambria Math" panose="02040503050406030204" pitchFamily="18" charset="0"/>
                                </a:rPr>
                                <m:t>𝐸</m:t>
                              </m:r>
                              <m:r>
                                <a:rPr lang="en-GB" sz="2400" i="1">
                                  <a:latin typeface="Cambria Math" panose="02040503050406030204" pitchFamily="18" charset="0"/>
                                </a:rPr>
                                <m:t> × </m:t>
                              </m:r>
                              <m:r>
                                <a:rPr lang="en-GB" sz="2400" i="1">
                                  <a:latin typeface="Cambria Math" panose="02040503050406030204" pitchFamily="18" charset="0"/>
                                  <a:ea typeface="Cambria Math" panose="02040503050406030204" pitchFamily="18" charset="0"/>
                                </a:rPr>
                                <m:t>𝐶𝐼</m:t>
                              </m:r>
                            </m:e>
                          </m:d>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𝑀</m:t>
                          </m:r>
                        </m:num>
                        <m:den>
                          <m:r>
                            <a:rPr lang="en-GB" sz="2400" b="0" i="1" smtClean="0">
                              <a:latin typeface="Cambria Math" panose="02040503050406030204" pitchFamily="18" charset="0"/>
                            </a:rPr>
                            <m:t>𝑅</m:t>
                          </m:r>
                        </m:den>
                      </m:f>
                    </m:oMath>
                  </m:oMathPara>
                </a14:m>
                <a:endParaRPr lang="en-GB" sz="2400" dirty="0"/>
              </a:p>
            </p:txBody>
          </p:sp>
        </mc:Choice>
        <mc:Fallback xmlns="">
          <p:sp>
            <p:nvSpPr>
              <p:cNvPr id="6" name="TextBox 5">
                <a:extLst>
                  <a:ext uri="{FF2B5EF4-FFF2-40B4-BE49-F238E27FC236}">
                    <a16:creationId xmlns:a16="http://schemas.microsoft.com/office/drawing/2014/main" id="{343EB0AF-EB72-8870-5A32-AAF1E2A6A58F}"/>
                  </a:ext>
                </a:extLst>
              </p:cNvPr>
              <p:cNvSpPr txBox="1">
                <a:spLocks noRot="1" noChangeAspect="1" noMove="1" noResize="1" noEditPoints="1" noAdjustHandles="1" noChangeArrowheads="1" noChangeShapeType="1" noTextEdit="1"/>
              </p:cNvSpPr>
              <p:nvPr/>
            </p:nvSpPr>
            <p:spPr>
              <a:xfrm>
                <a:off x="8005383" y="731136"/>
                <a:ext cx="3348417" cy="806696"/>
              </a:xfrm>
              <a:prstGeom prst="rect">
                <a:avLst/>
              </a:prstGeom>
              <a:blipFill>
                <a:blip r:embed="rId2"/>
                <a:stretch>
                  <a:fillRect l="-377" r="-755" b="-7813"/>
                </a:stretch>
              </a:blipFill>
            </p:spPr>
            <p:txBody>
              <a:bodyPr/>
              <a:lstStyle/>
              <a:p>
                <a:r>
                  <a:rPr lang="en-GB">
                    <a:noFill/>
                  </a:rPr>
                  <a:t> </a:t>
                </a:r>
              </a:p>
            </p:txBody>
          </p:sp>
        </mc:Fallback>
      </mc:AlternateContent>
    </p:spTree>
    <p:extLst>
      <p:ext uri="{BB962C8B-B14F-4D97-AF65-F5344CB8AC3E}">
        <p14:creationId xmlns:p14="http://schemas.microsoft.com/office/powerpoint/2010/main" val="2002315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E2173-76E0-CFAC-5879-419FAA0E3BFB}"/>
              </a:ext>
            </a:extLst>
          </p:cNvPr>
          <p:cNvSpPr>
            <a:spLocks noGrp="1"/>
          </p:cNvSpPr>
          <p:nvPr>
            <p:ph type="title"/>
          </p:nvPr>
        </p:nvSpPr>
        <p:spPr/>
        <p:txBody>
          <a:bodyPr/>
          <a:lstStyle/>
          <a:p>
            <a:r>
              <a:rPr lang="en-GB" dirty="0"/>
              <a:t>Improving HPC-CI: Operators </a:t>
            </a:r>
          </a:p>
        </p:txBody>
      </p:sp>
      <p:sp>
        <p:nvSpPr>
          <p:cNvPr id="4" name="TextBox 3">
            <a:extLst>
              <a:ext uri="{FF2B5EF4-FFF2-40B4-BE49-F238E27FC236}">
                <a16:creationId xmlns:a16="http://schemas.microsoft.com/office/drawing/2014/main" id="{9C38E8B8-24BD-318F-5B03-09F0407E02D5}"/>
              </a:ext>
            </a:extLst>
          </p:cNvPr>
          <p:cNvSpPr txBox="1"/>
          <p:nvPr/>
        </p:nvSpPr>
        <p:spPr>
          <a:xfrm>
            <a:off x="838200" y="1872867"/>
            <a:ext cx="4975953" cy="4893647"/>
          </a:xfrm>
          <a:prstGeom prst="rect">
            <a:avLst/>
          </a:prstGeom>
          <a:noFill/>
        </p:spPr>
        <p:txBody>
          <a:bodyPr wrap="square" rtlCol="0">
            <a:spAutoFit/>
          </a:bodyPr>
          <a:lstStyle/>
          <a:p>
            <a:r>
              <a:rPr lang="en-GB" sz="2000" dirty="0"/>
              <a:t>Operational emissions dominate</a:t>
            </a:r>
          </a:p>
          <a:p>
            <a:endParaRPr lang="en-GB" sz="2000" dirty="0"/>
          </a:p>
          <a:p>
            <a:pPr marL="285750" indent="-285750">
              <a:buFont typeface="Arial" panose="020B0604020202020204" pitchFamily="34" charset="0"/>
              <a:buChar char="•"/>
            </a:pPr>
            <a:r>
              <a:rPr lang="en-GB" sz="1600" dirty="0"/>
              <a:t>Improve the energy efficiency of your HPC systems</a:t>
            </a:r>
          </a:p>
          <a:p>
            <a:pPr marL="742950" lvl="1" indent="-285750">
              <a:buFont typeface="Arial" panose="020B0604020202020204" pitchFamily="34" charset="0"/>
              <a:buChar char="•"/>
            </a:pPr>
            <a:r>
              <a:rPr lang="en-GB" sz="1600" dirty="0"/>
              <a:t>Improves the ratio of </a:t>
            </a:r>
            <a:r>
              <a:rPr lang="en-GB" sz="1600" i="1" dirty="0">
                <a:latin typeface="Times New Roman" panose="02020603050405020304" pitchFamily="18" charset="0"/>
                <a:cs typeface="Times New Roman" panose="02020603050405020304" pitchFamily="18" charset="0"/>
              </a:rPr>
              <a:t>E</a:t>
            </a:r>
            <a:r>
              <a:rPr lang="en-GB" sz="1600" dirty="0"/>
              <a:t> to </a:t>
            </a:r>
            <a:r>
              <a:rPr lang="en-GB" sz="1600" i="1" dirty="0">
                <a:latin typeface="Times New Roman" panose="02020603050405020304" pitchFamily="18" charset="0"/>
                <a:cs typeface="Times New Roman" panose="02020603050405020304" pitchFamily="18" charset="0"/>
              </a:rPr>
              <a:t>R</a:t>
            </a:r>
          </a:p>
          <a:p>
            <a:pPr marL="742950" lvl="1" indent="-285750">
              <a:buFont typeface="Arial" panose="020B0604020202020204" pitchFamily="34" charset="0"/>
              <a:buChar char="•"/>
            </a:pPr>
            <a:r>
              <a:rPr lang="en-GB" sz="1600" dirty="0"/>
              <a:t>This may involve power capping of the, or purchasing hardware that is more energy efficient</a:t>
            </a:r>
          </a:p>
          <a:p>
            <a:pPr marL="285750" indent="-285750">
              <a:buFont typeface="Arial" panose="020B0604020202020204" pitchFamily="34" charset="0"/>
              <a:buChar char="•"/>
            </a:pPr>
            <a:r>
              <a:rPr lang="en-GB" sz="1600" dirty="0"/>
              <a:t>Ensure that the power and cooling plant are as efficient as possible</a:t>
            </a:r>
          </a:p>
          <a:p>
            <a:pPr marL="742950" lvl="1" indent="-285750">
              <a:buFont typeface="Arial" panose="020B0604020202020204" pitchFamily="34" charset="0"/>
              <a:buChar char="•"/>
            </a:pPr>
            <a:r>
              <a:rPr lang="en-GB" sz="1600" dirty="0"/>
              <a:t>Reduces </a:t>
            </a:r>
            <a:r>
              <a:rPr lang="en-GB" sz="1600" i="1" dirty="0">
                <a:latin typeface="Times New Roman" panose="02020603050405020304" pitchFamily="18" charset="0"/>
                <a:cs typeface="Times New Roman" panose="02020603050405020304" pitchFamily="18" charset="0"/>
              </a:rPr>
              <a:t>E</a:t>
            </a:r>
          </a:p>
          <a:p>
            <a:pPr marL="742950" lvl="1" indent="-285750">
              <a:buFont typeface="Arial" panose="020B0604020202020204" pitchFamily="34" charset="0"/>
              <a:buChar char="•"/>
            </a:pPr>
            <a:r>
              <a:rPr lang="en-GB" sz="1600" dirty="0"/>
              <a:t>Minimise overheads</a:t>
            </a:r>
          </a:p>
          <a:p>
            <a:pPr marL="285750" indent="-285750">
              <a:buFont typeface="Arial" panose="020B0604020202020204" pitchFamily="34" charset="0"/>
              <a:buChar char="•"/>
            </a:pPr>
            <a:r>
              <a:rPr lang="en-GB" sz="1600" dirty="0"/>
              <a:t>Enable temporal shifting</a:t>
            </a:r>
          </a:p>
          <a:p>
            <a:pPr marL="742950" lvl="1" indent="-285750">
              <a:buFont typeface="Arial" panose="020B0604020202020204" pitchFamily="34" charset="0"/>
              <a:buChar char="•"/>
            </a:pPr>
            <a:r>
              <a:rPr lang="en-GB" sz="1600" dirty="0"/>
              <a:t>Reduces </a:t>
            </a:r>
            <a:r>
              <a:rPr lang="en-GB" sz="1600" i="1" dirty="0">
                <a:latin typeface="Times New Roman" panose="02020603050405020304" pitchFamily="18" charset="0"/>
                <a:cs typeface="Times New Roman" panose="02020603050405020304" pitchFamily="18" charset="0"/>
              </a:rPr>
              <a:t>CI</a:t>
            </a:r>
            <a:r>
              <a:rPr lang="en-GB" sz="1600" dirty="0">
                <a:latin typeface="Times New Roman" panose="02020603050405020304" pitchFamily="18" charset="0"/>
                <a:cs typeface="Times New Roman" panose="02020603050405020304" pitchFamily="18" charset="0"/>
              </a:rPr>
              <a:t> </a:t>
            </a:r>
          </a:p>
          <a:p>
            <a:pPr marL="742950" lvl="1" indent="-285750">
              <a:buFont typeface="Arial" panose="020B0604020202020204" pitchFamily="34" charset="0"/>
              <a:buChar char="•"/>
            </a:pPr>
            <a:r>
              <a:rPr lang="en-GB" sz="1600" dirty="0"/>
              <a:t>Run workloads with higher power intensities at times when carbon intensity is lower</a:t>
            </a:r>
          </a:p>
          <a:p>
            <a:pPr marL="285750" indent="-285750">
              <a:buFont typeface="Arial" panose="020B0604020202020204" pitchFamily="34" charset="0"/>
              <a:buChar char="•"/>
            </a:pPr>
            <a:r>
              <a:rPr lang="en-GB" sz="1600" dirty="0"/>
              <a:t>Spatial shifting</a:t>
            </a:r>
          </a:p>
          <a:p>
            <a:pPr marL="742950" lvl="1" indent="-285750">
              <a:buFont typeface="Arial" panose="020B0604020202020204" pitchFamily="34" charset="0"/>
              <a:buChar char="•"/>
            </a:pPr>
            <a:r>
              <a:rPr lang="en-GB" sz="1600" dirty="0"/>
              <a:t>Reduces </a:t>
            </a:r>
            <a:r>
              <a:rPr lang="en-GB" sz="1600" i="1" dirty="0">
                <a:latin typeface="Times New Roman" panose="02020603050405020304" pitchFamily="18" charset="0"/>
                <a:cs typeface="Times New Roman" panose="02020603050405020304" pitchFamily="18" charset="0"/>
              </a:rPr>
              <a:t>CI</a:t>
            </a:r>
          </a:p>
          <a:p>
            <a:pPr marL="742950" lvl="1" indent="-285750">
              <a:buFont typeface="Arial" panose="020B0604020202020204" pitchFamily="34" charset="0"/>
              <a:buChar char="•"/>
            </a:pPr>
            <a:r>
              <a:rPr lang="en-GB" sz="1600" dirty="0"/>
              <a:t>site HPC systems in locations that have the lowest carbon intensities</a:t>
            </a:r>
          </a:p>
        </p:txBody>
      </p:sp>
      <p:sp>
        <p:nvSpPr>
          <p:cNvPr id="5" name="TextBox 4">
            <a:extLst>
              <a:ext uri="{FF2B5EF4-FFF2-40B4-BE49-F238E27FC236}">
                <a16:creationId xmlns:a16="http://schemas.microsoft.com/office/drawing/2014/main" id="{8E103E5D-6425-7906-FDE1-8B60C7C1D176}"/>
              </a:ext>
            </a:extLst>
          </p:cNvPr>
          <p:cNvSpPr txBox="1"/>
          <p:nvPr/>
        </p:nvSpPr>
        <p:spPr>
          <a:xfrm>
            <a:off x="6377848" y="1872867"/>
            <a:ext cx="4975952" cy="3939540"/>
          </a:xfrm>
          <a:prstGeom prst="rect">
            <a:avLst/>
          </a:prstGeom>
          <a:noFill/>
        </p:spPr>
        <p:txBody>
          <a:bodyPr wrap="square" rtlCol="0">
            <a:spAutoFit/>
          </a:bodyPr>
          <a:lstStyle/>
          <a:p>
            <a:r>
              <a:rPr lang="en-GB" sz="2000" dirty="0"/>
              <a:t>Embodied emissions dominate</a:t>
            </a:r>
          </a:p>
          <a:p>
            <a:endParaRPr lang="en-GB" sz="2000" dirty="0"/>
          </a:p>
          <a:p>
            <a:pPr marL="285750" indent="-285750">
              <a:buFont typeface="Arial" panose="020B0604020202020204" pitchFamily="34" charset="0"/>
              <a:buChar char="•"/>
            </a:pPr>
            <a:r>
              <a:rPr lang="en-GB" sz="1600" dirty="0"/>
              <a:t>Work with users to improve the performance of jobs on the service</a:t>
            </a:r>
          </a:p>
          <a:p>
            <a:pPr marL="742950" lvl="1" indent="-285750">
              <a:buFont typeface="Arial" panose="020B0604020202020204" pitchFamily="34" charset="0"/>
              <a:buChar char="•"/>
            </a:pPr>
            <a:r>
              <a:rPr lang="en-GB" sz="1600" dirty="0"/>
              <a:t>Increase </a:t>
            </a:r>
            <a:r>
              <a:rPr lang="en-GB" sz="1600" i="1" dirty="0">
                <a:latin typeface="Times New Roman" panose="02020603050405020304" pitchFamily="18" charset="0"/>
                <a:cs typeface="Times New Roman" panose="02020603050405020304" pitchFamily="18" charset="0"/>
              </a:rPr>
              <a:t>R</a:t>
            </a:r>
          </a:p>
          <a:p>
            <a:pPr marL="742950" lvl="1" indent="-285750">
              <a:buFont typeface="Arial" panose="020B0604020202020204" pitchFamily="34" charset="0"/>
              <a:buChar char="•"/>
            </a:pPr>
            <a:r>
              <a:rPr lang="en-GB" sz="1600" dirty="0"/>
              <a:t>Even at the expense of energy efficiency through removing any power</a:t>
            </a:r>
          </a:p>
          <a:p>
            <a:pPr marL="285750" indent="-285750">
              <a:buFont typeface="Arial" panose="020B0604020202020204" pitchFamily="34" charset="0"/>
              <a:buChar char="•"/>
            </a:pPr>
            <a:r>
              <a:rPr lang="en-GB" sz="1600" dirty="0"/>
              <a:t>Extend the lifetime of the service as long as possible</a:t>
            </a:r>
          </a:p>
          <a:p>
            <a:pPr marL="742950" lvl="1" indent="-285750">
              <a:buFont typeface="Arial" panose="020B0604020202020204" pitchFamily="34" charset="0"/>
              <a:buChar char="•"/>
            </a:pPr>
            <a:r>
              <a:rPr lang="en-GB" sz="1600" dirty="0"/>
              <a:t>Reduce Improves ratio of </a:t>
            </a:r>
            <a:r>
              <a:rPr lang="en-GB" sz="1600" i="1" dirty="0">
                <a:latin typeface="Times New Roman" panose="02020603050405020304" pitchFamily="18" charset="0"/>
                <a:cs typeface="Times New Roman" panose="02020603050405020304" pitchFamily="18" charset="0"/>
              </a:rPr>
              <a:t>M</a:t>
            </a:r>
            <a:r>
              <a:rPr lang="en-GB" sz="1600" dirty="0"/>
              <a:t> to </a:t>
            </a:r>
            <a:r>
              <a:rPr lang="en-GB" sz="1600" i="1" dirty="0">
                <a:latin typeface="Times New Roman" panose="02020603050405020304" pitchFamily="18" charset="0"/>
                <a:cs typeface="Times New Roman" panose="02020603050405020304" pitchFamily="18" charset="0"/>
              </a:rPr>
              <a:t>R</a:t>
            </a:r>
          </a:p>
          <a:p>
            <a:pPr marL="285750" indent="-285750">
              <a:buFont typeface="Arial" panose="020B0604020202020204" pitchFamily="34" charset="0"/>
              <a:buChar char="•"/>
            </a:pPr>
            <a:r>
              <a:rPr lang="en-GB" sz="1600" dirty="0"/>
              <a:t>Purchase HPC systems that have the best ratio of embodied emissions to performance for the workloads that will be run</a:t>
            </a:r>
          </a:p>
          <a:p>
            <a:pPr marL="742950" lvl="1" indent="-285750">
              <a:buFont typeface="Arial" panose="020B0604020202020204" pitchFamily="34" charset="0"/>
              <a:buChar char="•"/>
            </a:pPr>
            <a:r>
              <a:rPr lang="en-GB" sz="1600" dirty="0"/>
              <a:t>Improves ratio of </a:t>
            </a:r>
            <a:r>
              <a:rPr lang="en-GB" sz="1600" i="1" dirty="0">
                <a:latin typeface="Times New Roman" panose="02020603050405020304" pitchFamily="18" charset="0"/>
                <a:cs typeface="Times New Roman" panose="02020603050405020304" pitchFamily="18" charset="0"/>
              </a:rPr>
              <a:t>M</a:t>
            </a:r>
            <a:r>
              <a:rPr lang="en-GB" sz="1600" dirty="0"/>
              <a:t> to </a:t>
            </a:r>
            <a:r>
              <a:rPr lang="en-GB" sz="1600" i="1" dirty="0">
                <a:latin typeface="Times New Roman" panose="02020603050405020304" pitchFamily="18" charset="0"/>
                <a:cs typeface="Times New Roman" panose="02020603050405020304" pitchFamily="18" charset="0"/>
              </a:rPr>
              <a:t>R</a:t>
            </a:r>
          </a:p>
          <a:p>
            <a:endParaRPr lang="en-GB"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5195D36-4B26-0136-167D-BD839DF68F48}"/>
                  </a:ext>
                </a:extLst>
              </p:cNvPr>
              <p:cNvSpPr txBox="1"/>
              <p:nvPr/>
            </p:nvSpPr>
            <p:spPr>
              <a:xfrm>
                <a:off x="8005383" y="731136"/>
                <a:ext cx="3348417" cy="806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GB" sz="2400" b="0" i="1" smtClean="0">
                          <a:latin typeface="Cambria Math" panose="02040503050406030204" pitchFamily="18" charset="0"/>
                        </a:rPr>
                        <m:t>HPC</m:t>
                      </m:r>
                      <m:r>
                        <m:rPr>
                          <m:nor/>
                        </m:rPr>
                        <a:rPr lang="en-GB" sz="2400" b="0" i="1" smtClean="0">
                          <a:latin typeface="Cambria Math" panose="02040503050406030204" pitchFamily="18" charset="0"/>
                        </a:rPr>
                        <m:t>−</m:t>
                      </m:r>
                      <m:r>
                        <m:rPr>
                          <m:nor/>
                        </m:rPr>
                        <a:rPr lang="en-GB" sz="2400" b="0" i="1" smtClean="0">
                          <a:latin typeface="Cambria Math" panose="02040503050406030204" pitchFamily="18" charset="0"/>
                        </a:rPr>
                        <m:t>CI</m:t>
                      </m:r>
                      <m:r>
                        <a:rPr lang="en-GB" sz="2400" b="0" i="1" smtClean="0">
                          <a:latin typeface="Cambria Math" panose="02040503050406030204" pitchFamily="18" charset="0"/>
                        </a:rPr>
                        <m:t>=</m:t>
                      </m:r>
                      <m:f>
                        <m:fPr>
                          <m:ctrlPr>
                            <a:rPr lang="en-GB" sz="2400" b="0" i="1" smtClean="0">
                              <a:latin typeface="Cambria Math" panose="02040503050406030204" pitchFamily="18" charset="0"/>
                            </a:rPr>
                          </m:ctrlPr>
                        </m:fPr>
                        <m:num>
                          <m:d>
                            <m:dPr>
                              <m:ctrlPr>
                                <a:rPr lang="en-GB" sz="2400" i="1">
                                  <a:latin typeface="Cambria Math" panose="02040503050406030204" pitchFamily="18" charset="0"/>
                                </a:rPr>
                              </m:ctrlPr>
                            </m:dPr>
                            <m:e>
                              <m:r>
                                <a:rPr lang="en-GB" sz="2400" i="1">
                                  <a:latin typeface="Cambria Math" panose="02040503050406030204" pitchFamily="18" charset="0"/>
                                </a:rPr>
                                <m:t>𝐸</m:t>
                              </m:r>
                              <m:r>
                                <a:rPr lang="en-GB" sz="2400" i="1">
                                  <a:latin typeface="Cambria Math" panose="02040503050406030204" pitchFamily="18" charset="0"/>
                                </a:rPr>
                                <m:t> × </m:t>
                              </m:r>
                              <m:r>
                                <a:rPr lang="en-GB" sz="2400" i="1">
                                  <a:latin typeface="Cambria Math" panose="02040503050406030204" pitchFamily="18" charset="0"/>
                                  <a:ea typeface="Cambria Math" panose="02040503050406030204" pitchFamily="18" charset="0"/>
                                </a:rPr>
                                <m:t>𝐶𝐼</m:t>
                              </m:r>
                            </m:e>
                          </m:d>
                          <m:r>
                            <a:rPr lang="en-GB" sz="2400" i="1">
                              <a:latin typeface="Cambria Math" panose="02040503050406030204" pitchFamily="18" charset="0"/>
                              <a:ea typeface="Cambria Math" panose="02040503050406030204" pitchFamily="18" charset="0"/>
                            </a:rPr>
                            <m:t>+</m:t>
                          </m:r>
                          <m:r>
                            <a:rPr lang="en-GB" sz="2400" i="1">
                              <a:latin typeface="Cambria Math" panose="02040503050406030204" pitchFamily="18" charset="0"/>
                              <a:ea typeface="Cambria Math" panose="02040503050406030204" pitchFamily="18" charset="0"/>
                            </a:rPr>
                            <m:t>𝑀</m:t>
                          </m:r>
                        </m:num>
                        <m:den>
                          <m:r>
                            <a:rPr lang="en-GB" sz="2400" b="0" i="1" smtClean="0">
                              <a:latin typeface="Cambria Math" panose="02040503050406030204" pitchFamily="18" charset="0"/>
                            </a:rPr>
                            <m:t>𝑅</m:t>
                          </m:r>
                        </m:den>
                      </m:f>
                    </m:oMath>
                  </m:oMathPara>
                </a14:m>
                <a:endParaRPr lang="en-GB" sz="2400" dirty="0"/>
              </a:p>
            </p:txBody>
          </p:sp>
        </mc:Choice>
        <mc:Fallback xmlns="">
          <p:sp>
            <p:nvSpPr>
              <p:cNvPr id="6" name="TextBox 5">
                <a:extLst>
                  <a:ext uri="{FF2B5EF4-FFF2-40B4-BE49-F238E27FC236}">
                    <a16:creationId xmlns:a16="http://schemas.microsoft.com/office/drawing/2014/main" id="{F5195D36-4B26-0136-167D-BD839DF68F48}"/>
                  </a:ext>
                </a:extLst>
              </p:cNvPr>
              <p:cNvSpPr txBox="1">
                <a:spLocks noRot="1" noChangeAspect="1" noMove="1" noResize="1" noEditPoints="1" noAdjustHandles="1" noChangeArrowheads="1" noChangeShapeType="1" noTextEdit="1"/>
              </p:cNvSpPr>
              <p:nvPr/>
            </p:nvSpPr>
            <p:spPr>
              <a:xfrm>
                <a:off x="8005383" y="731136"/>
                <a:ext cx="3348417" cy="806696"/>
              </a:xfrm>
              <a:prstGeom prst="rect">
                <a:avLst/>
              </a:prstGeom>
              <a:blipFill>
                <a:blip r:embed="rId2"/>
                <a:stretch>
                  <a:fillRect l="-377" r="-755" b="-7813"/>
                </a:stretch>
              </a:blipFill>
            </p:spPr>
            <p:txBody>
              <a:bodyPr/>
              <a:lstStyle/>
              <a:p>
                <a:r>
                  <a:rPr lang="en-GB">
                    <a:noFill/>
                  </a:rPr>
                  <a:t> </a:t>
                </a:r>
              </a:p>
            </p:txBody>
          </p:sp>
        </mc:Fallback>
      </mc:AlternateContent>
    </p:spTree>
    <p:extLst>
      <p:ext uri="{BB962C8B-B14F-4D97-AF65-F5344CB8AC3E}">
        <p14:creationId xmlns:p14="http://schemas.microsoft.com/office/powerpoint/2010/main" val="29099494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A4757-25ED-AA25-8F13-20B0244466B6}"/>
              </a:ext>
            </a:extLst>
          </p:cNvPr>
          <p:cNvSpPr>
            <a:spLocks noGrp="1"/>
          </p:cNvSpPr>
          <p:nvPr>
            <p:ph type="title"/>
          </p:nvPr>
        </p:nvSpPr>
        <p:spPr/>
        <p:txBody>
          <a:bodyPr/>
          <a:lstStyle/>
          <a:p>
            <a:r>
              <a:rPr lang="en-GB" dirty="0"/>
              <a:t>Key Points</a:t>
            </a:r>
          </a:p>
        </p:txBody>
      </p:sp>
      <p:sp>
        <p:nvSpPr>
          <p:cNvPr id="3" name="Content Placeholder 2">
            <a:extLst>
              <a:ext uri="{FF2B5EF4-FFF2-40B4-BE49-F238E27FC236}">
                <a16:creationId xmlns:a16="http://schemas.microsoft.com/office/drawing/2014/main" id="{A257C63C-93BC-2A32-5717-A6B2E91EB7E7}"/>
              </a:ext>
            </a:extLst>
          </p:cNvPr>
          <p:cNvSpPr>
            <a:spLocks noGrp="1"/>
          </p:cNvSpPr>
          <p:nvPr>
            <p:ph idx="1"/>
          </p:nvPr>
        </p:nvSpPr>
        <p:spPr>
          <a:xfrm>
            <a:off x="838200" y="1825625"/>
            <a:ext cx="10515600" cy="4288736"/>
          </a:xfrm>
        </p:spPr>
        <p:txBody>
          <a:bodyPr>
            <a:normAutofit fontScale="62500" lnSpcReduction="20000"/>
          </a:bodyPr>
          <a:lstStyle/>
          <a:p>
            <a:r>
              <a:rPr lang="en-GB" dirty="0"/>
              <a:t>There are a number of methodologies commonly applied to help in the overall fight against climate change. These fall into the general categories of carbon elimination (also known as “abatement”), carbon avoidance (a.k.a. “compensating”), or carbon removal (a.k.a. “neutralising”).</a:t>
            </a:r>
          </a:p>
          <a:p>
            <a:r>
              <a:rPr lang="en-GB" dirty="0"/>
              <a:t>Abatement is the most effective way to fight climate change although complete carbon elimination is not possible.</a:t>
            </a:r>
          </a:p>
          <a:p>
            <a:r>
              <a:rPr lang="en-GB" dirty="0"/>
              <a:t>Compensating includes the adoption of renewable energy sources, sustainable living practices, recycling, planting trees, etc.</a:t>
            </a:r>
          </a:p>
          <a:p>
            <a:r>
              <a:rPr lang="en-GB" dirty="0"/>
              <a:t>Neutralisations refer to the removal and permanent storage of atmospheric carbon to counterbalance the effect of releasing CO</a:t>
            </a:r>
            <a:r>
              <a:rPr lang="en-GB" baseline="-25000" dirty="0"/>
              <a:t>2</a:t>
            </a:r>
            <a:r>
              <a:rPr lang="en-GB" dirty="0"/>
              <a:t> into the atmosphere. Neutralisations tend to remove the carbon from the atmosphere in the short- and medium-term.</a:t>
            </a:r>
          </a:p>
          <a:p>
            <a:r>
              <a:rPr lang="en-GB" dirty="0"/>
              <a:t>Net zero aims to eliminate emissions and only offset the residual emissions that cannot be eliminated to reach the 1.5°C target set by the Paris Climate Agreement.</a:t>
            </a:r>
          </a:p>
          <a:p>
            <a:r>
              <a:rPr lang="en-GB" dirty="0"/>
              <a:t>Which strategies users or HPC system operators prioritise to reduce emissions depends on if the operational or embodied emissions dominate.</a:t>
            </a:r>
          </a:p>
          <a:p>
            <a:r>
              <a:rPr lang="en-GB" dirty="0"/>
              <a:t>A key part of reducing emissions from HPC use is reducing our consumption of HPC resources.</a:t>
            </a:r>
          </a:p>
        </p:txBody>
      </p:sp>
    </p:spTree>
    <p:extLst>
      <p:ext uri="{BB962C8B-B14F-4D97-AF65-F5344CB8AC3E}">
        <p14:creationId xmlns:p14="http://schemas.microsoft.com/office/powerpoint/2010/main" val="2093592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48044C-8A76-7DD9-95CB-933936DBB365}"/>
              </a:ext>
            </a:extLst>
          </p:cNvPr>
          <p:cNvSpPr>
            <a:spLocks noGrp="1"/>
          </p:cNvSpPr>
          <p:nvPr>
            <p:ph type="title"/>
          </p:nvPr>
        </p:nvSpPr>
        <p:spPr/>
        <p:txBody>
          <a:bodyPr/>
          <a:lstStyle/>
          <a:p>
            <a:r>
              <a:rPr lang="en-GB" dirty="0"/>
              <a:t>Objectives</a:t>
            </a:r>
          </a:p>
        </p:txBody>
      </p:sp>
      <p:sp>
        <p:nvSpPr>
          <p:cNvPr id="3" name="Content Placeholder 2">
            <a:extLst>
              <a:ext uri="{FF2B5EF4-FFF2-40B4-BE49-F238E27FC236}">
                <a16:creationId xmlns:a16="http://schemas.microsoft.com/office/drawing/2014/main" id="{69C6CABC-C663-46D4-D8D3-7792AA2AAD6E}"/>
              </a:ext>
            </a:extLst>
          </p:cNvPr>
          <p:cNvSpPr>
            <a:spLocks noGrp="1"/>
          </p:cNvSpPr>
          <p:nvPr>
            <p:ph idx="1"/>
          </p:nvPr>
        </p:nvSpPr>
        <p:spPr/>
        <p:txBody>
          <a:bodyPr/>
          <a:lstStyle/>
          <a:p>
            <a:r>
              <a:rPr lang="en-GB" dirty="0"/>
              <a:t>Understand different carbon reduction methodologies and their role in meeting climate commitments</a:t>
            </a:r>
          </a:p>
          <a:p>
            <a:r>
              <a:rPr lang="en-GB" dirty="0"/>
              <a:t>Appreciate the difference between </a:t>
            </a:r>
            <a:r>
              <a:rPr lang="en-GB" i="1" dirty="0"/>
              <a:t>Net Zero</a:t>
            </a:r>
            <a:r>
              <a:rPr lang="en-GB" dirty="0"/>
              <a:t> and </a:t>
            </a:r>
            <a:r>
              <a:rPr lang="en-GB" i="1" dirty="0"/>
              <a:t>carbon neutral</a:t>
            </a:r>
            <a:r>
              <a:rPr lang="en-GB" dirty="0"/>
              <a:t> climate commitments</a:t>
            </a:r>
          </a:p>
          <a:p>
            <a:r>
              <a:rPr lang="en-GB" dirty="0"/>
              <a:t>Understand matching strategies for energy from renewable sources</a:t>
            </a:r>
          </a:p>
          <a:p>
            <a:r>
              <a:rPr lang="en-GB" dirty="0"/>
              <a:t>Introduce potential strategies for reducing emissions from HPC system use</a:t>
            </a:r>
          </a:p>
          <a:p>
            <a:pPr marL="0" indent="0">
              <a:buNone/>
            </a:pPr>
            <a:endParaRPr lang="en-GB" dirty="0"/>
          </a:p>
        </p:txBody>
      </p:sp>
    </p:spTree>
    <p:extLst>
      <p:ext uri="{BB962C8B-B14F-4D97-AF65-F5344CB8AC3E}">
        <p14:creationId xmlns:p14="http://schemas.microsoft.com/office/powerpoint/2010/main" val="4162021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FD47C-FE75-A701-4314-E271E1D53CDD}"/>
              </a:ext>
            </a:extLst>
          </p:cNvPr>
          <p:cNvSpPr>
            <a:spLocks noGrp="1"/>
          </p:cNvSpPr>
          <p:nvPr>
            <p:ph type="title"/>
          </p:nvPr>
        </p:nvSpPr>
        <p:spPr/>
        <p:txBody>
          <a:bodyPr/>
          <a:lstStyle/>
          <a:p>
            <a:r>
              <a:rPr lang="en-GB" dirty="0"/>
              <a:t>Carbon reduction methodologies</a:t>
            </a:r>
          </a:p>
        </p:txBody>
      </p:sp>
      <p:sp>
        <p:nvSpPr>
          <p:cNvPr id="3" name="Text Placeholder 2">
            <a:extLst>
              <a:ext uri="{FF2B5EF4-FFF2-40B4-BE49-F238E27FC236}">
                <a16:creationId xmlns:a16="http://schemas.microsoft.com/office/drawing/2014/main" id="{20EBA3F1-A8ED-F493-DFC9-31698B0E8DBA}"/>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4070997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81463-1D38-6A70-972F-E53B603FD97D}"/>
              </a:ext>
            </a:extLst>
          </p:cNvPr>
          <p:cNvSpPr>
            <a:spLocks noGrp="1"/>
          </p:cNvSpPr>
          <p:nvPr>
            <p:ph type="title"/>
          </p:nvPr>
        </p:nvSpPr>
        <p:spPr/>
        <p:txBody>
          <a:bodyPr/>
          <a:lstStyle/>
          <a:p>
            <a:r>
              <a:rPr lang="en-GB" dirty="0"/>
              <a:t>Methodologies</a:t>
            </a:r>
          </a:p>
        </p:txBody>
      </p:sp>
      <p:pic>
        <p:nvPicPr>
          <p:cNvPr id="4" name="Picture 3">
            <a:extLst>
              <a:ext uri="{FF2B5EF4-FFF2-40B4-BE49-F238E27FC236}">
                <a16:creationId xmlns:a16="http://schemas.microsoft.com/office/drawing/2014/main" id="{CD6F41E5-F4E2-2EF1-C608-D5F9332C4E95}"/>
              </a:ext>
            </a:extLst>
          </p:cNvPr>
          <p:cNvPicPr>
            <a:picLocks noChangeAspect="1"/>
          </p:cNvPicPr>
          <p:nvPr/>
        </p:nvPicPr>
        <p:blipFill>
          <a:blip r:embed="rId2"/>
          <a:stretch>
            <a:fillRect/>
          </a:stretch>
        </p:blipFill>
        <p:spPr>
          <a:xfrm>
            <a:off x="2209800" y="1690688"/>
            <a:ext cx="7772400" cy="4376022"/>
          </a:xfrm>
          <a:prstGeom prst="rect">
            <a:avLst/>
          </a:prstGeom>
        </p:spPr>
      </p:pic>
    </p:spTree>
    <p:extLst>
      <p:ext uri="{BB962C8B-B14F-4D97-AF65-F5344CB8AC3E}">
        <p14:creationId xmlns:p14="http://schemas.microsoft.com/office/powerpoint/2010/main" val="3950520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A0802-229F-20F1-C9D9-D3D5250A4D86}"/>
              </a:ext>
            </a:extLst>
          </p:cNvPr>
          <p:cNvSpPr>
            <a:spLocks noGrp="1"/>
          </p:cNvSpPr>
          <p:nvPr>
            <p:ph type="title"/>
          </p:nvPr>
        </p:nvSpPr>
        <p:spPr/>
        <p:txBody>
          <a:bodyPr/>
          <a:lstStyle/>
          <a:p>
            <a:r>
              <a:rPr lang="en-GB" dirty="0"/>
              <a:t>Abatement – not emitting carbon</a:t>
            </a:r>
          </a:p>
        </p:txBody>
      </p:sp>
      <p:sp>
        <p:nvSpPr>
          <p:cNvPr id="3" name="Content Placeholder 2">
            <a:extLst>
              <a:ext uri="{FF2B5EF4-FFF2-40B4-BE49-F238E27FC236}">
                <a16:creationId xmlns:a16="http://schemas.microsoft.com/office/drawing/2014/main" id="{412C4961-D17D-9BCD-3DF1-5206C8DF0AB3}"/>
              </a:ext>
            </a:extLst>
          </p:cNvPr>
          <p:cNvSpPr>
            <a:spLocks noGrp="1"/>
          </p:cNvSpPr>
          <p:nvPr>
            <p:ph idx="1"/>
          </p:nvPr>
        </p:nvSpPr>
        <p:spPr/>
        <p:txBody>
          <a:bodyPr/>
          <a:lstStyle/>
          <a:p>
            <a:r>
              <a:rPr lang="en-GB" dirty="0"/>
              <a:t>The </a:t>
            </a:r>
            <a:r>
              <a:rPr lang="en-GB" dirty="0">
                <a:hlinkClick r:id="rId2"/>
              </a:rPr>
              <a:t>Science Based Targets Initiative</a:t>
            </a:r>
            <a:r>
              <a:rPr lang="en-GB" dirty="0"/>
              <a:t> refers to a mechanism called </a:t>
            </a:r>
            <a:r>
              <a:rPr lang="en-GB" dirty="0">
                <a:hlinkClick r:id="rId3"/>
              </a:rPr>
              <a:t>abatement</a:t>
            </a:r>
            <a:endParaRPr lang="en-GB" dirty="0"/>
          </a:p>
          <a:p>
            <a:pPr lvl="1"/>
            <a:r>
              <a:rPr lang="en-GB" dirty="0"/>
              <a:t>This means eliminating sources of CO</a:t>
            </a:r>
            <a:r>
              <a:rPr lang="en-GB" baseline="-25000" dirty="0"/>
              <a:t>2</a:t>
            </a:r>
            <a:r>
              <a:rPr lang="en-GB" dirty="0"/>
              <a:t> emissions associated with an organisation’s operations and </a:t>
            </a:r>
            <a:r>
              <a:rPr lang="en-GB" dirty="0">
                <a:hlinkClick r:id="rId4"/>
              </a:rPr>
              <a:t>value chain</a:t>
            </a:r>
            <a:endParaRPr lang="en-GB" dirty="0"/>
          </a:p>
          <a:p>
            <a:pPr lvl="1"/>
            <a:r>
              <a:rPr lang="en-GB" dirty="0"/>
              <a:t>The value chain describes the full range of activities needed to create a product or service, from conception to distribution</a:t>
            </a:r>
          </a:p>
          <a:p>
            <a:r>
              <a:rPr lang="en-GB" dirty="0"/>
              <a:t>Abatement on its own is not enough as there will always be residual emissions…</a:t>
            </a:r>
          </a:p>
          <a:p>
            <a:r>
              <a:rPr lang="en-GB" dirty="0"/>
              <a:t>…but abatement </a:t>
            </a:r>
            <a:r>
              <a:rPr lang="en-GB" i="1" dirty="0"/>
              <a:t>must</a:t>
            </a:r>
            <a:r>
              <a:rPr lang="en-GB" dirty="0"/>
              <a:t> form the core of every viable emissions reduction strategy</a:t>
            </a:r>
          </a:p>
        </p:txBody>
      </p:sp>
    </p:spTree>
    <p:extLst>
      <p:ext uri="{BB962C8B-B14F-4D97-AF65-F5344CB8AC3E}">
        <p14:creationId xmlns:p14="http://schemas.microsoft.com/office/powerpoint/2010/main" val="29254156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D1CA4-5A46-2C12-6F92-FB6E08CA62C2}"/>
              </a:ext>
            </a:extLst>
          </p:cNvPr>
          <p:cNvSpPr>
            <a:spLocks noGrp="1"/>
          </p:cNvSpPr>
          <p:nvPr>
            <p:ph type="title"/>
          </p:nvPr>
        </p:nvSpPr>
        <p:spPr/>
        <p:txBody>
          <a:bodyPr/>
          <a:lstStyle/>
          <a:p>
            <a:r>
              <a:rPr lang="en-GB" dirty="0">
                <a:solidFill>
                  <a:schemeClr val="accent3">
                    <a:lumMod val="75000"/>
                  </a:schemeClr>
                </a:solidFill>
              </a:rPr>
              <a:t>Exercise: Strategies for abatement</a:t>
            </a:r>
          </a:p>
        </p:txBody>
      </p:sp>
      <p:sp>
        <p:nvSpPr>
          <p:cNvPr id="3" name="Content Placeholder 2">
            <a:extLst>
              <a:ext uri="{FF2B5EF4-FFF2-40B4-BE49-F238E27FC236}">
                <a16:creationId xmlns:a16="http://schemas.microsoft.com/office/drawing/2014/main" id="{10B11D3D-59E9-8B36-6C4E-DBF6E534A449}"/>
              </a:ext>
            </a:extLst>
          </p:cNvPr>
          <p:cNvSpPr>
            <a:spLocks noGrp="1"/>
          </p:cNvSpPr>
          <p:nvPr>
            <p:ph idx="1"/>
          </p:nvPr>
        </p:nvSpPr>
        <p:spPr/>
        <p:txBody>
          <a:bodyPr/>
          <a:lstStyle/>
          <a:p>
            <a:pPr marL="0" indent="0">
              <a:buNone/>
            </a:pPr>
            <a:r>
              <a:rPr lang="en-GB" dirty="0"/>
              <a:t>Abatement is the critical component of carbon emissions reduction strategies. Pick one of the questions below (the one that is most relevant for your role) and write down some answers:</a:t>
            </a:r>
          </a:p>
          <a:p>
            <a:r>
              <a:rPr lang="en-GB" dirty="0"/>
              <a:t>Can you think of actions that individual users/researchers could take to implement abatement in their use of HPC systems?</a:t>
            </a:r>
          </a:p>
          <a:p>
            <a:r>
              <a:rPr lang="en-GB" dirty="0"/>
              <a:t>Can you think of actions that a service operator could take to implement abatement in the operation of HPC systems?</a:t>
            </a:r>
          </a:p>
          <a:p>
            <a:r>
              <a:rPr lang="en-GB" dirty="0"/>
              <a:t>Can you think of actions that a organisation procuring HPC systems could take to implement abatement when buying HPC systems?</a:t>
            </a:r>
          </a:p>
        </p:txBody>
      </p:sp>
    </p:spTree>
    <p:extLst>
      <p:ext uri="{BB962C8B-B14F-4D97-AF65-F5344CB8AC3E}">
        <p14:creationId xmlns:p14="http://schemas.microsoft.com/office/powerpoint/2010/main" val="37913890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CC3358-2259-BA6D-6984-9A938078B9B1}"/>
              </a:ext>
            </a:extLst>
          </p:cNvPr>
          <p:cNvSpPr>
            <a:spLocks noGrp="1"/>
          </p:cNvSpPr>
          <p:nvPr>
            <p:ph type="title"/>
          </p:nvPr>
        </p:nvSpPr>
        <p:spPr/>
        <p:txBody>
          <a:bodyPr/>
          <a:lstStyle/>
          <a:p>
            <a:r>
              <a:rPr lang="en-GB" dirty="0">
                <a:solidFill>
                  <a:schemeClr val="accent3">
                    <a:lumMod val="75000"/>
                  </a:schemeClr>
                </a:solidFill>
              </a:rPr>
              <a:t>Solution</a:t>
            </a:r>
          </a:p>
        </p:txBody>
      </p:sp>
      <p:sp>
        <p:nvSpPr>
          <p:cNvPr id="3" name="Content Placeholder 2">
            <a:extLst>
              <a:ext uri="{FF2B5EF4-FFF2-40B4-BE49-F238E27FC236}">
                <a16:creationId xmlns:a16="http://schemas.microsoft.com/office/drawing/2014/main" id="{2B4E3EFA-0D3E-3AEB-03F8-59B138FA5BB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656932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7A0F0-C207-0A13-B080-1C46B3468954}"/>
              </a:ext>
            </a:extLst>
          </p:cNvPr>
          <p:cNvSpPr>
            <a:spLocks noGrp="1"/>
          </p:cNvSpPr>
          <p:nvPr>
            <p:ph type="title"/>
          </p:nvPr>
        </p:nvSpPr>
        <p:spPr/>
        <p:txBody>
          <a:bodyPr/>
          <a:lstStyle/>
          <a:p>
            <a:r>
              <a:rPr lang="en-GB" dirty="0"/>
              <a:t>Offsets</a:t>
            </a:r>
          </a:p>
        </p:txBody>
      </p:sp>
      <p:sp>
        <p:nvSpPr>
          <p:cNvPr id="3" name="Content Placeholder 2">
            <a:extLst>
              <a:ext uri="{FF2B5EF4-FFF2-40B4-BE49-F238E27FC236}">
                <a16:creationId xmlns:a16="http://schemas.microsoft.com/office/drawing/2014/main" id="{8BB247D6-EED4-466B-D538-0F8EBE4D88BC}"/>
              </a:ext>
            </a:extLst>
          </p:cNvPr>
          <p:cNvSpPr>
            <a:spLocks noGrp="1"/>
          </p:cNvSpPr>
          <p:nvPr>
            <p:ph idx="1"/>
          </p:nvPr>
        </p:nvSpPr>
        <p:spPr/>
        <p:txBody>
          <a:bodyPr/>
          <a:lstStyle/>
          <a:p>
            <a:r>
              <a:rPr lang="en-GB" dirty="0"/>
              <a:t>Direct investments in emission reduction projects</a:t>
            </a:r>
          </a:p>
          <a:p>
            <a:pPr lvl="1"/>
            <a:r>
              <a:rPr lang="en-GB" dirty="0"/>
              <a:t>Organised through the </a:t>
            </a:r>
            <a:r>
              <a:rPr lang="en-GB" i="1" dirty="0"/>
              <a:t>Voluntary Carbon Market </a:t>
            </a:r>
            <a:r>
              <a:rPr lang="en-GB" dirty="0"/>
              <a:t>(VCM)</a:t>
            </a:r>
          </a:p>
          <a:p>
            <a:r>
              <a:rPr lang="en-GB" dirty="0"/>
              <a:t>1 carbon credit == 1,000 kgCO</a:t>
            </a:r>
            <a:r>
              <a:rPr lang="en-GB" baseline="-25000" dirty="0"/>
              <a:t>2</a:t>
            </a:r>
            <a:r>
              <a:rPr lang="en-GB" dirty="0"/>
              <a:t>e absorbed or reduced</a:t>
            </a:r>
          </a:p>
          <a:p>
            <a:r>
              <a:rPr lang="en-GB" dirty="0"/>
              <a:t>Many different types of offset available – e.g. ecosystem improvement, empowering local communities</a:t>
            </a:r>
          </a:p>
          <a:p>
            <a:r>
              <a:rPr lang="en-GB" dirty="0"/>
              <a:t>Offsets regulated through frameworks such as the </a:t>
            </a:r>
            <a:r>
              <a:rPr lang="en-GB" i="1" dirty="0"/>
              <a:t>Verified Carbon Standard</a:t>
            </a:r>
            <a:r>
              <a:rPr lang="en-GB" dirty="0"/>
              <a:t> (VCS) or the </a:t>
            </a:r>
            <a:r>
              <a:rPr lang="en-GB" i="1" dirty="0"/>
              <a:t>Gold Standard </a:t>
            </a:r>
            <a:r>
              <a:rPr lang="en-GB" dirty="0"/>
              <a:t>(GS)</a:t>
            </a:r>
          </a:p>
        </p:txBody>
      </p:sp>
    </p:spTree>
    <p:extLst>
      <p:ext uri="{BB962C8B-B14F-4D97-AF65-F5344CB8AC3E}">
        <p14:creationId xmlns:p14="http://schemas.microsoft.com/office/powerpoint/2010/main" val="30806434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1390</TotalTime>
  <Words>1585</Words>
  <Application>Microsoft Macintosh PowerPoint</Application>
  <PresentationFormat>Widescreen</PresentationFormat>
  <Paragraphs>159</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Cambria Math</vt:lpstr>
      <vt:lpstr>Times New Roman</vt:lpstr>
      <vt:lpstr>Office Theme</vt:lpstr>
      <vt:lpstr>Reducing Emissions</vt:lpstr>
      <vt:lpstr>Questions</vt:lpstr>
      <vt:lpstr>Objectives</vt:lpstr>
      <vt:lpstr>Carbon reduction methodologies</vt:lpstr>
      <vt:lpstr>Methodologies</vt:lpstr>
      <vt:lpstr>Abatement – not emitting carbon</vt:lpstr>
      <vt:lpstr>Exercise: Strategies for abatement</vt:lpstr>
      <vt:lpstr>Solution</vt:lpstr>
      <vt:lpstr>Offsets</vt:lpstr>
      <vt:lpstr>Why do offsets not improve HPC-CI</vt:lpstr>
      <vt:lpstr>Offsets: Compensations</vt:lpstr>
      <vt:lpstr>Offsets: Neutralisations</vt:lpstr>
      <vt:lpstr>Offsets: Neutralisations (cont.)</vt:lpstr>
      <vt:lpstr>Climate commitments</vt:lpstr>
      <vt:lpstr>Different commitments</vt:lpstr>
      <vt:lpstr>Carbon Neutral</vt:lpstr>
      <vt:lpstr>Net Zero</vt:lpstr>
      <vt:lpstr>Reducing Emissions</vt:lpstr>
      <vt:lpstr>Reduction of consumption</vt:lpstr>
      <vt:lpstr>Minimising consumption</vt:lpstr>
      <vt:lpstr>Improving HPC-CI: Users</vt:lpstr>
      <vt:lpstr>Improving HPC-CI: Operators </vt:lpstr>
      <vt:lpstr>Key Points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Turner</dc:creator>
  <cp:lastModifiedBy>Andrew Turner</cp:lastModifiedBy>
  <cp:revision>1</cp:revision>
  <dcterms:created xsi:type="dcterms:W3CDTF">2025-10-06T14:03:45Z</dcterms:created>
  <dcterms:modified xsi:type="dcterms:W3CDTF">2025-10-07T13:57:32Z</dcterms:modified>
</cp:coreProperties>
</file>