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23FC-4921-4A15-A87B-40242AC8901F}" v="68" dt="2023-11-30T18:40:15.027"/>
    <p1510:client id="{FC271AF9-2AEA-492D-BBE0-1C724531AF59}" v="66" dt="2023-11-30T22:51:33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4" d="100"/>
          <a:sy n="104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 walk-through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to programming the machine….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login to our CS-2 host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09600" y="2564904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vistor01@sdf-cs1.epcc.ed.ac.uk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3240869"/>
            <a:ext cx="10972800" cy="13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now logged into the host machine that connects to the CS-2</a:t>
            </a:r>
          </a:p>
          <a:p>
            <a:r>
              <a:rPr lang="en-GB" dirty="0"/>
              <a:t>Step two – cd into the </a:t>
            </a:r>
            <a:r>
              <a:rPr lang="en-GB" i="1" dirty="0"/>
              <a:t>cs2-sdk-training/</a:t>
            </a:r>
            <a:r>
              <a:rPr lang="en-GB" i="1" dirty="0" err="1"/>
              <a:t>practicals</a:t>
            </a:r>
            <a:r>
              <a:rPr lang="en-GB" i="1" dirty="0"/>
              <a:t>/walk-through </a:t>
            </a:r>
            <a:r>
              <a:rPr lang="en-GB" dirty="0"/>
              <a:t>which we will be working in for this part of the tutorial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4662527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~]$ cd cs2-sdk-training/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practicals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/walk-through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wt1-getting-started  wt2-basic-syntax  wt3-memcpy  wt4-memoryDSDs  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wt5-multiple-PEs  wt6-routes-fabricDSDs  wt7-optimisation  wt8-debugging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95400" y="5965525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</p:spTree>
    <p:extLst>
      <p:ext uri="{BB962C8B-B14F-4D97-AF65-F5344CB8AC3E}">
        <p14:creationId xmlns:p14="http://schemas.microsoft.com/office/powerpoint/2010/main" val="9650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002C-9726-255F-B908-BB704A79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my first CSL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FFD8-57EF-751D-3222-A3860630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800"/>
            <a:ext cx="10972800" cy="948401"/>
          </a:xfrm>
        </p:spPr>
        <p:txBody>
          <a:bodyPr/>
          <a:lstStyle/>
          <a:p>
            <a:r>
              <a:rPr lang="en-GB" dirty="0"/>
              <a:t>Change into the </a:t>
            </a:r>
            <a:r>
              <a:rPr lang="en-GB" i="1" dirty="0"/>
              <a:t>wt1-getting-started </a:t>
            </a:r>
            <a:r>
              <a:rPr lang="en-GB" dirty="0"/>
              <a:t>directory</a:t>
            </a:r>
          </a:p>
          <a:p>
            <a:r>
              <a:rPr lang="en-GB" dirty="0"/>
              <a:t>Compile the code using the </a:t>
            </a:r>
            <a:r>
              <a:rPr lang="en-GB" i="1" dirty="0" err="1"/>
              <a:t>cslc</a:t>
            </a:r>
            <a:r>
              <a:rPr lang="en-GB" i="1" dirty="0"/>
              <a:t> </a:t>
            </a:r>
            <a:r>
              <a:rPr lang="en-GB" dirty="0"/>
              <a:t>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65D66-B875-E723-BD5B-F05B9025BD72}"/>
              </a:ext>
            </a:extLst>
          </p:cNvPr>
          <p:cNvSpPr txBox="1"/>
          <p:nvPr/>
        </p:nvSpPr>
        <p:spPr>
          <a:xfrm>
            <a:off x="609600" y="2430201"/>
            <a:ext cx="109728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cd wt1-getting-started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 Using SIF: /home/y26/shared/cs_sdk-1.0.0/cbcore_sdk-202311111408-10-4a54bce5.sif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successful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[nebcs1@sdf-cs1 wt1-getting-started]$ ls out/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  east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out.json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west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[nebcs1@sdf-cs1 wt1-getting-started]$ ls out/bin/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out_0_0.elf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out_rpc.json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3E213F-EA3A-0917-DC67-2FB7376D71EE}"/>
              </a:ext>
            </a:extLst>
          </p:cNvPr>
          <p:cNvSpPr txBox="1">
            <a:spLocks/>
          </p:cNvSpPr>
          <p:nvPr/>
        </p:nvSpPr>
        <p:spPr>
          <a:xfrm>
            <a:off x="609600" y="49019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(via the simulator)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4A0D5-73F5-7501-81CC-427DBA7B12BF}"/>
              </a:ext>
            </a:extLst>
          </p:cNvPr>
          <p:cNvSpPr txBox="1"/>
          <p:nvPr/>
        </p:nvSpPr>
        <p:spPr>
          <a:xfrm>
            <a:off x="609600" y="5460634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cs_python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run.py --name out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 Using SIF: /home/y26/shared/cs_sdk-1.0.0/cbcore_sdk-202311111408-10-4a54bce5.sif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2662D-5730-DF8B-DEE2-BB2BB9866BA4}"/>
              </a:ext>
            </a:extLst>
          </p:cNvPr>
          <p:cNvSpPr txBox="1"/>
          <p:nvPr/>
        </p:nvSpPr>
        <p:spPr>
          <a:xfrm>
            <a:off x="609600" y="623731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Congratulations! You have run your first CSL program (although it doesn’t do very much yet!)</a:t>
            </a:r>
          </a:p>
        </p:txBody>
      </p:sp>
    </p:spTree>
    <p:extLst>
      <p:ext uri="{BB962C8B-B14F-4D97-AF65-F5344CB8AC3E}">
        <p14:creationId xmlns:p14="http://schemas.microsoft.com/office/powerpoint/2010/main" val="63579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DC3-B096-CF73-A12A-9876E23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these arguments to the CSL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EA56-9FFE-1272-EEE0-D880471E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20" y="2852936"/>
            <a:ext cx="10972800" cy="3336032"/>
          </a:xfrm>
        </p:spPr>
        <p:txBody>
          <a:bodyPr/>
          <a:lstStyle/>
          <a:p>
            <a:r>
              <a:rPr lang="en-GB" i="1" dirty="0">
                <a:solidFill>
                  <a:srgbClr val="0070C0"/>
                </a:solidFill>
              </a:rPr>
              <a:t>--fabric-dims=8,3</a:t>
            </a:r>
            <a:r>
              <a:rPr lang="en-GB" dirty="0"/>
              <a:t> defines the size of the simulated fabric, which is 8 x 3</a:t>
            </a:r>
          </a:p>
          <a:p>
            <a:r>
              <a:rPr lang="en-GB" i="1" dirty="0">
                <a:solidFill>
                  <a:srgbClr val="0070C0"/>
                </a:solidFill>
              </a:rPr>
              <a:t>--fabric-offsets=4,1</a:t>
            </a:r>
            <a:r>
              <a:rPr lang="en-GB" dirty="0"/>
              <a:t> defines where the program is placed on the fabric.</a:t>
            </a:r>
          </a:p>
          <a:p>
            <a:r>
              <a:rPr lang="en-GB" dirty="0">
                <a:solidFill>
                  <a:srgbClr val="0070C0"/>
                </a:solidFill>
              </a:rPr>
              <a:t>--</a:t>
            </a:r>
            <a:r>
              <a:rPr lang="en-GB" dirty="0" err="1">
                <a:solidFill>
                  <a:srgbClr val="0070C0"/>
                </a:solidFill>
              </a:rPr>
              <a:t>memcpy</a:t>
            </a:r>
            <a:r>
              <a:rPr lang="en-GB" dirty="0"/>
              <a:t> this flag is required to enable </a:t>
            </a:r>
            <a:r>
              <a:rPr lang="en-GB" dirty="0" err="1"/>
              <a:t>memcpy</a:t>
            </a:r>
            <a:r>
              <a:rPr lang="en-GB" dirty="0"/>
              <a:t> within the host program (we discussed this in the architecture slides)</a:t>
            </a:r>
          </a:p>
          <a:p>
            <a:r>
              <a:rPr lang="en-GB" i="1" dirty="0">
                <a:solidFill>
                  <a:srgbClr val="0070C0"/>
                </a:solidFill>
              </a:rPr>
              <a:t>--channels=1</a:t>
            </a:r>
            <a:r>
              <a:rPr lang="en-GB" dirty="0"/>
              <a:t> determines the number of ethernet links that can be used to transfer data to/from the CS-2 (maximum of 12)</a:t>
            </a:r>
          </a:p>
          <a:p>
            <a:r>
              <a:rPr lang="en-GB" i="1" dirty="0">
                <a:solidFill>
                  <a:srgbClr val="0070C0"/>
                </a:solidFill>
              </a:rPr>
              <a:t>-o out</a:t>
            </a:r>
            <a:r>
              <a:rPr lang="en-GB" dirty="0"/>
              <a:t> is the directory where the executables will be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611ED-3EA3-C050-4373-38046ED4A021}"/>
              </a:ext>
            </a:extLst>
          </p:cNvPr>
          <p:cNvSpPr txBox="1"/>
          <p:nvPr/>
        </p:nvSpPr>
        <p:spPr>
          <a:xfrm>
            <a:off x="609600" y="1772816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</p:txBody>
      </p:sp>
    </p:spTree>
    <p:extLst>
      <p:ext uri="{BB962C8B-B14F-4D97-AF65-F5344CB8AC3E}">
        <p14:creationId xmlns:p14="http://schemas.microsoft.com/office/powerpoint/2010/main" val="391045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DC3-B096-CF73-A12A-9876E23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</a:t>
            </a:r>
            <a:r>
              <a:rPr lang="en-GB" dirty="0" err="1"/>
              <a:t>layout.csl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611ED-3EA3-C050-4373-38046ED4A021}"/>
              </a:ext>
            </a:extLst>
          </p:cNvPr>
          <p:cNvSpPr txBox="1"/>
          <p:nvPr/>
        </p:nvSpPr>
        <p:spPr>
          <a:xfrm>
            <a:off x="606288" y="1943095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CB21E-9B45-E649-E1B6-EB0AEA44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72" y="1340768"/>
            <a:ext cx="10972800" cy="492362"/>
          </a:xfrm>
        </p:spPr>
        <p:txBody>
          <a:bodyPr/>
          <a:lstStyle/>
          <a:p>
            <a:r>
              <a:rPr lang="en-GB" dirty="0"/>
              <a:t>Defines the layout of the program on the CS-2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1715F-41CF-AC35-94C0-A8B86654AC12}"/>
              </a:ext>
            </a:extLst>
          </p:cNvPr>
          <p:cNvSpPr/>
          <p:nvPr/>
        </p:nvSpPr>
        <p:spPr>
          <a:xfrm>
            <a:off x="6099912" y="1814519"/>
            <a:ext cx="144016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5E78A-6AD2-2882-5B12-D584C08F3E78}"/>
              </a:ext>
            </a:extLst>
          </p:cNvPr>
          <p:cNvSpPr txBox="1"/>
          <p:nvPr/>
        </p:nvSpPr>
        <p:spPr>
          <a:xfrm>
            <a:off x="606288" y="2910267"/>
            <a:ext cx="7358608" cy="3308598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LAUNCH: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@get_color(8);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@import_module("&lt;memcpy/get_params&gt;", .{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.width = 1,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.height = 1,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.LAUNCH = LAUNCH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layout {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@set_rectangle(1, 1);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@set_tile_code(0, 0,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pe_program.csl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.{ 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memcpy.get_params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 });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@export_name("init_and_compute",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()void);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FD46B-651D-B4DF-22BB-95AA0E6A3CC2}"/>
              </a:ext>
            </a:extLst>
          </p:cNvPr>
          <p:cNvSpPr txBox="1"/>
          <p:nvPr/>
        </p:nvSpPr>
        <p:spPr>
          <a:xfrm>
            <a:off x="8040216" y="291026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Colour (virtual channel) used for Remote Procedure Call (RPC) mechanism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2CBE-306B-F1A3-A9D8-5589CC77F408}"/>
              </a:ext>
            </a:extLst>
          </p:cNvPr>
          <p:cNvSpPr txBox="1"/>
          <p:nvPr/>
        </p:nvSpPr>
        <p:spPr>
          <a:xfrm>
            <a:off x="8040216" y="38592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Imports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module (WSE side of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support) needed to launch 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A2460-5872-2131-B281-1B8AF7AA6091}"/>
              </a:ext>
            </a:extLst>
          </p:cNvPr>
          <p:cNvSpPr txBox="1"/>
          <p:nvPr/>
        </p:nvSpPr>
        <p:spPr>
          <a:xfrm>
            <a:off x="7996294" y="47209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are using just one PE (columns=1, rows=1)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72A3E-EA28-012E-C4BC-C79ACE257BAF}"/>
              </a:ext>
            </a:extLst>
          </p:cNvPr>
          <p:cNvSpPr txBox="1"/>
          <p:nvPr/>
        </p:nvSpPr>
        <p:spPr>
          <a:xfrm>
            <a:off x="8005789" y="516258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The lone PE should execute “</a:t>
            </a:r>
            <a:r>
              <a:rPr lang="en-GB" sz="1400" i="1" dirty="0" err="1">
                <a:solidFill>
                  <a:srgbClr val="0070C0"/>
                </a:solidFill>
              </a:rPr>
              <a:t>pe_program.csl</a:t>
            </a:r>
            <a:r>
              <a:rPr lang="en-GB" sz="1400" i="1" dirty="0">
                <a:solidFill>
                  <a:srgbClr val="0070C0"/>
                </a:solidFill>
              </a:rPr>
              <a:t>” and we pass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parameters as a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D1F84-75DF-E527-607D-461DA1B184FE}"/>
              </a:ext>
            </a:extLst>
          </p:cNvPr>
          <p:cNvSpPr txBox="1"/>
          <p:nvPr/>
        </p:nvSpPr>
        <p:spPr>
          <a:xfrm>
            <a:off x="8048205" y="605534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Expose this function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to the host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2CA22-4DA2-7582-6BD2-81FAAEB85F5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791744" y="3068626"/>
            <a:ext cx="4248472" cy="10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592C5-C46A-620C-F1C1-265EC7A452F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07968" y="3859265"/>
            <a:ext cx="2232248" cy="261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6858C5-EBBD-FA4C-C7A7-3BEF120459AC}"/>
              </a:ext>
            </a:extLst>
          </p:cNvPr>
          <p:cNvSpPr/>
          <p:nvPr/>
        </p:nvSpPr>
        <p:spPr>
          <a:xfrm>
            <a:off x="5519936" y="3433487"/>
            <a:ext cx="144016" cy="84574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AEDAE-5EE1-172A-1AC6-D0FB825DC51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675620" y="4874809"/>
            <a:ext cx="5320674" cy="20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73D773-CFB1-84D9-1AA9-7633C7C462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536306" y="5531916"/>
            <a:ext cx="469483" cy="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6FC97-E5C4-B722-06F6-37562BAF091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583832" y="5901248"/>
            <a:ext cx="3464373" cy="415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E77E11-19B9-84BD-3F22-99D5F9BE0DFB}"/>
              </a:ext>
            </a:extLst>
          </p:cNvPr>
          <p:cNvSpPr txBox="1"/>
          <p:nvPr/>
        </p:nvSpPr>
        <p:spPr>
          <a:xfrm>
            <a:off x="548072" y="6270171"/>
            <a:ext cx="4556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In the </a:t>
            </a:r>
            <a:r>
              <a:rPr lang="en-GB" sz="1600" i="1" dirty="0" err="1">
                <a:solidFill>
                  <a:srgbClr val="FF0000"/>
                </a:solidFill>
              </a:rPr>
              <a:t>layout.csl</a:t>
            </a:r>
            <a:r>
              <a:rPr lang="en-GB" sz="1600" i="1" dirty="0">
                <a:solidFill>
                  <a:srgbClr val="FF0000"/>
                </a:solidFill>
              </a:rPr>
              <a:t> file you will see comments to explain these lines (omitted here for space)</a:t>
            </a:r>
          </a:p>
        </p:txBody>
      </p:sp>
    </p:spTree>
    <p:extLst>
      <p:ext uri="{BB962C8B-B14F-4D97-AF65-F5344CB8AC3E}">
        <p14:creationId xmlns:p14="http://schemas.microsoft.com/office/powerpoint/2010/main" val="3947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DBE-5B7D-54D7-4921-991B4826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Driving from the 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165B3-5EF4-BD39-37AA-D560E4CB5BFF}"/>
              </a:ext>
            </a:extLst>
          </p:cNvPr>
          <p:cNvSpPr txBox="1"/>
          <p:nvPr/>
        </p:nvSpPr>
        <p:spPr>
          <a:xfrm>
            <a:off x="551384" y="1628800"/>
            <a:ext cx="5688632" cy="4493538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cerebras.sdk.runtime.sdkruntimepybind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Read arguments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parser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argparse.ArgumentParser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('--name', help="the test compile output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help="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 CS system")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parser.parse_args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runner using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runner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(args.name,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and run the program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runner.load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runner.run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Launch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on device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runner.launch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nonblock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Stop the program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runner.stop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F707-5B42-77E4-4324-C0842B50E22A}"/>
              </a:ext>
            </a:extLst>
          </p:cNvPr>
          <p:cNvSpPr txBox="1"/>
          <p:nvPr/>
        </p:nvSpPr>
        <p:spPr>
          <a:xfrm>
            <a:off x="6456040" y="2448189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create an instance of the </a:t>
            </a:r>
            <a:r>
              <a:rPr lang="en-GB" sz="1400" i="1" dirty="0" err="1">
                <a:solidFill>
                  <a:srgbClr val="0070C0"/>
                </a:solidFill>
              </a:rPr>
              <a:t>Cerebras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i="1" dirty="0" err="1">
                <a:solidFill>
                  <a:srgbClr val="0070C0"/>
                </a:solidFill>
              </a:rPr>
              <a:t>SdkRuntime</a:t>
            </a:r>
            <a:r>
              <a:rPr lang="en-GB" sz="1400" i="1" dirty="0">
                <a:solidFill>
                  <a:srgbClr val="0070C0"/>
                </a:solidFill>
              </a:rPr>
              <a:t> (the host side library that interacts with the CS-2).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0FD727-D4DB-5913-2096-1DE63DCF331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03727" y="2817521"/>
            <a:ext cx="1752313" cy="791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3D0D27-C168-9EA2-EDC6-1EE9773025AF}"/>
              </a:ext>
            </a:extLst>
          </p:cNvPr>
          <p:cNvSpPr txBox="1"/>
          <p:nvPr/>
        </p:nvSpPr>
        <p:spPr>
          <a:xfrm>
            <a:off x="6456040" y="372713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Load our compiled program onto the WSE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5C6BE-2129-90B0-54DA-303F9947D4B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7528" y="3881020"/>
            <a:ext cx="4608512" cy="55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69CC4C-50C5-0066-7294-54F9DE204B00}"/>
              </a:ext>
            </a:extLst>
          </p:cNvPr>
          <p:cNvSpPr txBox="1"/>
          <p:nvPr/>
        </p:nvSpPr>
        <p:spPr>
          <a:xfrm>
            <a:off x="6456040" y="4178143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Start running the program on the WSE. This won’t do anything yet, it activates and is ready for a Remote Procedure Call (RPC) from the host.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F57B7D-3F7C-AE82-B2F6-C890062D2B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03512" y="4547475"/>
            <a:ext cx="4752528" cy="53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D995C-C097-7BF5-3CAC-F1E75861C4E5}"/>
              </a:ext>
            </a:extLst>
          </p:cNvPr>
          <p:cNvSpPr txBox="1"/>
          <p:nvPr/>
        </p:nvSpPr>
        <p:spPr>
          <a:xfrm>
            <a:off x="6456040" y="4944935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Launch the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function on the WSE and wait until it has completed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A1206-9964-C98D-2051-951C662867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768203" y="5206545"/>
            <a:ext cx="1687837" cy="7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B943CE-44D8-7821-8BCD-49C099E6A93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817657" y="5832201"/>
            <a:ext cx="4638383" cy="136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D1A1AF-1065-5DBF-17BB-47FFA1952B08}"/>
              </a:ext>
            </a:extLst>
          </p:cNvPr>
          <p:cNvSpPr txBox="1"/>
          <p:nvPr/>
        </p:nvSpPr>
        <p:spPr>
          <a:xfrm>
            <a:off x="6456040" y="567831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Stop the program on the WSE and clean up</a:t>
            </a:r>
          </a:p>
        </p:txBody>
      </p:sp>
    </p:spTree>
    <p:extLst>
      <p:ext uri="{BB962C8B-B14F-4D97-AF65-F5344CB8AC3E}">
        <p14:creationId xmlns:p14="http://schemas.microsoft.com/office/powerpoint/2010/main" val="394577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9B5B-2DF4-AEFC-E75F-A749C0DA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DF63B-6EFF-AAFB-BF46-6D9AE3AD85AD}"/>
              </a:ext>
            </a:extLst>
          </p:cNvPr>
          <p:cNvSpPr txBox="1"/>
          <p:nvPr/>
        </p:nvSpPr>
        <p:spPr>
          <a:xfrm>
            <a:off x="407368" y="1268760"/>
            <a:ext cx="5688632" cy="5509200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Struct containing parameters 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layout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comptime_struct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sys_mod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@import_module("&lt;memcpy/memcpy&gt;",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Constants defining dimensions of our data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N: i16 = 3;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48 kB of local PE memory contains x and y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 x: [N] f32;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 y: [N] f32;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 i16,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*[N], value : i16) void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Export function so it is host-callable by RPC mechanism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@export_symbol(init_and_compute);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RPC server using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LAUNCH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@rpc(@get_data_task_id(sys_mod.LAUNCH));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4C4F2C2-46C8-5AE6-0342-D7F027FA7D30}"/>
              </a:ext>
            </a:extLst>
          </p:cNvPr>
          <p:cNvSpPr/>
          <p:nvPr/>
        </p:nvSpPr>
        <p:spPr>
          <a:xfrm>
            <a:off x="6023992" y="1268761"/>
            <a:ext cx="274240" cy="72008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5BD92-2712-0FB9-E86D-E03922B6D3CE}"/>
              </a:ext>
            </a:extLst>
          </p:cNvPr>
          <p:cNvSpPr txBox="1"/>
          <p:nvPr/>
        </p:nvSpPr>
        <p:spPr>
          <a:xfrm>
            <a:off x="7521708" y="133924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Infrastructure we need for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library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CED4C-A3C9-8116-A949-BEB108145CE1}"/>
              </a:ext>
            </a:extLst>
          </p:cNvPr>
          <p:cNvSpPr txBox="1"/>
          <p:nvPr/>
        </p:nvSpPr>
        <p:spPr>
          <a:xfrm>
            <a:off x="7521708" y="191578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Defines a constant integer of 16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7397F-60C1-4227-63ED-0DC0899C7CC4}"/>
              </a:ext>
            </a:extLst>
          </p:cNvPr>
          <p:cNvSpPr txBox="1"/>
          <p:nvPr/>
        </p:nvSpPr>
        <p:spPr>
          <a:xfrm>
            <a:off x="7535346" y="2276878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Declares arrays x and y to be of size N and type single-precision floating point. These are allocated in the PE’s local memory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713603F-3DAC-4BF6-2A45-1A91AFC956D7}"/>
              </a:ext>
            </a:extLst>
          </p:cNvPr>
          <p:cNvSpPr/>
          <p:nvPr/>
        </p:nvSpPr>
        <p:spPr>
          <a:xfrm>
            <a:off x="6059996" y="3156278"/>
            <a:ext cx="274240" cy="221693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79306-1872-DC80-E3BD-3249FCD22701}"/>
              </a:ext>
            </a:extLst>
          </p:cNvPr>
          <p:cNvSpPr txBox="1"/>
          <p:nvPr/>
        </p:nvSpPr>
        <p:spPr>
          <a:xfrm>
            <a:off x="7521708" y="402336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will look at these functions in detail in a minute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7FB98-2021-BECD-2FAC-37DB3278401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443319" y="1600851"/>
            <a:ext cx="1078389" cy="2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7D0A4-0763-4275-CD78-AA6B25081DA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351584" y="2069670"/>
            <a:ext cx="5170124" cy="15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9A56C-CE1C-A184-92A7-1767392E68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51684" y="2646210"/>
            <a:ext cx="4283662" cy="148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49BB9C-45A8-7476-40E0-C73A2A56FDA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43319" y="4264746"/>
            <a:ext cx="1078389" cy="20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CDB171-6EB6-9A16-4DE3-A15FE1A3BAB4}"/>
              </a:ext>
            </a:extLst>
          </p:cNvPr>
          <p:cNvSpPr txBox="1"/>
          <p:nvPr/>
        </p:nvSpPr>
        <p:spPr>
          <a:xfrm>
            <a:off x="7521708" y="537321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Sets up the program by exporting the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BAF-4C56-B3AA-C6B4-C405C01E5D50}"/>
              </a:ext>
            </a:extLst>
          </p:cNvPr>
          <p:cNvSpPr txBox="1"/>
          <p:nvPr/>
        </p:nvSpPr>
        <p:spPr>
          <a:xfrm>
            <a:off x="7496696" y="600640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Create an RPC server (so it can be called from the host) using the colour defined in </a:t>
            </a:r>
            <a:r>
              <a:rPr lang="en-GB" sz="1400" i="1" dirty="0" err="1">
                <a:solidFill>
                  <a:srgbClr val="0070C0"/>
                </a:solidFill>
              </a:rPr>
              <a:t>layout.csl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2BF4EF-E020-A087-227D-ADFE524491D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56805" y="5634825"/>
            <a:ext cx="1964903" cy="120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95C6F0-FCCD-107F-00BF-4974ACE4236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30915" y="6248964"/>
            <a:ext cx="3265781" cy="1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1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0A5-FBBE-BA6D-3C16-4108280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36047-64AC-CCCC-0C87-DD58ED7E2FC6}"/>
              </a:ext>
            </a:extLst>
          </p:cNvPr>
          <p:cNvSpPr txBox="1"/>
          <p:nvPr/>
        </p:nvSpPr>
        <p:spPr>
          <a:xfrm>
            <a:off x="609600" y="2492896"/>
            <a:ext cx="5688632" cy="1107996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 i16,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*[N], value : i16) void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(@range(i16, N))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.*[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+= value *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.*[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1724-D3EF-04F1-9EFE-085148C7542A}"/>
              </a:ext>
            </a:extLst>
          </p:cNvPr>
          <p:cNvSpPr txBox="1"/>
          <p:nvPr/>
        </p:nvSpPr>
        <p:spPr>
          <a:xfrm>
            <a:off x="6744072" y="1323099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Defines </a:t>
            </a:r>
            <a:r>
              <a:rPr lang="en-GB" sz="1400" i="1" dirty="0">
                <a:solidFill>
                  <a:srgbClr val="0070C0"/>
                </a:solidFill>
              </a:rPr>
              <a:t>sum</a:t>
            </a:r>
            <a:r>
              <a:rPr lang="en-GB" sz="1400" dirty="0">
                <a:solidFill>
                  <a:srgbClr val="0070C0"/>
                </a:solidFill>
              </a:rPr>
              <a:t> to be a function with a void return type. It accepts three arguments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FA8E2-B97B-09D4-0B25-0ECBB68495C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23792" y="1584709"/>
            <a:ext cx="2520280" cy="90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1DA58-A653-7491-BA47-D4B1263CF2E1}"/>
              </a:ext>
            </a:extLst>
          </p:cNvPr>
          <p:cNvSpPr txBox="1"/>
          <p:nvPr/>
        </p:nvSpPr>
        <p:spPr>
          <a:xfrm>
            <a:off x="6673489" y="2896739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rgbClr val="0070C0"/>
                </a:solidFill>
              </a:rPr>
              <a:t>x_ptr</a:t>
            </a:r>
            <a:r>
              <a:rPr lang="en-GB" sz="1400" dirty="0">
                <a:solidFill>
                  <a:srgbClr val="0070C0"/>
                </a:solidFill>
              </a:rPr>
              <a:t> and </a:t>
            </a:r>
            <a:r>
              <a:rPr lang="en-GB" sz="1400" i="1" dirty="0" err="1">
                <a:solidFill>
                  <a:srgbClr val="0070C0"/>
                </a:solidFill>
              </a:rPr>
              <a:t>y_ptr</a:t>
            </a:r>
            <a:r>
              <a:rPr lang="en-GB" sz="1400" dirty="0">
                <a:solidFill>
                  <a:srgbClr val="0070C0"/>
                </a:solidFill>
              </a:rPr>
              <a:t> are defined as pointers of over memory of size </a:t>
            </a:r>
            <a:r>
              <a:rPr lang="en-GB" sz="1400" i="1" dirty="0">
                <a:solidFill>
                  <a:srgbClr val="0070C0"/>
                </a:solidFill>
              </a:rPr>
              <a:t>N</a:t>
            </a:r>
            <a:r>
              <a:rPr lang="en-GB" sz="1400" dirty="0">
                <a:solidFill>
                  <a:srgbClr val="0070C0"/>
                </a:solidFill>
              </a:rPr>
              <a:t>. Like C, the asterisk, *, represents a pointer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38B6AD-0A74-B184-70F5-C2303A0FDF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2180" y="2844080"/>
            <a:ext cx="3021309" cy="314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37A76-B508-7233-9C95-E23DE2413067}"/>
              </a:ext>
            </a:extLst>
          </p:cNvPr>
          <p:cNvSpPr txBox="1"/>
          <p:nvPr/>
        </p:nvSpPr>
        <p:spPr>
          <a:xfrm>
            <a:off x="6744072" y="2009890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The </a:t>
            </a:r>
            <a:r>
              <a:rPr lang="en-GB" sz="1400" i="1" dirty="0">
                <a:solidFill>
                  <a:srgbClr val="0070C0"/>
                </a:solidFill>
              </a:rPr>
              <a:t>value</a:t>
            </a:r>
            <a:r>
              <a:rPr lang="en-GB" sz="1400" dirty="0">
                <a:solidFill>
                  <a:srgbClr val="0070C0"/>
                </a:solidFill>
              </a:rPr>
              <a:t> argument is a scalar of type i16 (16-bit integer). CSL uses a colon to provide type information</a:t>
            </a:r>
          </a:p>
          <a:p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8DA1F0-E0C4-E5EB-74F6-5B2836FACF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66084" y="2379222"/>
            <a:ext cx="1777988" cy="216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6C7216-C1A9-E5A9-08A1-365AA2A2C322}"/>
              </a:ext>
            </a:extLst>
          </p:cNvPr>
          <p:cNvSpPr txBox="1"/>
          <p:nvPr/>
        </p:nvSpPr>
        <p:spPr>
          <a:xfrm>
            <a:off x="272396" y="4059939"/>
            <a:ext cx="492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This is a for loop, which loops over some array and at each iteration the variable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dirty="0">
                <a:solidFill>
                  <a:srgbClr val="0070C0"/>
                </a:solidFill>
              </a:rPr>
              <a:t> contains the loop’s current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This is very similar to a loop in Python but just with a different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 The in-built range function is used here to provide an array containing 0 to </a:t>
            </a:r>
            <a:r>
              <a:rPr lang="en-GB" sz="1400" i="1" dirty="0">
                <a:solidFill>
                  <a:srgbClr val="0070C0"/>
                </a:solidFill>
              </a:rPr>
              <a:t>N</a:t>
            </a:r>
            <a:r>
              <a:rPr lang="en-GB" sz="1400" dirty="0">
                <a:solidFill>
                  <a:srgbClr val="0070C0"/>
                </a:solidFill>
              </a:rPr>
              <a:t>-1 with each element of type i16. Again this is similar to Python’s range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2589C-A9E8-711B-FCAC-60CF7CF1BFBA}"/>
              </a:ext>
            </a:extLst>
          </p:cNvPr>
          <p:cNvCxnSpPr>
            <a:cxnSpLocks/>
          </p:cNvCxnSpPr>
          <p:nvPr/>
        </p:nvCxnSpPr>
        <p:spPr>
          <a:xfrm flipV="1">
            <a:off x="911424" y="3123295"/>
            <a:ext cx="144016" cy="936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B7D575-9655-7671-ACCF-CE53D30DCD22}"/>
              </a:ext>
            </a:extLst>
          </p:cNvPr>
          <p:cNvSpPr txBox="1"/>
          <p:nvPr/>
        </p:nvSpPr>
        <p:spPr>
          <a:xfrm>
            <a:off x="6096000" y="4059939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The asterisk is used to dereference a pointer, so here we are accessing the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dirty="0">
                <a:solidFill>
                  <a:srgbClr val="0070C0"/>
                </a:solidFill>
              </a:rPr>
              <a:t>element of </a:t>
            </a:r>
            <a:r>
              <a:rPr lang="en-GB" sz="1400" i="1" dirty="0" err="1">
                <a:solidFill>
                  <a:srgbClr val="0070C0"/>
                </a:solidFill>
              </a:rPr>
              <a:t>y_ptr</a:t>
            </a:r>
            <a:endParaRPr lang="en-GB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C8F6A-F12F-A905-915E-1E2D5C5A8F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930246" y="3272023"/>
            <a:ext cx="4165754" cy="1049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0A5-FBBE-BA6D-3C16-4108280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36047-64AC-CCCC-0C87-DD58ED7E2FC6}"/>
              </a:ext>
            </a:extLst>
          </p:cNvPr>
          <p:cNvSpPr txBox="1"/>
          <p:nvPr/>
        </p:nvSpPr>
        <p:spPr>
          <a:xfrm>
            <a:off x="499886" y="2201334"/>
            <a:ext cx="5688632" cy="3139321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(@range(i16, N))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1.0;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@as(f32,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initialize();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sum(&amp;x, &amp;y, 2);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After this function finishes,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memcpy's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cmd_stream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must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be unblocked on all PEs for further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to execute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sys_mod.unblock_cmd_stream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1724-D3EF-04F1-9EFE-085148C7542A}"/>
              </a:ext>
            </a:extLst>
          </p:cNvPr>
          <p:cNvSpPr txBox="1"/>
          <p:nvPr/>
        </p:nvSpPr>
        <p:spPr>
          <a:xfrm>
            <a:off x="6713031" y="161584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This </a:t>
            </a:r>
            <a:r>
              <a:rPr lang="en-GB" sz="1400" i="1" dirty="0">
                <a:solidFill>
                  <a:srgbClr val="0070C0"/>
                </a:solidFill>
              </a:rPr>
              <a:t>initialise </a:t>
            </a:r>
            <a:r>
              <a:rPr lang="en-GB" sz="1400" dirty="0">
                <a:solidFill>
                  <a:srgbClr val="0070C0"/>
                </a:solidFill>
              </a:rPr>
              <a:t>function accepts no arguments and returns no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FA8E2-B97B-09D4-0B25-0ECBB68495C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64559" y="1877454"/>
            <a:ext cx="4248472" cy="387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1DA58-A653-7491-BA47-D4B1263CF2E1}"/>
              </a:ext>
            </a:extLst>
          </p:cNvPr>
          <p:cNvSpPr txBox="1"/>
          <p:nvPr/>
        </p:nvSpPr>
        <p:spPr>
          <a:xfrm>
            <a:off x="6642448" y="3189484"/>
            <a:ext cx="492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Accesses the global variables </a:t>
            </a:r>
            <a:r>
              <a:rPr lang="en-GB" sz="1400" i="1" dirty="0">
                <a:solidFill>
                  <a:srgbClr val="0070C0"/>
                </a:solidFill>
              </a:rPr>
              <a:t>x</a:t>
            </a:r>
            <a:r>
              <a:rPr lang="en-GB" sz="1400" dirty="0">
                <a:solidFill>
                  <a:srgbClr val="0070C0"/>
                </a:solidFill>
              </a:rPr>
              <a:t> and </a:t>
            </a:r>
            <a:r>
              <a:rPr lang="en-GB" sz="1400" i="1" dirty="0">
                <a:solidFill>
                  <a:srgbClr val="0070C0"/>
                </a:solidFill>
              </a:rPr>
              <a:t>y</a:t>
            </a:r>
            <a:r>
              <a:rPr lang="en-GB" sz="1400" dirty="0">
                <a:solidFill>
                  <a:srgbClr val="0070C0"/>
                </a:solidFill>
              </a:rPr>
              <a:t>, setting </a:t>
            </a:r>
            <a:r>
              <a:rPr lang="en-GB" sz="1400" i="1" dirty="0">
                <a:solidFill>
                  <a:srgbClr val="0070C0"/>
                </a:solidFill>
              </a:rPr>
              <a:t>x </a:t>
            </a:r>
            <a:r>
              <a:rPr lang="en-GB" sz="1400" dirty="0">
                <a:solidFill>
                  <a:srgbClr val="0070C0"/>
                </a:solidFill>
              </a:rPr>
              <a:t>to be the value 1.0 and </a:t>
            </a:r>
            <a:r>
              <a:rPr lang="en-GB" sz="1400" i="1" dirty="0">
                <a:solidFill>
                  <a:srgbClr val="0070C0"/>
                </a:solidFill>
              </a:rPr>
              <a:t>y </a:t>
            </a:r>
            <a:r>
              <a:rPr lang="en-GB" sz="1400" dirty="0">
                <a:solidFill>
                  <a:srgbClr val="0070C0"/>
                </a:solidFill>
              </a:rPr>
              <a:t>to be the current loop value (cast to a 32-bit floating point)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38B6AD-0A74-B184-70F5-C2303A0FDF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112631" y="2862230"/>
            <a:ext cx="3529817" cy="696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37A76-B508-7233-9C95-E23DE2413067}"/>
              </a:ext>
            </a:extLst>
          </p:cNvPr>
          <p:cNvSpPr txBox="1"/>
          <p:nvPr/>
        </p:nvSpPr>
        <p:spPr>
          <a:xfrm>
            <a:off x="6713031" y="2302635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For loop, looping up to </a:t>
            </a:r>
            <a:r>
              <a:rPr lang="en-GB" sz="1400" i="1" dirty="0">
                <a:solidFill>
                  <a:srgbClr val="0070C0"/>
                </a:solidFill>
              </a:rPr>
              <a:t>N </a:t>
            </a:r>
            <a:r>
              <a:rPr lang="en-GB" sz="1400" dirty="0">
                <a:solidFill>
                  <a:srgbClr val="0070C0"/>
                </a:solidFill>
              </a:rPr>
              <a:t>with the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dirty="0">
                <a:solidFill>
                  <a:srgbClr val="0070C0"/>
                </a:solidFill>
              </a:rPr>
              <a:t>variable containing the loop value at each iteration</a:t>
            </a:r>
          </a:p>
          <a:p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8DA1F0-E0C4-E5EB-74F6-5B2836FACF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44202" y="2492898"/>
            <a:ext cx="3368829" cy="179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2589C-A9E8-711B-FCAC-60CF7CF1BFB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344202" y="4976669"/>
            <a:ext cx="3344173" cy="489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B7D575-9655-7671-ACCF-CE53D30DCD22}"/>
              </a:ext>
            </a:extLst>
          </p:cNvPr>
          <p:cNvSpPr txBox="1"/>
          <p:nvPr/>
        </p:nvSpPr>
        <p:spPr>
          <a:xfrm>
            <a:off x="6709901" y="4065206"/>
            <a:ext cx="492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Entry point called by the host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C8F6A-F12F-A905-915E-1E2D5C5A8FB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062636" y="4065206"/>
            <a:ext cx="4647265" cy="61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C3C6C2-DA5D-36EC-5103-14794CBB74D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927648" y="3855325"/>
            <a:ext cx="3782253" cy="36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315AE0-B50F-4FA5-7BFC-411A13B83A0C}"/>
              </a:ext>
            </a:extLst>
          </p:cNvPr>
          <p:cNvSpPr txBox="1"/>
          <p:nvPr/>
        </p:nvSpPr>
        <p:spPr>
          <a:xfrm>
            <a:off x="6709901" y="4414951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Calls the initialise function followed by </a:t>
            </a:r>
            <a:r>
              <a:rPr lang="en-GB" sz="1400" i="1" dirty="0">
                <a:solidFill>
                  <a:srgbClr val="0070C0"/>
                </a:solidFill>
              </a:rPr>
              <a:t>sum </a:t>
            </a:r>
            <a:r>
              <a:rPr lang="en-GB" sz="1400" dirty="0">
                <a:solidFill>
                  <a:srgbClr val="0070C0"/>
                </a:solidFill>
              </a:rPr>
              <a:t>, with </a:t>
            </a:r>
            <a:r>
              <a:rPr lang="en-GB" sz="1400" i="1" dirty="0">
                <a:solidFill>
                  <a:srgbClr val="0070C0"/>
                </a:solidFill>
              </a:rPr>
              <a:t>x and y </a:t>
            </a:r>
            <a:r>
              <a:rPr lang="en-GB" sz="1400" dirty="0">
                <a:solidFill>
                  <a:srgbClr val="0070C0"/>
                </a:solidFill>
              </a:rPr>
              <a:t>global variables as arguments and the scalar value </a:t>
            </a:r>
            <a:r>
              <a:rPr lang="en-GB" sz="1400" i="1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EE0E55-E040-AA63-3C62-D98A502830E7}"/>
              </a:ext>
            </a:extLst>
          </p:cNvPr>
          <p:cNvSpPr txBox="1"/>
          <p:nvPr/>
        </p:nvSpPr>
        <p:spPr>
          <a:xfrm>
            <a:off x="6688375" y="5204902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After the work completes need to do some cleanup on the command stream to ensure can execute further commands</a:t>
            </a:r>
          </a:p>
        </p:txBody>
      </p:sp>
    </p:spTree>
    <p:extLst>
      <p:ext uri="{BB962C8B-B14F-4D97-AF65-F5344CB8AC3E}">
        <p14:creationId xmlns:p14="http://schemas.microsoft.com/office/powerpoint/2010/main" val="2395040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1587</Words>
  <Application>Microsoft Office PowerPoint</Application>
  <PresentationFormat>Widescreen</PresentationFormat>
  <Paragraphs>171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epcc_grey</vt:lpstr>
      <vt:lpstr>Cerebras SDK walk-through</vt:lpstr>
      <vt:lpstr>Let’s get to programming the machine….</vt:lpstr>
      <vt:lpstr>Running my first CSL program</vt:lpstr>
      <vt:lpstr>What are these arguments to the CSL compiler?</vt:lpstr>
      <vt:lpstr>What’s this layout.csl?</vt:lpstr>
      <vt:lpstr>Driving from the host</vt:lpstr>
      <vt:lpstr>Exploring the pe_program.csl code</vt:lpstr>
      <vt:lpstr>Exploring the pe_program.csl code</vt:lpstr>
      <vt:lpstr>Exploring the pe_program.csl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2023-11-30T22:52:02Z</dcterms:modified>
</cp:coreProperties>
</file>