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4761" r:id="rId3"/>
    <p:sldId id="4762" r:id="rId4"/>
    <p:sldId id="4765" r:id="rId5"/>
    <p:sldId id="4764" r:id="rId6"/>
    <p:sldId id="4771" r:id="rId7"/>
    <p:sldId id="47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31F49-A08A-4C63-9DBE-F8727125D082}" v="4" dt="2023-12-19T18:52:4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16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2: GEMV on a </a:t>
            </a: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739F0-A737-1032-FA51-F70A39FA0FA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8349C-CF66-5C1D-DD4F-A63D0A408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7" y="1814859"/>
            <a:ext cx="3677487" cy="4248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 Matrix-Vector Multiplication on two adjacent PEs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with M rows, N columns)</a:t>
            </a:r>
          </a:p>
          <a:p>
            <a:pPr lvl="1"/>
            <a:r>
              <a:rPr lang="en-US" dirty="0"/>
              <a:t>N columns will be split across the two PEs</a:t>
            </a:r>
          </a:p>
          <a:p>
            <a:r>
              <a:rPr lang="en-US" dirty="0"/>
              <a:t>Vector x of size N</a:t>
            </a:r>
          </a:p>
          <a:p>
            <a:pPr lvl="1"/>
            <a:r>
              <a:rPr lang="en-US" dirty="0"/>
              <a:t>x will be split across two PEs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4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95AE5D-B15D-95C7-E31F-4CDF8476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286373"/>
            <a:ext cx="3886942" cy="378037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A85125-77C4-B2B2-914D-47310F3BF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1" r="-1"/>
          <a:stretch/>
        </p:blipFill>
        <p:spPr>
          <a:xfrm>
            <a:off x="8112224" y="1256150"/>
            <a:ext cx="395279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set tile code for Left and Right PEs</a:t>
            </a:r>
          </a:p>
          <a:p>
            <a:r>
              <a:rPr lang="en-US" dirty="0"/>
              <a:t>TO DO 2: set color config for Left and Right PEs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1: Define </a:t>
            </a:r>
            <a:r>
              <a:rPr lang="en-US" dirty="0" err="1"/>
              <a:t>send_right</a:t>
            </a:r>
            <a:r>
              <a:rPr lang="en-US" dirty="0"/>
              <a:t>()</a:t>
            </a:r>
          </a:p>
          <a:p>
            <a:r>
              <a:rPr lang="en-US" dirty="0"/>
              <a:t>TO DO 2: Define </a:t>
            </a:r>
            <a:r>
              <a:rPr lang="en-US" dirty="0" err="1"/>
              <a:t>recv_left</a:t>
            </a:r>
            <a:r>
              <a:rPr lang="en-US" dirty="0"/>
              <a:t>()</a:t>
            </a:r>
          </a:p>
          <a:p>
            <a:r>
              <a:rPr lang="en-US" dirty="0"/>
              <a:t>TO DO 3: Define compute() function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/>
              <a:t>What you need to do here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14B064-73B6-1C16-1EC8-083CE238087A}"/>
              </a:ext>
            </a:extLst>
          </p:cNvPr>
          <p:cNvCxnSpPr/>
          <p:nvPr/>
        </p:nvCxnSpPr>
        <p:spPr>
          <a:xfrm>
            <a:off x="7896200" y="2348880"/>
            <a:ext cx="0" cy="295232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4AA693-1247-1D93-5E55-D46E65848FED}"/>
              </a:ext>
            </a:extLst>
          </p:cNvPr>
          <p:cNvSpPr txBox="1"/>
          <p:nvPr/>
        </p:nvSpPr>
        <p:spPr>
          <a:xfrm>
            <a:off x="8261636" y="1916832"/>
            <a:ext cx="360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Hints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FBB58-BF3E-1181-FB6E-9667F2FEBA38}"/>
              </a:ext>
            </a:extLst>
          </p:cNvPr>
          <p:cNvSpPr txBox="1">
            <a:spLocks/>
          </p:cNvSpPr>
          <p:nvPr/>
        </p:nvSpPr>
        <p:spPr>
          <a:xfrm>
            <a:off x="8088160" y="2564904"/>
            <a:ext cx="3947348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setting tile code for multiple PE from walk-through 5</a:t>
            </a:r>
          </a:p>
          <a:p>
            <a:endParaRPr lang="en-US" dirty="0"/>
          </a:p>
          <a:p>
            <a:r>
              <a:rPr lang="en-US" dirty="0"/>
              <a:t>Example of setting color configuration and communication functions from walk-through 6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1224136"/>
          </a:xfrm>
        </p:spPr>
        <p:txBody>
          <a:bodyPr>
            <a:normAutofit/>
          </a:bodyPr>
          <a:lstStyle/>
          <a:p>
            <a:r>
              <a:rPr lang="en-US" dirty="0"/>
              <a:t>Placing the program on each individual PE by tiling:</a:t>
            </a:r>
          </a:p>
          <a:p>
            <a:pPr lvl="1"/>
            <a:r>
              <a:rPr lang="en-US" dirty="0"/>
              <a:t>As with the walk-through, you can see how we explicitly set the </a:t>
            </a:r>
            <a:r>
              <a:rPr lang="en-US" i="1" dirty="0" err="1"/>
              <a:t>pe_id</a:t>
            </a:r>
            <a:r>
              <a:rPr lang="en-US" i="1" dirty="0"/>
              <a:t> </a:t>
            </a:r>
            <a:r>
              <a:rPr lang="en-US" dirty="0"/>
              <a:t>parameter depending upon whether it’s the left or right </a:t>
            </a:r>
            <a:r>
              <a:rPr lang="en-US" dirty="0" err="1"/>
              <a:t>neighbour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9E97D86-40E3-E123-6C90-0F80ABF3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9" y="2924944"/>
            <a:ext cx="5457304" cy="2998967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537014-658B-6A4A-3CA1-D0647056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43" y="2924944"/>
            <a:ext cx="5457306" cy="29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Setting the color configuration:</a:t>
            </a:r>
          </a:p>
          <a:p>
            <a:pPr lvl="1"/>
            <a:r>
              <a:rPr lang="en-US" dirty="0"/>
              <a:t>Similarly to the walk-through example, the left PE’s router will receive the wavelet from the ramp and then send it east. </a:t>
            </a:r>
          </a:p>
          <a:p>
            <a:pPr lvl="1"/>
            <a:r>
              <a:rPr lang="en-US" dirty="0"/>
              <a:t>The right PE will receive a wavelet from the west and then send it down the ramp to it’s processor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send_color</a:t>
            </a:r>
            <a:r>
              <a:rPr lang="en-US" i="1" dirty="0"/>
              <a:t> </a:t>
            </a:r>
            <a:r>
              <a:rPr lang="en-US" dirty="0"/>
              <a:t>variable defines which, of 24, virtual channels the wavelet will travel on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E3391-9786-EE49-6B58-BD41A37A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4380938"/>
            <a:ext cx="7772400" cy="569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B3420-7395-17A5-B4E8-9AB71B8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5949280"/>
            <a:ext cx="7772400" cy="5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844824"/>
            <a:ext cx="3790241" cy="453648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send_right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recv_left</a:t>
            </a:r>
            <a:r>
              <a:rPr lang="en-US" dirty="0"/>
              <a:t> functions will send and receive data respectively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i="1" dirty="0" err="1"/>
              <a:t>recv_left</a:t>
            </a:r>
            <a:r>
              <a:rPr lang="en-US" i="1" dirty="0"/>
              <a:t> </a:t>
            </a:r>
            <a:r>
              <a:rPr lang="en-US" dirty="0"/>
              <a:t>function also undertaking the required operation on the data when it arrives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5" name="Picture 4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91EED78B-293D-18A1-7C2B-B5AC9B9A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75" y="1436495"/>
            <a:ext cx="7772400" cy="2280574"/>
          </a:xfrm>
          <a:prstGeom prst="rect">
            <a:avLst/>
          </a:prstGeom>
        </p:spPr>
      </p:pic>
      <p:pic>
        <p:nvPicPr>
          <p:cNvPr id="8" name="Picture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523F324-F6DD-A60A-FA47-94DC3D5D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370384"/>
            <a:ext cx="7772400" cy="21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compute function calls into the </a:t>
            </a:r>
            <a:r>
              <a:rPr lang="en-US" i="1" dirty="0" err="1"/>
              <a:t>gemv</a:t>
            </a:r>
            <a:r>
              <a:rPr lang="en-US" dirty="0"/>
              <a:t> function on both PEs, and then branches depending upon the </a:t>
            </a:r>
            <a:r>
              <a:rPr lang="en-US" i="1" dirty="0" err="1"/>
              <a:t>pe_id</a:t>
            </a:r>
            <a:r>
              <a:rPr lang="en-US" dirty="0"/>
              <a:t> parameter (the rank of the PE).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93500F-E9C6-7170-0A4B-4F489230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852936"/>
            <a:ext cx="7772400" cy="31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epcc_grey</vt:lpstr>
      <vt:lpstr>Hands-on 2: GEMV on a Multiple PEs</vt:lpstr>
      <vt:lpstr>Objective</vt:lpstr>
      <vt:lpstr>What you need to do here</vt:lpstr>
      <vt:lpstr>Wash-up for hands on exercise two:</vt:lpstr>
      <vt:lpstr>Wash-up for hands on exercise two:</vt:lpstr>
      <vt:lpstr>Wash-up for hands on exercise two:</vt:lpstr>
      <vt:lpstr>Wash-up for hands on exercise two: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2023-12-19T18:59:16Z</dcterms:modified>
</cp:coreProperties>
</file>