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86" r:id="rId2"/>
    <p:sldId id="304" r:id="rId3"/>
    <p:sldId id="305" r:id="rId4"/>
    <p:sldId id="318" r:id="rId5"/>
    <p:sldId id="306" r:id="rId6"/>
    <p:sldId id="307" r:id="rId7"/>
    <p:sldId id="317" r:id="rId8"/>
    <p:sldId id="308" r:id="rId9"/>
    <p:sldId id="309" r:id="rId10"/>
    <p:sldId id="310" r:id="rId11"/>
    <p:sldId id="311" r:id="rId12"/>
    <p:sldId id="313" r:id="rId13"/>
    <p:sldId id="315" r:id="rId14"/>
    <p:sldId id="316" r:id="rId15"/>
    <p:sldId id="314" r:id="rId16"/>
    <p:sldId id="31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C23FC-4921-4A15-A87B-40242AC8901F}" v="86" dt="2023-11-30T19:18:52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68" autoAdjust="0"/>
  </p:normalViewPr>
  <p:slideViewPr>
    <p:cSldViewPr>
      <p:cViewPr varScale="1">
        <p:scale>
          <a:sx n="105" d="100"/>
          <a:sy n="105" d="100"/>
        </p:scale>
        <p:origin x="7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03/12/2023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75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49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23.supercomputing.org/2023/08/a-look-at-the-2023-gordon-bell-prize-finalists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overview of the CS-2 architecture</a:t>
            </a: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roduct - Chip - Cerebras">
            <a:extLst>
              <a:ext uri="{FF2B5EF4-FFF2-40B4-BE49-F238E27FC236}">
                <a16:creationId xmlns:a16="http://schemas.microsoft.com/office/drawing/2014/main" id="{59064D1E-C053-1E43-5898-56E21257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79" y="2265153"/>
            <a:ext cx="3570782" cy="357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07C0-0904-C111-9954-131AC4C3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between 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9ACE-B5CB-673A-4C1B-B26F5F99E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8366720" cy="1540768"/>
          </a:xfrm>
        </p:spPr>
        <p:txBody>
          <a:bodyPr>
            <a:normAutofit fontScale="92500"/>
          </a:bodyPr>
          <a:lstStyle/>
          <a:p>
            <a:r>
              <a:rPr lang="en-GB" dirty="0"/>
              <a:t>Remember, a wavelet is a 32-bit message communicated with a neighbour in a single cycle</a:t>
            </a:r>
          </a:p>
          <a:p>
            <a:r>
              <a:rPr lang="en-GB" dirty="0"/>
              <a:t>Each physical channel has 24 virtual communication channels known as </a:t>
            </a:r>
            <a:r>
              <a:rPr lang="en-GB" b="1" i="1" dirty="0"/>
              <a:t>colours</a:t>
            </a:r>
            <a:r>
              <a:rPr lang="en-GB" dirty="0"/>
              <a:t> that can be used for passing wavelets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0E9ED4B-0388-4FE6-BC4A-DB8561EB6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0" r="15316"/>
          <a:stretch/>
        </p:blipFill>
        <p:spPr bwMode="auto">
          <a:xfrm>
            <a:off x="8966344" y="1074040"/>
            <a:ext cx="301163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C36AB0-804E-3FC0-833B-DFD404E8A55F}"/>
              </a:ext>
            </a:extLst>
          </p:cNvPr>
          <p:cNvSpPr txBox="1">
            <a:spLocks/>
          </p:cNvSpPr>
          <p:nvPr/>
        </p:nvSpPr>
        <p:spPr>
          <a:xfrm>
            <a:off x="609600" y="3516288"/>
            <a:ext cx="11247040" cy="308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Each wavelet has associated with it a 5-bit identify which defines which channel it is communicated on</a:t>
            </a:r>
          </a:p>
          <a:p>
            <a:pPr lvl="1"/>
            <a:r>
              <a:rPr lang="en-GB" dirty="0"/>
              <a:t>Determines the wavelet’s routing through the fabric and its consumption</a:t>
            </a:r>
          </a:p>
          <a:p>
            <a:pPr lvl="1"/>
            <a:r>
              <a:rPr lang="en-GB" dirty="0"/>
              <a:t>This is a bit like a tag in MPI point-to-point communications, and similarly many messages on one colour does not block messages with a different colour using the same physical link</a:t>
            </a:r>
          </a:p>
          <a:p>
            <a:pPr lvl="1"/>
            <a:endParaRPr lang="en-GB" dirty="0"/>
          </a:p>
          <a:p>
            <a:r>
              <a:rPr lang="en-GB" dirty="0"/>
              <a:t>Wavelets are consumed by tasks on a PE where a task is registered to execute when a wavelet arrives with a specific colour</a:t>
            </a:r>
          </a:p>
        </p:txBody>
      </p:sp>
    </p:spTree>
    <p:extLst>
      <p:ext uri="{BB962C8B-B14F-4D97-AF65-F5344CB8AC3E}">
        <p14:creationId xmlns:p14="http://schemas.microsoft.com/office/powerpoint/2010/main" val="328667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3B55-DD41-67DE-BFF0-697EBE54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types of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DE0B1-A150-B2CD-5093-7F2421CA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tasks</a:t>
            </a:r>
          </a:p>
          <a:p>
            <a:pPr lvl="1"/>
            <a:r>
              <a:rPr lang="en-GB" dirty="0"/>
              <a:t>Which activate upon the arrival of a wavelet with a matching colour, these are used to consume messages that are communicated between PEs</a:t>
            </a:r>
          </a:p>
          <a:p>
            <a:pPr lvl="1"/>
            <a:r>
              <a:rPr lang="en-GB" dirty="0"/>
              <a:t>Wavelet Triggered Task (WTT)</a:t>
            </a:r>
          </a:p>
          <a:p>
            <a:pPr lvl="1"/>
            <a:endParaRPr lang="en-GB" dirty="0"/>
          </a:p>
          <a:p>
            <a:r>
              <a:rPr lang="en-GB" dirty="0"/>
              <a:t>Local tasks</a:t>
            </a:r>
          </a:p>
          <a:p>
            <a:pPr lvl="1"/>
            <a:r>
              <a:rPr lang="en-GB" dirty="0"/>
              <a:t>Explicitly activated by other tasks or functions running on the PE</a:t>
            </a:r>
          </a:p>
          <a:p>
            <a:pPr lvl="1"/>
            <a:endParaRPr lang="en-GB" dirty="0"/>
          </a:p>
          <a:p>
            <a:r>
              <a:rPr lang="en-GB" dirty="0"/>
              <a:t>Control tasks</a:t>
            </a:r>
          </a:p>
          <a:p>
            <a:pPr lvl="1"/>
            <a:r>
              <a:rPr lang="en-GB" dirty="0"/>
              <a:t>Can be either data or local tasks, or neither (we will see examples later on)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17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9389-D51E-A81D-DE4A-19EA5750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Host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715C-E65B-191E-EB37-9DA06514A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476872"/>
          </a:xfrm>
        </p:spPr>
        <p:txBody>
          <a:bodyPr/>
          <a:lstStyle/>
          <a:p>
            <a:r>
              <a:rPr lang="en-GB" dirty="0"/>
              <a:t>A host-side runtime known as </a:t>
            </a:r>
            <a:r>
              <a:rPr lang="en-GB" i="1" dirty="0" err="1"/>
              <a:t>SdkRuntime</a:t>
            </a:r>
            <a:r>
              <a:rPr lang="en-GB" i="1" dirty="0"/>
              <a:t> </a:t>
            </a:r>
            <a:r>
              <a:rPr lang="en-GB" dirty="0"/>
              <a:t>is provided</a:t>
            </a:r>
          </a:p>
          <a:p>
            <a:pPr lvl="1"/>
            <a:r>
              <a:rPr lang="en-GB" i="1" dirty="0" err="1"/>
              <a:t>memcpy</a:t>
            </a:r>
            <a:r>
              <a:rPr lang="en-GB" i="1" dirty="0"/>
              <a:t> </a:t>
            </a:r>
            <a:r>
              <a:rPr lang="en-GB" dirty="0"/>
              <a:t>library loads programs, launches functions, and transfers data on and off the WSE</a:t>
            </a:r>
          </a:p>
          <a:p>
            <a:pPr lvl="1"/>
            <a:r>
              <a:rPr lang="en-GB" dirty="0"/>
              <a:t>Functions provided by </a:t>
            </a:r>
            <a:r>
              <a:rPr lang="en-GB" dirty="0" err="1"/>
              <a:t>SdkRuntime</a:t>
            </a:r>
            <a:r>
              <a:rPr lang="en-GB" dirty="0"/>
              <a:t> manage the data transfer to and from the host’s filesystem or memory</a:t>
            </a:r>
          </a:p>
          <a:p>
            <a:pPr lvl="1"/>
            <a:r>
              <a:rPr lang="en-GB" dirty="0"/>
              <a:t>The host and WSE network interfaces finally route the data into your kernel (last step is implemented on the WSE itself to connect the I/O channel entry-points, which are in fixed locations at the edges of the WSE, to each kernel, which has a variable size and location.)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435241-383D-F39A-69E1-CB8E5946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591" y="4127375"/>
            <a:ext cx="5486400" cy="263264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BF2E2-D753-70B2-D2D5-3B7F10FFAC59}"/>
              </a:ext>
            </a:extLst>
          </p:cNvPr>
          <p:cNvSpPr txBox="1">
            <a:spLocks/>
          </p:cNvSpPr>
          <p:nvPr/>
        </p:nvSpPr>
        <p:spPr>
          <a:xfrm>
            <a:off x="609600" y="4036280"/>
            <a:ext cx="5486400" cy="2567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i="1" dirty="0" err="1"/>
              <a:t>memcpy</a:t>
            </a:r>
            <a:r>
              <a:rPr lang="en-GB" dirty="0"/>
              <a:t> infrastructure uses additional PEs around the user kernel to route tensor data and also adds a small executable component to the kernel PEs. In addition to a halo around the kernel, the additional support PEs consume three columns on the West of the kernel and two columns on the East.</a:t>
            </a:r>
          </a:p>
        </p:txBody>
      </p:sp>
    </p:spTree>
    <p:extLst>
      <p:ext uri="{BB962C8B-B14F-4D97-AF65-F5344CB8AC3E}">
        <p14:creationId xmlns:p14="http://schemas.microsoft.com/office/powerpoint/2010/main" val="310693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1864-85AD-C8B8-24C6-47437F15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CSL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111A-85D0-A497-3EF1-404B8C101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16832"/>
            <a:ext cx="3038128" cy="471285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Code is compiled using the </a:t>
            </a:r>
            <a:r>
              <a:rPr lang="en-GB" i="1" dirty="0" err="1"/>
              <a:t>cslc</a:t>
            </a:r>
            <a:r>
              <a:rPr lang="en-GB" i="1" dirty="0"/>
              <a:t> </a:t>
            </a:r>
            <a:r>
              <a:rPr lang="en-GB" dirty="0"/>
              <a:t>command</a:t>
            </a:r>
          </a:p>
          <a:p>
            <a:endParaRPr lang="en-GB" dirty="0"/>
          </a:p>
          <a:p>
            <a:r>
              <a:rPr lang="en-GB" dirty="0"/>
              <a:t>Generates a .elf file which is the executable that will be loaded onto the CS-2</a:t>
            </a:r>
          </a:p>
          <a:p>
            <a:endParaRPr lang="en-GB" dirty="0"/>
          </a:p>
          <a:p>
            <a:r>
              <a:rPr lang="en-GB" dirty="0"/>
              <a:t>Will play with this in a few minutes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87936-CA6E-A64D-4D1E-86655E542392}"/>
              </a:ext>
            </a:extLst>
          </p:cNvPr>
          <p:cNvSpPr txBox="1"/>
          <p:nvPr/>
        </p:nvSpPr>
        <p:spPr>
          <a:xfrm>
            <a:off x="4007768" y="1700808"/>
            <a:ext cx="7920880" cy="445506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usage: </a:t>
            </a:r>
            <a:r>
              <a:rPr lang="en-GB" sz="1050" dirty="0" err="1">
                <a:solidFill>
                  <a:schemeClr val="bg1"/>
                </a:solidFill>
              </a:rPr>
              <a:t>cslc</a:t>
            </a:r>
            <a:r>
              <a:rPr lang="en-GB" sz="1050" dirty="0">
                <a:solidFill>
                  <a:schemeClr val="bg1"/>
                </a:solidFill>
              </a:rPr>
              <a:t> [-h] [-o OUTPUT_NAME] [--params PARAMS] [--</a:t>
            </a:r>
            <a:r>
              <a:rPr lang="en-GB" sz="1050" dirty="0" err="1">
                <a:solidFill>
                  <a:schemeClr val="bg1"/>
                </a:solidFill>
              </a:rPr>
              <a:t>colors</a:t>
            </a:r>
            <a:r>
              <a:rPr lang="en-GB" sz="1050" dirty="0">
                <a:solidFill>
                  <a:schemeClr val="bg1"/>
                </a:solidFill>
              </a:rPr>
              <a:t> COLORS] [--</a:t>
            </a:r>
            <a:r>
              <a:rPr lang="en-GB" sz="1050" dirty="0" err="1">
                <a:solidFill>
                  <a:schemeClr val="bg1"/>
                </a:solidFill>
              </a:rPr>
              <a:t>memcpy</a:t>
            </a:r>
            <a:r>
              <a:rPr lang="en-GB" sz="1050" dirty="0">
                <a:solidFill>
                  <a:schemeClr val="bg1"/>
                </a:solidFill>
              </a:rPr>
              <a:t>] [--channels CHANNELS]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         [--import-path IMPORT_PATH] [--width-west-</a:t>
            </a:r>
            <a:r>
              <a:rPr lang="en-GB" sz="1050" dirty="0" err="1">
                <a:solidFill>
                  <a:schemeClr val="bg1"/>
                </a:solidFill>
              </a:rPr>
              <a:t>buf</a:t>
            </a:r>
            <a:r>
              <a:rPr lang="en-GB" sz="1050" dirty="0">
                <a:solidFill>
                  <a:schemeClr val="bg1"/>
                </a:solidFill>
              </a:rPr>
              <a:t> WIDTH_WEST_BUF] [--width-east-</a:t>
            </a:r>
            <a:r>
              <a:rPr lang="en-GB" sz="1050" dirty="0" err="1">
                <a:solidFill>
                  <a:schemeClr val="bg1"/>
                </a:solidFill>
              </a:rPr>
              <a:t>buf</a:t>
            </a:r>
            <a:r>
              <a:rPr lang="en-GB" sz="1050" dirty="0">
                <a:solidFill>
                  <a:schemeClr val="bg1"/>
                </a:solidFill>
              </a:rPr>
              <a:t> WIDTH_EAST_BUF] [--verbose]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         </a:t>
            </a:r>
            <a:r>
              <a:rPr lang="en-GB" sz="1050" dirty="0" err="1">
                <a:solidFill>
                  <a:schemeClr val="bg1"/>
                </a:solidFill>
              </a:rPr>
              <a:t>csl_filename</a:t>
            </a:r>
            <a:endParaRPr lang="en-GB" sz="1050" dirty="0">
              <a:solidFill>
                <a:schemeClr val="bg1"/>
              </a:solidFill>
            </a:endParaRPr>
          </a:p>
          <a:p>
            <a:endParaRPr lang="en-GB" sz="1050" dirty="0">
              <a:solidFill>
                <a:schemeClr val="bg1"/>
              </a:solidFill>
            </a:endParaRPr>
          </a:p>
          <a:p>
            <a:r>
              <a:rPr lang="en-GB" sz="1050" dirty="0">
                <a:solidFill>
                  <a:schemeClr val="bg1"/>
                </a:solidFill>
              </a:rPr>
              <a:t>Frontend for </a:t>
            </a:r>
            <a:r>
              <a:rPr lang="en-GB" sz="1050" dirty="0" err="1">
                <a:solidFill>
                  <a:schemeClr val="bg1"/>
                </a:solidFill>
              </a:rPr>
              <a:t>cslc</a:t>
            </a:r>
            <a:r>
              <a:rPr lang="en-GB" sz="1050" dirty="0">
                <a:solidFill>
                  <a:schemeClr val="bg1"/>
                </a:solidFill>
              </a:rPr>
              <a:t>-driver. Creates a directory and then calls </a:t>
            </a:r>
            <a:r>
              <a:rPr lang="en-GB" sz="1050" dirty="0" err="1">
                <a:solidFill>
                  <a:schemeClr val="bg1"/>
                </a:solidFill>
              </a:rPr>
              <a:t>cslc</a:t>
            </a:r>
            <a:r>
              <a:rPr lang="en-GB" sz="1050" dirty="0">
                <a:solidFill>
                  <a:schemeClr val="bg1"/>
                </a:solidFill>
              </a:rPr>
              <a:t>-driver which will write its output files to the created directory.</a:t>
            </a:r>
          </a:p>
          <a:p>
            <a:endParaRPr lang="en-GB" sz="1050" dirty="0">
              <a:solidFill>
                <a:schemeClr val="bg1"/>
              </a:solidFill>
            </a:endParaRPr>
          </a:p>
          <a:p>
            <a:r>
              <a:rPr lang="en-GB" sz="1050" dirty="0">
                <a:solidFill>
                  <a:schemeClr val="bg1"/>
                </a:solidFill>
              </a:rPr>
              <a:t>positional arguments: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</a:t>
            </a:r>
            <a:r>
              <a:rPr lang="en-GB" sz="1050" dirty="0" err="1">
                <a:solidFill>
                  <a:schemeClr val="bg1"/>
                </a:solidFill>
              </a:rPr>
              <a:t>csl_filename</a:t>
            </a:r>
            <a:r>
              <a:rPr lang="en-GB" sz="1050" dirty="0">
                <a:solidFill>
                  <a:schemeClr val="bg1"/>
                </a:solidFill>
              </a:rPr>
              <a:t>          Input CSL file</a:t>
            </a:r>
          </a:p>
          <a:p>
            <a:endParaRPr lang="en-GB" sz="1050" dirty="0">
              <a:solidFill>
                <a:schemeClr val="bg1"/>
              </a:solidFill>
            </a:endParaRPr>
          </a:p>
          <a:p>
            <a:r>
              <a:rPr lang="en-GB" sz="1050" dirty="0">
                <a:solidFill>
                  <a:schemeClr val="bg1"/>
                </a:solidFill>
              </a:rPr>
              <a:t>optional arguments: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-h, --help                         Show this help message and exit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-o OUTPUT_NAME        Output directory name (default: out)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--params </a:t>
            </a:r>
            <a:r>
              <a:rPr lang="en-GB" sz="1050" dirty="0" err="1">
                <a:solidFill>
                  <a:schemeClr val="bg1"/>
                </a:solidFill>
              </a:rPr>
              <a:t>PARAMS</a:t>
            </a:r>
            <a:r>
              <a:rPr lang="en-GB" sz="1050" dirty="0">
                <a:solidFill>
                  <a:schemeClr val="bg1"/>
                </a:solidFill>
              </a:rPr>
              <a:t>         Comma-separated list of param-to-value mappings where a mapping is a `</a:t>
            </a:r>
            <a:r>
              <a:rPr lang="en-GB" sz="1050" dirty="0" err="1">
                <a:solidFill>
                  <a:schemeClr val="bg1"/>
                </a:solidFill>
              </a:rPr>
              <a:t>name:value</a:t>
            </a:r>
            <a:r>
              <a:rPr lang="en-GB" sz="1050" dirty="0">
                <a:solidFill>
                  <a:schemeClr val="bg1"/>
                </a:solidFill>
              </a:rPr>
              <a:t>` pair where name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                                        is a string and value is an unsigned integer. The parameter list is passed on to </a:t>
            </a:r>
            <a:r>
              <a:rPr lang="en-GB" sz="1050" dirty="0" err="1">
                <a:solidFill>
                  <a:schemeClr val="bg1"/>
                </a:solidFill>
              </a:rPr>
              <a:t>cslc</a:t>
            </a:r>
            <a:r>
              <a:rPr lang="en-GB" sz="1050" dirty="0">
                <a:solidFill>
                  <a:schemeClr val="bg1"/>
                </a:solidFill>
              </a:rPr>
              <a:t>-driver as-is.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--</a:t>
            </a:r>
            <a:r>
              <a:rPr lang="en-GB" sz="1050" dirty="0" err="1">
                <a:solidFill>
                  <a:schemeClr val="bg1"/>
                </a:solidFill>
              </a:rPr>
              <a:t>colors</a:t>
            </a:r>
            <a:r>
              <a:rPr lang="en-GB" sz="1050" dirty="0">
                <a:solidFill>
                  <a:schemeClr val="bg1"/>
                </a:solidFill>
              </a:rPr>
              <a:t> COLORS            Comma-separated list of </a:t>
            </a:r>
            <a:r>
              <a:rPr lang="en-GB" sz="1050" dirty="0" err="1">
                <a:solidFill>
                  <a:schemeClr val="bg1"/>
                </a:solidFill>
              </a:rPr>
              <a:t>color</a:t>
            </a:r>
            <a:r>
              <a:rPr lang="en-GB" sz="1050" dirty="0">
                <a:solidFill>
                  <a:schemeClr val="bg1"/>
                </a:solidFill>
              </a:rPr>
              <a:t>-to-value mappings where a mapping is a `</a:t>
            </a:r>
            <a:r>
              <a:rPr lang="en-GB" sz="1050" dirty="0" err="1">
                <a:solidFill>
                  <a:schemeClr val="bg1"/>
                </a:solidFill>
              </a:rPr>
              <a:t>color:value</a:t>
            </a:r>
            <a:r>
              <a:rPr lang="en-GB" sz="1050" dirty="0">
                <a:solidFill>
                  <a:schemeClr val="bg1"/>
                </a:solidFill>
              </a:rPr>
              <a:t>` pair where </a:t>
            </a:r>
            <a:r>
              <a:rPr lang="en-GB" sz="1050" dirty="0" err="1">
                <a:solidFill>
                  <a:schemeClr val="bg1"/>
                </a:solidFill>
              </a:rPr>
              <a:t>color</a:t>
            </a:r>
            <a:endParaRPr lang="en-GB" sz="1050" dirty="0">
              <a:solidFill>
                <a:schemeClr val="bg1"/>
              </a:solidFill>
            </a:endParaRPr>
          </a:p>
          <a:p>
            <a:r>
              <a:rPr lang="en-GB" sz="1050" dirty="0">
                <a:solidFill>
                  <a:schemeClr val="bg1"/>
                </a:solidFill>
              </a:rPr>
              <a:t>                                           is a string and value is an unsigned integer. The parameter list is passed on to </a:t>
            </a:r>
            <a:r>
              <a:rPr lang="en-GB" sz="1050" dirty="0" err="1">
                <a:solidFill>
                  <a:schemeClr val="bg1"/>
                </a:solidFill>
              </a:rPr>
              <a:t>cslc</a:t>
            </a:r>
            <a:r>
              <a:rPr lang="en-GB" sz="1050" dirty="0">
                <a:solidFill>
                  <a:schemeClr val="bg1"/>
                </a:solidFill>
              </a:rPr>
              <a:t>-driver as-is.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--</a:t>
            </a:r>
            <a:r>
              <a:rPr lang="en-GB" sz="1050" dirty="0" err="1">
                <a:solidFill>
                  <a:schemeClr val="bg1"/>
                </a:solidFill>
              </a:rPr>
              <a:t>memcpy</a:t>
            </a:r>
            <a:r>
              <a:rPr lang="en-GB" sz="1050" dirty="0">
                <a:solidFill>
                  <a:schemeClr val="bg1"/>
                </a:solidFill>
              </a:rPr>
              <a:t>                        Add </a:t>
            </a:r>
            <a:r>
              <a:rPr lang="en-GB" sz="1050" dirty="0" err="1">
                <a:solidFill>
                  <a:schemeClr val="bg1"/>
                </a:solidFill>
              </a:rPr>
              <a:t>memcpy</a:t>
            </a:r>
            <a:r>
              <a:rPr lang="en-GB" sz="1050" dirty="0">
                <a:solidFill>
                  <a:schemeClr val="bg1"/>
                </a:solidFill>
              </a:rPr>
              <a:t> support to this program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--channels </a:t>
            </a:r>
            <a:r>
              <a:rPr lang="en-GB" sz="1050" dirty="0" err="1">
                <a:solidFill>
                  <a:schemeClr val="bg1"/>
                </a:solidFill>
              </a:rPr>
              <a:t>CHANNELS</a:t>
            </a:r>
            <a:r>
              <a:rPr lang="en-GB" sz="1050" dirty="0">
                <a:solidFill>
                  <a:schemeClr val="bg1"/>
                </a:solidFill>
              </a:rPr>
              <a:t>  Number of </a:t>
            </a:r>
            <a:r>
              <a:rPr lang="en-GB" sz="1050" dirty="0" err="1">
                <a:solidFill>
                  <a:schemeClr val="bg1"/>
                </a:solidFill>
              </a:rPr>
              <a:t>memcpy</a:t>
            </a:r>
            <a:r>
              <a:rPr lang="en-GB" sz="1050" dirty="0">
                <a:solidFill>
                  <a:schemeClr val="bg1"/>
                </a:solidFill>
              </a:rPr>
              <a:t> I/O channels to use when </a:t>
            </a:r>
            <a:r>
              <a:rPr lang="en-GB" sz="1050" dirty="0" err="1">
                <a:solidFill>
                  <a:schemeClr val="bg1"/>
                </a:solidFill>
              </a:rPr>
              <a:t>memcpy</a:t>
            </a:r>
            <a:r>
              <a:rPr lang="en-GB" sz="1050" dirty="0">
                <a:solidFill>
                  <a:schemeClr val="bg1"/>
                </a:solidFill>
              </a:rPr>
              <a:t> support is compiled with this program.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--import-path IMPORT_PATH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                                       Add the given directory to the list of directories searched for &lt;...&gt; paths in @import_module and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                                       @set_tile_code statements.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--width-west-</a:t>
            </a:r>
            <a:r>
              <a:rPr lang="en-GB" sz="1050" dirty="0" err="1">
                <a:solidFill>
                  <a:schemeClr val="bg1"/>
                </a:solidFill>
              </a:rPr>
              <a:t>buf</a:t>
            </a:r>
            <a:r>
              <a:rPr lang="en-GB" sz="1050" dirty="0">
                <a:solidFill>
                  <a:schemeClr val="bg1"/>
                </a:solidFill>
              </a:rPr>
              <a:t> WIDTH_WEST_BUF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                                        Width of west buffer (default is zero, i.e. no buffer to mitigate slow input)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--width-east-</a:t>
            </a:r>
            <a:r>
              <a:rPr lang="en-GB" sz="1050" dirty="0" err="1">
                <a:solidFill>
                  <a:schemeClr val="bg1"/>
                </a:solidFill>
              </a:rPr>
              <a:t>buf</a:t>
            </a:r>
            <a:r>
              <a:rPr lang="en-GB" sz="1050" dirty="0">
                <a:solidFill>
                  <a:schemeClr val="bg1"/>
                </a:solidFill>
              </a:rPr>
              <a:t> WIDTH_EAST_BUF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                                        Width of east buffer (default is zero, i.e. no buffer to mitigate slow output)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--verbose                          </a:t>
            </a:r>
            <a:r>
              <a:rPr lang="en-GB" sz="1050" dirty="0" err="1">
                <a:solidFill>
                  <a:schemeClr val="bg1"/>
                </a:solidFill>
              </a:rPr>
              <a:t>Verbose</a:t>
            </a:r>
            <a:r>
              <a:rPr lang="en-GB" sz="1050" dirty="0">
                <a:solidFill>
                  <a:schemeClr val="bg1"/>
                </a:solidFill>
              </a:rPr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270149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F7C5-99E0-B09F-7721-49F2C73D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the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EE8A0-EE8A-E9D4-B352-8450565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CS-2 machines are designed to be exclusive use</a:t>
            </a:r>
          </a:p>
          <a:p>
            <a:pPr lvl="1"/>
            <a:r>
              <a:rPr lang="en-GB" dirty="0"/>
              <a:t>Routinely developing code directly on the CS-2 would be a big pain, due to contending with lots of other users at the same time!</a:t>
            </a:r>
          </a:p>
          <a:p>
            <a:pPr lvl="1"/>
            <a:endParaRPr lang="en-GB" dirty="0"/>
          </a:p>
          <a:p>
            <a:r>
              <a:rPr lang="en-GB" dirty="0" err="1"/>
              <a:t>Cerebras</a:t>
            </a:r>
            <a:r>
              <a:rPr lang="en-GB" dirty="0"/>
              <a:t> also provide a software simulator of the CS-2</a:t>
            </a:r>
          </a:p>
          <a:p>
            <a:pPr lvl="1"/>
            <a:r>
              <a:rPr lang="en-GB" dirty="0"/>
              <a:t>Simulates execution of your program by running it on the CPU</a:t>
            </a:r>
          </a:p>
          <a:p>
            <a:pPr lvl="1"/>
            <a:r>
              <a:rPr lang="en-GB" dirty="0"/>
              <a:t>This is highly accurate and should be used during development to test your code</a:t>
            </a:r>
          </a:p>
          <a:p>
            <a:pPr lvl="1"/>
            <a:r>
              <a:rPr lang="en-GB" dirty="0"/>
              <a:t>But for performance measurements and production runs obviously we need the CS-2 itself</a:t>
            </a:r>
          </a:p>
          <a:p>
            <a:pPr lvl="1"/>
            <a:endParaRPr lang="en-GB" dirty="0"/>
          </a:p>
          <a:p>
            <a:r>
              <a:rPr lang="en-GB" dirty="0"/>
              <a:t>We will use the simulator quite heavily during this tutorial</a:t>
            </a:r>
          </a:p>
          <a:p>
            <a:pPr lvl="1"/>
            <a:r>
              <a:rPr lang="en-GB" dirty="0"/>
              <a:t>But part of our hands-on exercises will be to run each of these on the CS-2 hardware itself once you have done the development</a:t>
            </a:r>
          </a:p>
        </p:txBody>
      </p:sp>
    </p:spTree>
    <p:extLst>
      <p:ext uri="{BB962C8B-B14F-4D97-AF65-F5344CB8AC3E}">
        <p14:creationId xmlns:p14="http://schemas.microsoft.com/office/powerpoint/2010/main" val="238075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4087-A507-5705-E461-B910CB2B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 CS-2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6E7B-B947-E19F-C251-BCE4B373F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4190256" cy="4876800"/>
          </a:xfrm>
        </p:spPr>
        <p:txBody>
          <a:bodyPr/>
          <a:lstStyle/>
          <a:p>
            <a:r>
              <a:rPr lang="en-GB" dirty="0"/>
              <a:t>It’s possible to combine CS-2 machines together to provide a very large virtual CS-2</a:t>
            </a:r>
          </a:p>
          <a:p>
            <a:endParaRPr lang="en-GB" dirty="0"/>
          </a:p>
          <a:p>
            <a:r>
              <a:rPr lang="en-GB" dirty="0"/>
              <a:t>We will not cover this in the tutorial today, but details are available on the </a:t>
            </a:r>
            <a:r>
              <a:rPr lang="en-GB" dirty="0" err="1"/>
              <a:t>Cerebras</a:t>
            </a:r>
            <a:r>
              <a:rPr lang="en-GB" dirty="0"/>
              <a:t>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BEF4E-F02D-08CD-8692-8AA34340ED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7010" y="2060848"/>
            <a:ext cx="7169412" cy="372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96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1563-BB3C-9119-F550-9F33029F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BD1B-D9D6-913D-25A9-46424D63A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11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5160-C182-FBC2-C12E-D2E6E4A7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have a (fairly big)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07B7-68CA-CA89-97A4-A14E3B5E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5880"/>
            <a:ext cx="6710536" cy="230104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This contains all the cooling and infrastructure support</a:t>
            </a:r>
          </a:p>
          <a:p>
            <a:pPr lvl="1"/>
            <a:r>
              <a:rPr lang="en-GB" dirty="0"/>
              <a:t>15RU and draws around 23kW of power</a:t>
            </a:r>
          </a:p>
          <a:p>
            <a:r>
              <a:rPr lang="en-GB" dirty="0"/>
              <a:t>Uses standards-based power and network connections</a:t>
            </a:r>
          </a:p>
          <a:p>
            <a:pPr lvl="1"/>
            <a:r>
              <a:rPr lang="en-GB" dirty="0"/>
              <a:t>12x standard 100 Gigabit Ethernet links and converts standard TCP-IP traffic into </a:t>
            </a:r>
            <a:r>
              <a:rPr lang="en-GB" dirty="0" err="1"/>
              <a:t>Cerebras</a:t>
            </a:r>
            <a:r>
              <a:rPr lang="en-GB" dirty="0"/>
              <a:t> protocol at full line rate</a:t>
            </a: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A585EA-B9C7-2920-14D7-D1E8FE571F79}"/>
              </a:ext>
            </a:extLst>
          </p:cNvPr>
          <p:cNvSpPr txBox="1">
            <a:spLocks/>
          </p:cNvSpPr>
          <p:nvPr/>
        </p:nvSpPr>
        <p:spPr>
          <a:xfrm>
            <a:off x="3050006" y="3861725"/>
            <a:ext cx="4270130" cy="27526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This all serves the </a:t>
            </a:r>
            <a:r>
              <a:rPr lang="en-GB" dirty="0" err="1"/>
              <a:t>Cerebras</a:t>
            </a:r>
            <a:r>
              <a:rPr lang="en-GB" dirty="0"/>
              <a:t> Wafer Scale Engine (WSE)</a:t>
            </a:r>
          </a:p>
          <a:p>
            <a:pPr lvl="1"/>
            <a:r>
              <a:rPr lang="en-GB" dirty="0"/>
              <a:t>A wafer-parallel compute accelerator, containing hundreds of thousands of independent processing elements (PEs)</a:t>
            </a:r>
          </a:p>
          <a:p>
            <a:pPr lvl="1"/>
            <a:r>
              <a:rPr lang="en-GB" dirty="0"/>
              <a:t>The WSE is the reason for the tutorial!</a:t>
            </a:r>
          </a:p>
        </p:txBody>
      </p:sp>
      <p:pic>
        <p:nvPicPr>
          <p:cNvPr id="4" name="Picture 2" descr="Cerebras CS-2 System to Accelerate NLP for Biomedical R&amp;D">
            <a:extLst>
              <a:ext uri="{FF2B5EF4-FFF2-40B4-BE49-F238E27FC236}">
                <a16:creationId xmlns:a16="http://schemas.microsoft.com/office/drawing/2014/main" id="{4D2E39CB-4DE4-0FC8-9506-F8B142A579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6" t="2750" r="13136" b="16401"/>
          <a:stretch/>
        </p:blipFill>
        <p:spPr bwMode="auto">
          <a:xfrm>
            <a:off x="191344" y="3901246"/>
            <a:ext cx="2642638" cy="271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A212E2-867C-3B1A-4C57-D7D59094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66" r="17432"/>
          <a:stretch/>
        </p:blipFill>
        <p:spPr>
          <a:xfrm>
            <a:off x="7104112" y="404664"/>
            <a:ext cx="4972049" cy="63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8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03EA-2D57-13FA-1AC7-83016C69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Cerebras</a:t>
            </a:r>
            <a:r>
              <a:rPr lang="en-GB" dirty="0"/>
              <a:t> Wafer Scale Engine (WSE)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7C2E-125A-51E0-343F-266878B21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790656" cy="305293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Physically it is about as big as a dinner plate and built upon a 7nm process technology</a:t>
            </a:r>
          </a:p>
          <a:p>
            <a:endParaRPr lang="en-GB" dirty="0"/>
          </a:p>
          <a:p>
            <a:r>
              <a:rPr lang="en-GB" dirty="0"/>
              <a:t>The current generation CS-2 that we will use today contains:</a:t>
            </a:r>
          </a:p>
          <a:p>
            <a:pPr lvl="1"/>
            <a:r>
              <a:rPr lang="en-GB" dirty="0"/>
              <a:t>Approximately 850,000 cores</a:t>
            </a:r>
          </a:p>
          <a:p>
            <a:pPr lvl="2"/>
            <a:r>
              <a:rPr lang="en-GB" dirty="0"/>
              <a:t>Each core is individually programmable</a:t>
            </a:r>
          </a:p>
          <a:p>
            <a:pPr lvl="1"/>
            <a:r>
              <a:rPr lang="en-GB" dirty="0"/>
              <a:t>40GB on-chip SRAM memory</a:t>
            </a:r>
          </a:p>
          <a:p>
            <a:pPr lvl="1"/>
            <a:r>
              <a:rPr lang="en-GB" dirty="0"/>
              <a:t>A total of 20PB/s aggregate memory bandwidth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3074" name="Picture 2" descr="Cerebras wafer scale testbed - ExCALIBUR">
            <a:extLst>
              <a:ext uri="{FF2B5EF4-FFF2-40B4-BE49-F238E27FC236}">
                <a16:creationId xmlns:a16="http://schemas.microsoft.com/office/drawing/2014/main" id="{B69CC0AE-C508-55BC-8BA0-8439E34EB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0" t="16401" r="20601" b="15351"/>
          <a:stretch/>
        </p:blipFill>
        <p:spPr bwMode="auto">
          <a:xfrm>
            <a:off x="8325152" y="1600200"/>
            <a:ext cx="3600400" cy="278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552749-1740-E3EA-600C-8D216E112C5F}"/>
              </a:ext>
            </a:extLst>
          </p:cNvPr>
          <p:cNvSpPr txBox="1">
            <a:spLocks/>
          </p:cNvSpPr>
          <p:nvPr/>
        </p:nvSpPr>
        <p:spPr>
          <a:xfrm>
            <a:off x="609600" y="4653136"/>
            <a:ext cx="11319048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flexibility of the individual, independent cores and the large amount of memory means that, depending on the workload, the CS-2 is capable of delivering the performance of many GPUs</a:t>
            </a:r>
          </a:p>
          <a:p>
            <a:pPr lvl="1"/>
            <a:r>
              <a:rPr lang="en-GB" dirty="0"/>
              <a:t>Although of course this depends heavily on you programming it effectively, which is the topic of the tutorial today!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56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0406-3774-A436-CFF4-8B0C66EB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types of application suit the WSE?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960CB-8A1A-436A-7AE8-5EC88D494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6926560" cy="4876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Scaling poorly across multiple nodes (e.g. FFTs, particle simulation)</a:t>
            </a:r>
          </a:p>
          <a:p>
            <a:pPr lvl="1"/>
            <a:r>
              <a:rPr lang="en-GB" dirty="0"/>
              <a:t>The WSE has a fabric that is high bandwidth and low-latency, allowing for excellent parallel efficiency for non-linear and highly communicative codes</a:t>
            </a:r>
          </a:p>
          <a:p>
            <a:pPr lvl="1"/>
            <a:r>
              <a:rPr lang="en-GB" dirty="0"/>
              <a:t>The CS-2 system has 850k cores and can fit problems on an individual chip that take tens to hundreds of traditional small compute nodes. </a:t>
            </a:r>
          </a:p>
          <a:p>
            <a:pPr lvl="1"/>
            <a:endParaRPr lang="en-GB" dirty="0"/>
          </a:p>
          <a:p>
            <a:r>
              <a:rPr lang="en-GB" dirty="0"/>
              <a:t>Application is constrained by data access</a:t>
            </a:r>
          </a:p>
          <a:p>
            <a:pPr lvl="1"/>
            <a:r>
              <a:rPr lang="en-GB" dirty="0"/>
              <a:t>The WSE has 40 GB of SRAM uniformly distributed across the wafer that is 1 cycle away from the processing element</a:t>
            </a:r>
          </a:p>
          <a:p>
            <a:pPr lvl="2"/>
            <a:r>
              <a:rPr lang="en-GB" dirty="0"/>
              <a:t>Speeds up memory access by orders of magnitude</a:t>
            </a:r>
          </a:p>
          <a:p>
            <a:pPr lvl="1"/>
            <a:r>
              <a:rPr lang="en-GB" dirty="0"/>
              <a:t>The CS-2 system is capable of 1.2 Tb/s bandwidth onto the chip</a:t>
            </a:r>
          </a:p>
          <a:p>
            <a:endParaRPr lang="en-GB" dirty="0"/>
          </a:p>
        </p:txBody>
      </p:sp>
      <p:pic>
        <p:nvPicPr>
          <p:cNvPr id="4" name="Picture 2" descr="Image preview">
            <a:extLst>
              <a:ext uri="{FF2B5EF4-FFF2-40B4-BE49-F238E27FC236}">
                <a16:creationId xmlns:a16="http://schemas.microsoft.com/office/drawing/2014/main" id="{7C0EA091-1997-67B6-1BE8-38F6F2C24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1296358"/>
            <a:ext cx="4260712" cy="523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80A6BA-5F58-5D61-0E1D-F210F5E82376}"/>
              </a:ext>
            </a:extLst>
          </p:cNvPr>
          <p:cNvSpPr txBox="1"/>
          <p:nvPr/>
        </p:nvSpPr>
        <p:spPr>
          <a:xfrm>
            <a:off x="5159895" y="6531363"/>
            <a:ext cx="7032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https://sc23.supercomputing.org/2023/08/a-look-at-the-2023-gordon-bell-prize-finalists/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979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C8737D9-F749-4EB4-883E-513ED2842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03" y="2132856"/>
            <a:ext cx="6425697" cy="31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C29A04-A209-1048-3F2D-0998AEA4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WSE conceptual high-level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009CD-269B-7D51-84F9-9D52A82FE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628800"/>
            <a:ext cx="6134472" cy="475252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Very many individual Processing Elements (PEs)</a:t>
            </a:r>
          </a:p>
          <a:p>
            <a:pPr lvl="1"/>
            <a:r>
              <a:rPr lang="en-GB" dirty="0"/>
              <a:t>These run independent of each other (e.g. their own program counter)</a:t>
            </a:r>
          </a:p>
          <a:p>
            <a:pPr lvl="1"/>
            <a:endParaRPr lang="en-GB" dirty="0"/>
          </a:p>
          <a:p>
            <a:r>
              <a:rPr lang="en-GB" dirty="0"/>
              <a:t>PEs are connected by 2D rectangular mesh across the chip</a:t>
            </a:r>
          </a:p>
          <a:p>
            <a:pPr lvl="1"/>
            <a:r>
              <a:rPr lang="en-GB" dirty="0"/>
              <a:t>32-bit messages (called wavelets) can be communicated with neighbours in a single cycle</a:t>
            </a:r>
          </a:p>
          <a:p>
            <a:pPr lvl="1"/>
            <a:endParaRPr lang="en-GB" dirty="0"/>
          </a:p>
          <a:p>
            <a:r>
              <a:rPr lang="en-GB" dirty="0"/>
              <a:t>The 40GB of WSE memory is distributed amongst the PEs</a:t>
            </a:r>
          </a:p>
          <a:p>
            <a:pPr lvl="1"/>
            <a:r>
              <a:rPr lang="en-GB" dirty="0"/>
              <a:t>Each PE has its own private chunk of memory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02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3304-A037-4D0C-16F7-2AF90B3E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Within each Processing Element (PE)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91E4-E7BB-05B0-01E1-B1B7ED91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054352" cy="506916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We have the processor itself</a:t>
            </a:r>
          </a:p>
          <a:p>
            <a:pPr lvl="1"/>
            <a:r>
              <a:rPr lang="en-GB" dirty="0"/>
              <a:t>Commonly referred to as the Compute Engine (CE)</a:t>
            </a:r>
          </a:p>
          <a:p>
            <a:pPr lvl="1"/>
            <a:r>
              <a:rPr lang="en-GB" dirty="0"/>
              <a:t>Independent and private from any other</a:t>
            </a:r>
          </a:p>
          <a:p>
            <a:pPr lvl="1"/>
            <a:endParaRPr lang="en-GB" dirty="0"/>
          </a:p>
          <a:p>
            <a:r>
              <a:rPr lang="en-GB" dirty="0"/>
              <a:t>A router</a:t>
            </a:r>
          </a:p>
          <a:p>
            <a:pPr lvl="1"/>
            <a:r>
              <a:rPr lang="en-GB" dirty="0"/>
              <a:t>Connected with bidirectional links to own CE and router of four neighbours</a:t>
            </a:r>
          </a:p>
          <a:p>
            <a:pPr lvl="1"/>
            <a:r>
              <a:rPr lang="en-GB" dirty="0"/>
              <a:t>Link to own CE is called </a:t>
            </a:r>
            <a:r>
              <a:rPr lang="en-GB" i="1" dirty="0"/>
              <a:t>the RAMP </a:t>
            </a:r>
            <a:r>
              <a:rPr lang="en-GB" dirty="0"/>
              <a:t>and neighbours are referred to by north, south, east and west </a:t>
            </a:r>
          </a:p>
          <a:p>
            <a:pPr lvl="1"/>
            <a:r>
              <a:rPr lang="en-GB" dirty="0"/>
              <a:t>This is the only way in which PEs can communicate</a:t>
            </a:r>
          </a:p>
          <a:p>
            <a:pPr lvl="1"/>
            <a:endParaRPr lang="en-GB" dirty="0"/>
          </a:p>
          <a:p>
            <a:r>
              <a:rPr lang="en-GB" dirty="0"/>
              <a:t>Local (private) memory</a:t>
            </a:r>
          </a:p>
          <a:p>
            <a:pPr lvl="1"/>
            <a:r>
              <a:rPr lang="en-GB" dirty="0"/>
              <a:t>All data and code for the PE is stored in this memory</a:t>
            </a:r>
          </a:p>
          <a:p>
            <a:pPr lvl="1"/>
            <a:r>
              <a:rPr lang="en-GB" dirty="0"/>
              <a:t>48KB per PE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2A44ECB-0F81-B5D6-8B6D-234E6FC42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2097534"/>
            <a:ext cx="6385384" cy="316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28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A69F-6BA0-4B33-2289-037865A3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supported by the 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643C-1927-B0BA-7467-F23EEAD9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453940" cy="487680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16- and 32-bit native FP and integer data types are supported by the CE</a:t>
            </a:r>
          </a:p>
          <a:p>
            <a:endParaRPr lang="en-US" sz="2400" dirty="0">
              <a:latin typeface="+mn-lt"/>
            </a:endParaRPr>
          </a:p>
          <a:p>
            <a:r>
              <a:rPr lang="en-US" dirty="0"/>
              <a:t>Follows a dataflow execution model</a:t>
            </a:r>
          </a:p>
          <a:p>
            <a:pPr lvl="1"/>
            <a:r>
              <a:rPr lang="en-US" dirty="0">
                <a:latin typeface="+mn-lt"/>
              </a:rPr>
              <a:t>Tasks are either triggered or activated</a:t>
            </a:r>
          </a:p>
          <a:p>
            <a:pPr lvl="1"/>
            <a:r>
              <a:rPr lang="en-US" sz="2000" dirty="0"/>
              <a:t>Independent programs specified for regions of PEs</a:t>
            </a:r>
          </a:p>
          <a:p>
            <a:pPr lvl="1"/>
            <a:endParaRPr lang="en-US" sz="2000" dirty="0"/>
          </a:p>
          <a:p>
            <a:r>
              <a:rPr lang="en-US" sz="2200" dirty="0"/>
              <a:t>Control flow is straightforward to reason about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Tasks are non-preemptive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Instruction to activate another task enable state-machine behavior</a:t>
            </a:r>
          </a:p>
          <a:p>
            <a:endParaRPr lang="en-US" dirty="0"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9390D5-01F0-65E4-F92E-1D4F076083DD}"/>
              </a:ext>
            </a:extLst>
          </p:cNvPr>
          <p:cNvGrpSpPr/>
          <p:nvPr/>
        </p:nvGrpSpPr>
        <p:grpSpPr>
          <a:xfrm>
            <a:off x="6384032" y="1334186"/>
            <a:ext cx="5990250" cy="5408827"/>
            <a:chOff x="177465" y="847368"/>
            <a:chExt cx="5990250" cy="54088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78C30F-061B-5B7E-69E2-F49915F10B6B}"/>
                </a:ext>
              </a:extLst>
            </p:cNvPr>
            <p:cNvSpPr txBox="1"/>
            <p:nvPr/>
          </p:nvSpPr>
          <p:spPr>
            <a:xfrm>
              <a:off x="177465" y="2020604"/>
              <a:ext cx="706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E5B02E-5C8E-D778-0BBD-5A36CB6EDF9E}"/>
                </a:ext>
              </a:extLst>
            </p:cNvPr>
            <p:cNvSpPr txBox="1"/>
            <p:nvPr/>
          </p:nvSpPr>
          <p:spPr>
            <a:xfrm>
              <a:off x="5341630" y="2033229"/>
              <a:ext cx="826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7" name="Arrow: Left-Right 6">
              <a:extLst>
                <a:ext uri="{FF2B5EF4-FFF2-40B4-BE49-F238E27FC236}">
                  <a16:creationId xmlns:a16="http://schemas.microsoft.com/office/drawing/2014/main" id="{1065FFA6-A5A6-8E90-0007-645242550EF9}"/>
                </a:ext>
              </a:extLst>
            </p:cNvPr>
            <p:cNvSpPr/>
            <p:nvPr/>
          </p:nvSpPr>
          <p:spPr>
            <a:xfrm>
              <a:off x="770175" y="2134213"/>
              <a:ext cx="342064" cy="122150"/>
            </a:xfrm>
            <a:prstGeom prst="leftRightArrow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3BA3DE53-337A-9452-0A68-D30F71EDB410}"/>
                </a:ext>
              </a:extLst>
            </p:cNvPr>
            <p:cNvSpPr/>
            <p:nvPr/>
          </p:nvSpPr>
          <p:spPr>
            <a:xfrm>
              <a:off x="4940990" y="2127700"/>
              <a:ext cx="342064" cy="122150"/>
            </a:xfrm>
            <a:prstGeom prst="leftRightArrow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BE41D2-CADC-B76E-9744-0168772F9ED2}"/>
                </a:ext>
              </a:extLst>
            </p:cNvPr>
            <p:cNvSpPr txBox="1"/>
            <p:nvPr/>
          </p:nvSpPr>
          <p:spPr>
            <a:xfrm>
              <a:off x="2830498" y="922199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F0807A-42F8-0E46-66B1-04E90EC3B0FD}"/>
                </a:ext>
              </a:extLst>
            </p:cNvPr>
            <p:cNvSpPr txBox="1"/>
            <p:nvPr/>
          </p:nvSpPr>
          <p:spPr>
            <a:xfrm>
              <a:off x="2830498" y="1441627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B668C-F0B4-61DD-218B-2E51573E4100}"/>
                </a:ext>
              </a:extLst>
            </p:cNvPr>
            <p:cNvSpPr txBox="1"/>
            <p:nvPr/>
          </p:nvSpPr>
          <p:spPr>
            <a:xfrm>
              <a:off x="2830498" y="1948887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C95FB4-D6EF-7F71-85E6-22DE84FA143B}"/>
                </a:ext>
              </a:extLst>
            </p:cNvPr>
            <p:cNvSpPr txBox="1"/>
            <p:nvPr/>
          </p:nvSpPr>
          <p:spPr>
            <a:xfrm>
              <a:off x="2830498" y="2877574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4BA83D-85DC-242B-A88D-E4DDFE8CB0B6}"/>
                </a:ext>
              </a:extLst>
            </p:cNvPr>
            <p:cNvSpPr txBox="1"/>
            <p:nvPr/>
          </p:nvSpPr>
          <p:spPr>
            <a:xfrm>
              <a:off x="2830498" y="3372909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C1E554-4334-2B07-F1E0-23FE51DFC15C}"/>
                </a:ext>
              </a:extLst>
            </p:cNvPr>
            <p:cNvSpPr txBox="1"/>
            <p:nvPr/>
          </p:nvSpPr>
          <p:spPr>
            <a:xfrm rot="5400000">
              <a:off x="1368881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1AC9F0-F09F-7650-3403-E966E6A0B90E}"/>
                </a:ext>
              </a:extLst>
            </p:cNvPr>
            <p:cNvSpPr txBox="1"/>
            <p:nvPr/>
          </p:nvSpPr>
          <p:spPr>
            <a:xfrm rot="5400000">
              <a:off x="1884309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659ABB-EB04-1BB5-AABA-741988092B5E}"/>
                </a:ext>
              </a:extLst>
            </p:cNvPr>
            <p:cNvSpPr txBox="1"/>
            <p:nvPr/>
          </p:nvSpPr>
          <p:spPr>
            <a:xfrm rot="5400000">
              <a:off x="2392442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8C2DDE-7D41-6829-20A4-8D6443563947}"/>
                </a:ext>
              </a:extLst>
            </p:cNvPr>
            <p:cNvSpPr txBox="1"/>
            <p:nvPr/>
          </p:nvSpPr>
          <p:spPr>
            <a:xfrm rot="5400000">
              <a:off x="3389699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44E383-334F-9E8A-4767-B5D13FB874F7}"/>
                </a:ext>
              </a:extLst>
            </p:cNvPr>
            <p:cNvSpPr txBox="1"/>
            <p:nvPr/>
          </p:nvSpPr>
          <p:spPr>
            <a:xfrm rot="5400000">
              <a:off x="3905127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E2F74B-C9C3-2FB5-BC66-1B96EA3B0906}"/>
                </a:ext>
              </a:extLst>
            </p:cNvPr>
            <p:cNvSpPr txBox="1"/>
            <p:nvPr/>
          </p:nvSpPr>
          <p:spPr>
            <a:xfrm rot="5400000">
              <a:off x="4413260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7BB71A2-4491-81E1-4217-E6398DE59C7B}"/>
                </a:ext>
              </a:extLst>
            </p:cNvPr>
            <p:cNvGrpSpPr/>
            <p:nvPr/>
          </p:nvGrpSpPr>
          <p:grpSpPr>
            <a:xfrm>
              <a:off x="3156878" y="3988057"/>
              <a:ext cx="2619808" cy="2268138"/>
              <a:chOff x="7670442" y="68480"/>
              <a:chExt cx="2539924" cy="267341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489B092-E2DE-3234-4B13-6680D02D85FB}"/>
                  </a:ext>
                </a:extLst>
              </p:cNvPr>
              <p:cNvSpPr/>
              <p:nvPr/>
            </p:nvSpPr>
            <p:spPr>
              <a:xfrm>
                <a:off x="8079583" y="475981"/>
                <a:ext cx="1721642" cy="5473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Fabric router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B303573-007C-4D0A-F161-A97F4071F0AB}"/>
                  </a:ext>
                </a:extLst>
              </p:cNvPr>
              <p:cNvSpPr/>
              <p:nvPr/>
            </p:nvSpPr>
            <p:spPr>
              <a:xfrm>
                <a:off x="8276034" y="1533085"/>
                <a:ext cx="885825" cy="344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Processor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7AC650-318F-0B95-C768-2B07228EEDFF}"/>
                  </a:ext>
                </a:extLst>
              </p:cNvPr>
              <p:cNvSpPr/>
              <p:nvPr/>
            </p:nvSpPr>
            <p:spPr>
              <a:xfrm>
                <a:off x="8336756" y="2124649"/>
                <a:ext cx="764381" cy="344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Memory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6B38C2E-1206-8F81-A75B-243901ED9310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 flipH="1">
                <a:off x="8718946" y="1877881"/>
                <a:ext cx="1" cy="2467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8DEBA4D-DB13-5472-C591-1783E486D806}"/>
                  </a:ext>
                </a:extLst>
              </p:cNvPr>
              <p:cNvGrpSpPr/>
              <p:nvPr/>
            </p:nvGrpSpPr>
            <p:grpSpPr>
              <a:xfrm>
                <a:off x="8665372" y="1020447"/>
                <a:ext cx="95321" cy="512637"/>
                <a:chOff x="8622510" y="906144"/>
                <a:chExt cx="95321" cy="512637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2A8C10B3-EC64-FE9B-9522-DE812034DF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2510" y="909077"/>
                  <a:ext cx="0" cy="50970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99D50AC5-3CB9-80B7-C2AB-4181F4C47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17831" y="906144"/>
                  <a:ext cx="0" cy="5126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AA6B47-D533-38EF-798A-4978A0943F7B}"/>
                  </a:ext>
                </a:extLst>
              </p:cNvPr>
              <p:cNvSpPr txBox="1"/>
              <p:nvPr/>
            </p:nvSpPr>
            <p:spPr>
              <a:xfrm>
                <a:off x="8000295" y="1092002"/>
                <a:ext cx="700088" cy="32649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Offramp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F8E325-2B23-87FE-D35F-565A2ED90432}"/>
                  </a:ext>
                </a:extLst>
              </p:cNvPr>
              <p:cNvSpPr txBox="1"/>
              <p:nvPr/>
            </p:nvSpPr>
            <p:spPr>
              <a:xfrm>
                <a:off x="8742770" y="1096523"/>
                <a:ext cx="700088" cy="32649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Onramp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AF8EC16-3D6F-FE7B-68BE-C32F68B88E7F}"/>
                  </a:ext>
                </a:extLst>
              </p:cNvPr>
              <p:cNvSpPr/>
              <p:nvPr/>
            </p:nvSpPr>
            <p:spPr>
              <a:xfrm>
                <a:off x="7893845" y="200655"/>
                <a:ext cx="2093118" cy="237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D27157-EE1A-A713-076A-583AD6EFBD5D}"/>
                  </a:ext>
                </a:extLst>
              </p:cNvPr>
              <p:cNvSpPr txBox="1"/>
              <p:nvPr/>
            </p:nvSpPr>
            <p:spPr>
              <a:xfrm>
                <a:off x="7947417" y="100156"/>
                <a:ext cx="407194" cy="2539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2D81C85-3BF0-CEC3-BF7A-4A51AA01F1A9}"/>
                  </a:ext>
                </a:extLst>
              </p:cNvPr>
              <p:cNvGrpSpPr/>
              <p:nvPr/>
            </p:nvGrpSpPr>
            <p:grpSpPr>
              <a:xfrm>
                <a:off x="9561918" y="1020448"/>
                <a:ext cx="109728" cy="1721446"/>
                <a:chOff x="8622510" y="909077"/>
                <a:chExt cx="107149" cy="371946"/>
              </a:xfrm>
            </p:grpSpPr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04EC2736-33A0-6861-8E4E-C4B52B5B99F7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464A472B-F0E8-601A-2FD2-4D44D7C04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F12E58A-5BE6-4BDC-11CC-A0CDBC86CBE5}"/>
                  </a:ext>
                </a:extLst>
              </p:cNvPr>
              <p:cNvGrpSpPr/>
              <p:nvPr/>
            </p:nvGrpSpPr>
            <p:grpSpPr>
              <a:xfrm>
                <a:off x="9569093" y="68480"/>
                <a:ext cx="107149" cy="409141"/>
                <a:chOff x="8622510" y="909077"/>
                <a:chExt cx="107149" cy="371946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D19FD5D8-C43B-E05D-E854-F6C42A4C0886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9B284B9C-189D-1F5C-4947-C45A0B59F0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C78B5D0-3933-2023-22EC-24C466151F8C}"/>
                  </a:ext>
                </a:extLst>
              </p:cNvPr>
              <p:cNvGrpSpPr/>
              <p:nvPr/>
            </p:nvGrpSpPr>
            <p:grpSpPr>
              <a:xfrm rot="5400000">
                <a:off x="7821438" y="540745"/>
                <a:ext cx="107149" cy="409141"/>
                <a:chOff x="8622510" y="909077"/>
                <a:chExt cx="107149" cy="371946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BB798680-70E4-0799-51F5-9B7CECF1773A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43886A33-3911-1B9C-3018-46F08CF04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0E3F040-327E-EC34-1DC2-7735A57A2C22}"/>
                  </a:ext>
                </a:extLst>
              </p:cNvPr>
              <p:cNvGrpSpPr/>
              <p:nvPr/>
            </p:nvGrpSpPr>
            <p:grpSpPr>
              <a:xfrm rot="5400000">
                <a:off x="9952221" y="540745"/>
                <a:ext cx="107149" cy="409141"/>
                <a:chOff x="8622510" y="909077"/>
                <a:chExt cx="107149" cy="371946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3CFFD5B2-FC33-8F92-2FE6-091A54661225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AD00099B-5E01-9711-EB9F-C6FC46C51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F984B25-8DE7-5510-D2BF-4955A2B8B694}"/>
                </a:ext>
              </a:extLst>
            </p:cNvPr>
            <p:cNvCxnSpPr>
              <a:cxnSpLocks/>
            </p:cNvCxnSpPr>
            <p:nvPr/>
          </p:nvCxnSpPr>
          <p:spPr>
            <a:xfrm>
              <a:off x="2765920" y="3456049"/>
              <a:ext cx="621387" cy="668002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B10CD3-21E7-4CA8-0938-4E6018198B93}"/>
                </a:ext>
              </a:extLst>
            </p:cNvPr>
            <p:cNvCxnSpPr>
              <a:cxnSpLocks/>
            </p:cNvCxnSpPr>
            <p:nvPr/>
          </p:nvCxnSpPr>
          <p:spPr>
            <a:xfrm>
              <a:off x="2755454" y="3833670"/>
              <a:ext cx="618847" cy="228423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22" descr="A picture containing PowerPoint&#10;&#10;Description automatically generated">
              <a:extLst>
                <a:ext uri="{FF2B5EF4-FFF2-40B4-BE49-F238E27FC236}">
                  <a16:creationId xmlns:a16="http://schemas.microsoft.com/office/drawing/2014/main" id="{BACF3E97-4880-BF66-1463-3C415AAAD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7744" y="847368"/>
              <a:ext cx="1686416" cy="1686416"/>
            </a:xfrm>
            <a:prstGeom prst="rect">
              <a:avLst/>
            </a:prstGeom>
          </p:spPr>
        </p:pic>
        <p:pic>
          <p:nvPicPr>
            <p:cNvPr id="24" name="Picture 23" descr="A picture containing PowerPoint&#10;&#10;Description automatically generated">
              <a:extLst>
                <a:ext uri="{FF2B5EF4-FFF2-40B4-BE49-F238E27FC236}">
                  <a16:creationId xmlns:a16="http://schemas.microsoft.com/office/drawing/2014/main" id="{85AC54DC-9E00-7B5F-F06D-DB5A762F8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95017" y="847368"/>
              <a:ext cx="1686416" cy="1686416"/>
            </a:xfrm>
            <a:prstGeom prst="rect">
              <a:avLst/>
            </a:prstGeom>
          </p:spPr>
        </p:pic>
        <p:pic>
          <p:nvPicPr>
            <p:cNvPr id="25" name="Picture 24" descr="A picture containing text, red, orange&#10;&#10;Description automatically generated">
              <a:extLst>
                <a:ext uri="{FF2B5EF4-FFF2-40B4-BE49-F238E27FC236}">
                  <a16:creationId xmlns:a16="http://schemas.microsoft.com/office/drawing/2014/main" id="{F2247F8E-2AE7-AB48-C09A-C357AE6EC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9704" y="2759342"/>
              <a:ext cx="1682496" cy="1201210"/>
            </a:xfrm>
            <a:prstGeom prst="rect">
              <a:avLst/>
            </a:prstGeom>
          </p:spPr>
        </p:pic>
        <p:pic>
          <p:nvPicPr>
            <p:cNvPr id="26" name="Picture 25" descr="A picture containing text, red, orange&#10;&#10;Description automatically generated">
              <a:extLst>
                <a:ext uri="{FF2B5EF4-FFF2-40B4-BE49-F238E27FC236}">
                  <a16:creationId xmlns:a16="http://schemas.microsoft.com/office/drawing/2014/main" id="{6F3CCCE7-775A-A7EC-E40B-1623F4AA8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01703" y="2759342"/>
              <a:ext cx="1682496" cy="1201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107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68E9-2BB4-6478-E935-3F028DE8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a programmer’s perspective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4EE2585-A6A0-B789-8617-1E00A18751BA}"/>
              </a:ext>
            </a:extLst>
          </p:cNvPr>
          <p:cNvSpPr txBox="1">
            <a:spLocks/>
          </p:cNvSpPr>
          <p:nvPr/>
        </p:nvSpPr>
        <p:spPr>
          <a:xfrm>
            <a:off x="5663953" y="1778690"/>
            <a:ext cx="6659738" cy="72007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Device: </a:t>
            </a:r>
            <a:r>
              <a:rPr lang="en-US" b="1" dirty="0" err="1"/>
              <a:t>Cerebras</a:t>
            </a:r>
            <a:r>
              <a:rPr lang="en-US" b="1" dirty="0"/>
              <a:t> Software Language (CSL)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4D4F333-053F-4B0C-D3DB-CC4E705BCC3F}"/>
              </a:ext>
            </a:extLst>
          </p:cNvPr>
          <p:cNvSpPr txBox="1">
            <a:spLocks/>
          </p:cNvSpPr>
          <p:nvPr/>
        </p:nvSpPr>
        <p:spPr>
          <a:xfrm>
            <a:off x="342900" y="1778690"/>
            <a:ext cx="5654675" cy="823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Host CPU(s): Python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A665B1-DB6F-0525-E094-D25A2015C948}"/>
              </a:ext>
            </a:extLst>
          </p:cNvPr>
          <p:cNvCxnSpPr>
            <a:cxnSpLocks/>
          </p:cNvCxnSpPr>
          <p:nvPr/>
        </p:nvCxnSpPr>
        <p:spPr>
          <a:xfrm>
            <a:off x="4627717" y="5518189"/>
            <a:ext cx="1705494" cy="29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790800-3F85-043A-0FBB-C763F7F7B6BB}"/>
              </a:ext>
            </a:extLst>
          </p:cNvPr>
          <p:cNvSpPr txBox="1"/>
          <p:nvPr/>
        </p:nvSpPr>
        <p:spPr>
          <a:xfrm>
            <a:off x="4525607" y="4799492"/>
            <a:ext cx="18940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/>
              <a:t>Device Read/Write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2C2414-1832-9E6E-4733-F55979A53146}"/>
              </a:ext>
            </a:extLst>
          </p:cNvPr>
          <p:cNvSpPr txBox="1"/>
          <p:nvPr/>
        </p:nvSpPr>
        <p:spPr>
          <a:xfrm>
            <a:off x="4619891" y="5656005"/>
            <a:ext cx="17054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/>
              <a:t>Memory I/O + Data Streams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618EC4-76F0-E44A-AB7C-99D8DA195222}"/>
              </a:ext>
            </a:extLst>
          </p:cNvPr>
          <p:cNvCxnSpPr>
            <a:cxnSpLocks/>
          </p:cNvCxnSpPr>
          <p:nvPr/>
        </p:nvCxnSpPr>
        <p:spPr>
          <a:xfrm>
            <a:off x="4640568" y="5261589"/>
            <a:ext cx="1705494" cy="298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picture containing shape&#10;&#10;Description automatically generated">
            <a:extLst>
              <a:ext uri="{FF2B5EF4-FFF2-40B4-BE49-F238E27FC236}">
                <a16:creationId xmlns:a16="http://schemas.microsoft.com/office/drawing/2014/main" id="{40A3A806-7A7A-A87A-3053-73CECEEDCA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1667" y="4748678"/>
            <a:ext cx="1516592" cy="1516592"/>
          </a:xfrm>
          <a:prstGeom prst="rect">
            <a:avLst/>
          </a:prstGeom>
        </p:spPr>
      </p:pic>
      <p:pic>
        <p:nvPicPr>
          <p:cNvPr id="32" name="Picture 31" descr="Chart, bar chart&#10;&#10;Description automatically generated">
            <a:extLst>
              <a:ext uri="{FF2B5EF4-FFF2-40B4-BE49-F238E27FC236}">
                <a16:creationId xmlns:a16="http://schemas.microsoft.com/office/drawing/2014/main" id="{97D9CA77-99B2-7411-1C08-E7E35CF9E4D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8654" y="4656530"/>
            <a:ext cx="1516592" cy="1516592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ACF99BDC-E26C-6AB0-4F6A-79EEA29DE58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6156" y="4824620"/>
            <a:ext cx="1348502" cy="1348502"/>
          </a:xfrm>
          <a:prstGeom prst="rect">
            <a:avLst/>
          </a:prstGeom>
        </p:spPr>
      </p:pic>
      <p:sp>
        <p:nvSpPr>
          <p:cNvPr id="34" name="Content Placeholder 19">
            <a:extLst>
              <a:ext uri="{FF2B5EF4-FFF2-40B4-BE49-F238E27FC236}">
                <a16:creationId xmlns:a16="http://schemas.microsoft.com/office/drawing/2014/main" id="{87120033-5B11-B5DD-1FD8-78F7EB2D16A1}"/>
              </a:ext>
            </a:extLst>
          </p:cNvPr>
          <p:cNvSpPr txBox="1">
            <a:spLocks/>
          </p:cNvSpPr>
          <p:nvPr/>
        </p:nvSpPr>
        <p:spPr>
          <a:xfrm>
            <a:off x="5663953" y="2311400"/>
            <a:ext cx="5683250" cy="38782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Target software simulator or CS-2</a:t>
            </a:r>
          </a:p>
          <a:p>
            <a:r>
              <a:rPr lang="en-US" dirty="0"/>
              <a:t>CSL programs run on groups of cores on the WSE, specified by programmer</a:t>
            </a:r>
          </a:p>
          <a:p>
            <a:r>
              <a:rPr lang="en-US" dirty="0"/>
              <a:t>Executes dataflow programs</a:t>
            </a:r>
          </a:p>
          <a:p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6150DAB-EE15-BE9B-7693-B6C657919212}"/>
              </a:ext>
            </a:extLst>
          </p:cNvPr>
          <p:cNvSpPr txBox="1">
            <a:spLocks/>
          </p:cNvSpPr>
          <p:nvPr/>
        </p:nvSpPr>
        <p:spPr>
          <a:xfrm>
            <a:off x="342900" y="2311400"/>
            <a:ext cx="4976887" cy="38782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Loads program onto simulator or CS-2 system</a:t>
            </a:r>
          </a:p>
          <a:p>
            <a:r>
              <a:rPr lang="en-US" dirty="0"/>
              <a:t>Streams in/out data from one or more workers</a:t>
            </a:r>
          </a:p>
          <a:p>
            <a:r>
              <a:rPr lang="en-US" dirty="0"/>
              <a:t>Reads/writes device memory </a:t>
            </a:r>
          </a:p>
        </p:txBody>
      </p:sp>
    </p:spTree>
    <p:extLst>
      <p:ext uri="{BB962C8B-B14F-4D97-AF65-F5344CB8AC3E}">
        <p14:creationId xmlns:p14="http://schemas.microsoft.com/office/powerpoint/2010/main" val="55242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1233-BC7A-F164-47D5-AD661CE8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the WSE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758E7-6DCE-3789-E097-FDCF22878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217896"/>
          </a:xfrm>
        </p:spPr>
        <p:txBody>
          <a:bodyPr/>
          <a:lstStyle/>
          <a:p>
            <a:r>
              <a:rPr lang="en-GB" dirty="0" err="1"/>
              <a:t>Cerebras</a:t>
            </a:r>
            <a:r>
              <a:rPr lang="en-GB" dirty="0"/>
              <a:t> Software Language (CSL) is used to actually program the device</a:t>
            </a:r>
          </a:p>
          <a:p>
            <a:pPr lvl="1"/>
            <a:r>
              <a:rPr lang="en-GB" dirty="0"/>
              <a:t>As we will see, this provides both a series of abstractions for high level programming with the ability to get down into the low level details (the same level as C) if desired</a:t>
            </a:r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2EDE5-FB8E-8327-EF27-E8B0C037ECE6}"/>
              </a:ext>
            </a:extLst>
          </p:cNvPr>
          <p:cNvSpPr txBox="1"/>
          <p:nvPr/>
        </p:nvSpPr>
        <p:spPr>
          <a:xfrm>
            <a:off x="8256240" y="4134480"/>
            <a:ext cx="3456384" cy="1477328"/>
          </a:xfrm>
          <a:prstGeom prst="rect">
            <a:avLst/>
          </a:prstGeom>
          <a:solidFill>
            <a:srgbClr val="FFFF66">
              <a:alpha val="3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 result: f32 = 0.0;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main_task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void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5.0;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BC1C4A-7132-A026-B0F9-12BC404D8AD2}"/>
              </a:ext>
            </a:extLst>
          </p:cNvPr>
          <p:cNvSpPr txBox="1">
            <a:spLocks/>
          </p:cNvSpPr>
          <p:nvPr/>
        </p:nvSpPr>
        <p:spPr>
          <a:xfrm>
            <a:off x="609600" y="3292952"/>
            <a:ext cx="7430616" cy="316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CSL program consists of tasks and functions</a:t>
            </a:r>
          </a:p>
          <a:p>
            <a:pPr lvl="1"/>
            <a:r>
              <a:rPr lang="en-GB" dirty="0"/>
              <a:t>Functions can be called by the host or another function on the device</a:t>
            </a:r>
          </a:p>
          <a:p>
            <a:pPr lvl="1"/>
            <a:r>
              <a:rPr lang="en-GB" dirty="0"/>
              <a:t>Tasks are started by the hardware, run until completion, and then at that point the hardware chooses another task to run</a:t>
            </a:r>
          </a:p>
          <a:p>
            <a:pPr lvl="2"/>
            <a:r>
              <a:rPr lang="en-GB" dirty="0"/>
              <a:t>Can only be </a:t>
            </a:r>
            <a:r>
              <a:rPr lang="en-GB" i="1" dirty="0"/>
              <a:t>activated, </a:t>
            </a:r>
            <a:r>
              <a:rPr lang="en-GB" dirty="0"/>
              <a:t>can not be called by other tasks or functions. Also don’t return a value</a:t>
            </a:r>
          </a:p>
          <a:p>
            <a:pPr lvl="2"/>
            <a:r>
              <a:rPr lang="en-GB" dirty="0"/>
              <a:t>Each task has an associated ID that is used for tracking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851807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1657</Words>
  <Application>Microsoft Office PowerPoint</Application>
  <PresentationFormat>Widescreen</PresentationFormat>
  <Paragraphs>179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epcc_grey</vt:lpstr>
      <vt:lpstr>An overview of the CS-2 architecture</vt:lpstr>
      <vt:lpstr>We have a (fairly big) box</vt:lpstr>
      <vt:lpstr>Cerebras Wafer Scale Engine (WSE)</vt:lpstr>
      <vt:lpstr>What types of application suit the WSE?</vt:lpstr>
      <vt:lpstr>WSE conceptual high-level view</vt:lpstr>
      <vt:lpstr>Within each Processing Element (PE)</vt:lpstr>
      <vt:lpstr>What is supported by the CE</vt:lpstr>
      <vt:lpstr>From a programmer’s perspective</vt:lpstr>
      <vt:lpstr>Programming the WSE</vt:lpstr>
      <vt:lpstr>Communication between PEs</vt:lpstr>
      <vt:lpstr>Three types of task</vt:lpstr>
      <vt:lpstr>Host runtime</vt:lpstr>
      <vt:lpstr>The CSL compiler</vt:lpstr>
      <vt:lpstr>Use of the simulator</vt:lpstr>
      <vt:lpstr>Clustering CS-2 machines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2023-12-03T18:29:53Z</dcterms:modified>
</cp:coreProperties>
</file>