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86" r:id="rId2"/>
    <p:sldId id="304" r:id="rId3"/>
    <p:sldId id="305" r:id="rId4"/>
    <p:sldId id="303" r:id="rId5"/>
    <p:sldId id="30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9716A7-7A30-4C55-8262-4AF583D73EA4}" v="60" dt="2023-11-29T22:45:31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68" autoAdjust="0"/>
  </p:normalViewPr>
  <p:slideViewPr>
    <p:cSldViewPr>
      <p:cViewPr varScale="1">
        <p:scale>
          <a:sx n="105" d="100"/>
          <a:sy n="105" d="100"/>
        </p:scale>
        <p:origin x="7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dk.cerebras.net/csl" TargetMode="External"/><Relationship Id="rId2" Type="http://schemas.openxmlformats.org/officeDocument/2006/relationships/hyperlink" Target="https://github.com/EPCCed/cs2-sdk-train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practical introduction to programming the </a:t>
            </a:r>
            <a:r>
              <a:rPr lang="en-GB" sz="5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Cerebras</a:t>
            </a: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CS-2 for HPC workloads</a:t>
            </a:r>
          </a:p>
        </p:txBody>
      </p:sp>
      <p:pic>
        <p:nvPicPr>
          <p:cNvPr id="1026" name="Picture 2" descr="Nick Brown">
            <a:extLst>
              <a:ext uri="{FF2B5EF4-FFF2-40B4-BE49-F238E27FC236}">
                <a16:creationId xmlns:a16="http://schemas.microsoft.com/office/drawing/2014/main" id="{9AA58E71-4CE8-C202-2733-50EA6DC3D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95" y="2492896"/>
            <a:ext cx="1920478" cy="24005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293D41-32D1-CEEC-110A-883C20B52BF1}"/>
              </a:ext>
            </a:extLst>
          </p:cNvPr>
          <p:cNvSpPr txBox="1"/>
          <p:nvPr/>
        </p:nvSpPr>
        <p:spPr>
          <a:xfrm>
            <a:off x="1090795" y="4923227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Nick Brown </a:t>
            </a:r>
          </a:p>
          <a:p>
            <a:pPr algn="ctr"/>
            <a:r>
              <a:rPr lang="en-GB" dirty="0"/>
              <a:t>EPCC University of Edinburgh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F9C2C-2F39-3199-314E-3D3CCC22105B}"/>
              </a:ext>
            </a:extLst>
          </p:cNvPr>
          <p:cNvSpPr txBox="1"/>
          <p:nvPr/>
        </p:nvSpPr>
        <p:spPr>
          <a:xfrm>
            <a:off x="5160853" y="4923227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Joseph Lee</a:t>
            </a:r>
          </a:p>
          <a:p>
            <a:pPr algn="ctr"/>
            <a:r>
              <a:rPr lang="en-GB" dirty="0"/>
              <a:t>EPCC University of Edinburgh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1E58F-34ED-BE65-55B7-F4C3AE6D6506}"/>
              </a:ext>
            </a:extLst>
          </p:cNvPr>
          <p:cNvSpPr txBox="1"/>
          <p:nvPr/>
        </p:nvSpPr>
        <p:spPr>
          <a:xfrm>
            <a:off x="9264352" y="4903765"/>
            <a:ext cx="206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Leighton Wilson</a:t>
            </a:r>
          </a:p>
          <a:p>
            <a:pPr algn="ctr"/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Cerebras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Systems</a:t>
            </a:r>
            <a:endParaRPr lang="en-GB" dirty="0"/>
          </a:p>
        </p:txBody>
      </p:sp>
      <p:pic>
        <p:nvPicPr>
          <p:cNvPr id="2" name="Picture 2" descr="Joseph Lee">
            <a:extLst>
              <a:ext uri="{FF2B5EF4-FFF2-40B4-BE49-F238E27FC236}">
                <a16:creationId xmlns:a16="http://schemas.microsoft.com/office/drawing/2014/main" id="{83F9E9A3-5380-B6CA-6455-3846C6240F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1" r="10311" b="40928"/>
          <a:stretch/>
        </p:blipFill>
        <p:spPr bwMode="auto">
          <a:xfrm>
            <a:off x="5106356" y="2708921"/>
            <a:ext cx="2173089" cy="21845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ighton Wilson, Author at Cerebras">
            <a:extLst>
              <a:ext uri="{FF2B5EF4-FFF2-40B4-BE49-F238E27FC236}">
                <a16:creationId xmlns:a16="http://schemas.microsoft.com/office/drawing/2014/main" id="{BE50192C-FE62-E727-1308-C4F27EA0B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68" y="2848367"/>
            <a:ext cx="2045125" cy="20451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PCC">
            <a:extLst>
              <a:ext uri="{FF2B5EF4-FFF2-40B4-BE49-F238E27FC236}">
                <a16:creationId xmlns:a16="http://schemas.microsoft.com/office/drawing/2014/main" id="{71249B1B-DCB9-736C-61B4-1128C7611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4900284" y="605243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ack and orange logo&#10;&#10;Description automatically generated">
            <a:extLst>
              <a:ext uri="{FF2B5EF4-FFF2-40B4-BE49-F238E27FC236}">
                <a16:creationId xmlns:a16="http://schemas.microsoft.com/office/drawing/2014/main" id="{0DE0AF43-84BE-47BC-08B1-D3B450A0C7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16" y="5919662"/>
            <a:ext cx="2078911" cy="923331"/>
          </a:xfrm>
          <a:prstGeom prst="rect">
            <a:avLst/>
          </a:prstGeom>
        </p:spPr>
      </p:pic>
      <p:pic>
        <p:nvPicPr>
          <p:cNvPr id="1032" name="Picture 8" descr="Cerebras - Wikipedia">
            <a:extLst>
              <a:ext uri="{FF2B5EF4-FFF2-40B4-BE49-F238E27FC236}">
                <a16:creationId xmlns:a16="http://schemas.microsoft.com/office/drawing/2014/main" id="{AD07901F-3CE4-6E80-904E-2BBA7A32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24" y="5834925"/>
            <a:ext cx="2286668" cy="10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5160-C182-FBC2-C12E-D2E6E4A7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C07B7-68CA-CA89-97A4-A14E3B5E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8582744" cy="2404864"/>
          </a:xfrm>
        </p:spPr>
        <p:txBody>
          <a:bodyPr/>
          <a:lstStyle/>
          <a:p>
            <a:r>
              <a:rPr lang="en-GB" dirty="0"/>
              <a:t>HPC w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A585EA-B9C7-2920-14D7-D1E8FE571F79}"/>
              </a:ext>
            </a:extLst>
          </p:cNvPr>
          <p:cNvSpPr txBox="1">
            <a:spLocks/>
          </p:cNvSpPr>
          <p:nvPr/>
        </p:nvSpPr>
        <p:spPr>
          <a:xfrm>
            <a:off x="609600" y="3789040"/>
            <a:ext cx="10972800" cy="2143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dirty="0"/>
          </a:p>
          <a:p>
            <a:r>
              <a:rPr lang="en-GB" dirty="0"/>
              <a:t>CS-2 solves this by ….</a:t>
            </a:r>
          </a:p>
          <a:p>
            <a:endParaRPr lang="en-GB" dirty="0"/>
          </a:p>
        </p:txBody>
      </p:sp>
      <p:pic>
        <p:nvPicPr>
          <p:cNvPr id="2050" name="Picture 2" descr="Cerebras Systems Unveils the Industry's First Trillion Transistor Chip -  Cerebras">
            <a:extLst>
              <a:ext uri="{FF2B5EF4-FFF2-40B4-BE49-F238E27FC236}">
                <a16:creationId xmlns:a16="http://schemas.microsoft.com/office/drawing/2014/main" id="{FC905CAF-6566-76F1-4950-A146B16AB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1721020"/>
            <a:ext cx="256224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88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72F6-92C0-1EA6-3A2B-5306275D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27218-93E6-868E-2777-9A4A3D209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069160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</a:pPr>
            <a:r>
              <a:rPr lang="en-GB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tutorial is open to everybody, regardless of experience with HPC and accelerators</a:t>
            </a:r>
          </a:p>
          <a:p>
            <a:pPr lvl="1" algn="just">
              <a:lnSpc>
                <a:spcPct val="107000"/>
              </a:lnSpc>
            </a:pPr>
            <a:r>
              <a:rPr lang="en-GB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practically driven, where we will walk-through key concepts on the machine itself, and then explore the concepts in combination via a series of walk-throughs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spcBef>
                <a:spcPts val="0"/>
              </a:spcBef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Understand the CS-2 architecture &amp; core concepts</a:t>
            </a:r>
          </a:p>
          <a:p>
            <a:pPr lvl="1" fontAlgn="base">
              <a:spcBef>
                <a:spcPts val="0"/>
              </a:spcBef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We will explore the hardware, how it is designed the and type of workloads it suits</a:t>
            </a:r>
            <a:endParaRPr lang="en-GB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 started with the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Cerebras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SDK</a:t>
            </a:r>
          </a:p>
          <a:p>
            <a:pPr lvl="1" fontAlgn="base">
              <a:spcBef>
                <a:spcPts val="0"/>
              </a:spcBef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Exploring key concepts for writing HPC codes for the CS-2 and understanding how to build these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Write simple program (Single Tile GEMV, Multi tile program)</a:t>
            </a:r>
          </a:p>
          <a:p>
            <a:pPr lvl="1" fontAlgn="base">
              <a:spcBef>
                <a:spcPts val="0"/>
              </a:spcBef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Bringing the concepts together and using these to develop a real code for the CS-2 and optimise it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Running on Simulator</a:t>
            </a:r>
          </a:p>
          <a:p>
            <a:pPr lvl="1" fontAlgn="base">
              <a:spcBef>
                <a:spcPts val="0"/>
              </a:spcBef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Much of development is done with a simulator, we will explore how to use this and leverage it when writing code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Optimize performance (DSD, SIMD, memory banks)</a:t>
            </a:r>
          </a:p>
          <a:p>
            <a:pPr lvl="1" fontAlgn="base">
              <a:spcBef>
                <a:spcPts val="0"/>
              </a:spcBef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Once we are comfortable with writing codes for the CS-2, we want them to run fast! Exploring techniques for doing this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Debug library</a:t>
            </a:r>
          </a:p>
          <a:p>
            <a:pPr lvl="1" fontAlgn="base">
              <a:spcBef>
                <a:spcPts val="0"/>
              </a:spcBef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Sharing with you how to go about debugging your code for the CS-2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Running on real hardware</a:t>
            </a:r>
          </a:p>
          <a:p>
            <a:pPr lvl="1" fontAlgn="base">
              <a:spcBef>
                <a:spcPts val="0"/>
              </a:spcBef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Ultimately we want to accelerate our HPC codes on the CS-2, we will run our hands-on exercises on a real CS-2 machine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24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2F1E-711D-7F1C-36D8-D1C272A6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CCFCC-568B-AB91-76C2-BDEE1925B0FB}"/>
              </a:ext>
            </a:extLst>
          </p:cNvPr>
          <p:cNvSpPr txBox="1"/>
          <p:nvPr/>
        </p:nvSpPr>
        <p:spPr>
          <a:xfrm>
            <a:off x="1919536" y="5952957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More about the hands on activities in about 50 minutes!</a:t>
            </a:r>
          </a:p>
        </p:txBody>
      </p:sp>
    </p:spTree>
    <p:extLst>
      <p:ext uri="{BB962C8B-B14F-4D97-AF65-F5344CB8AC3E}">
        <p14:creationId xmlns:p14="http://schemas.microsoft.com/office/powerpoint/2010/main" val="359630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E853-DE52-FF9C-AB5D-8B423916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Materials and the CS-2 community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7F7F-829C-FF2E-2154-94835C7E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remind people as we progress through the session</a:t>
            </a:r>
          </a:p>
          <a:p>
            <a:endParaRPr lang="en-GB" dirty="0"/>
          </a:p>
          <a:p>
            <a:r>
              <a:rPr lang="en-GB" dirty="0"/>
              <a:t>All materials for this tutorial are open source and can be found at</a:t>
            </a:r>
          </a:p>
          <a:p>
            <a:pPr lvl="1"/>
            <a:r>
              <a:rPr lang="en-GB" dirty="0">
                <a:hlinkClick r:id="rId2"/>
              </a:rPr>
              <a:t>https://github.com/EPCCed/cs2-sdk-training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More generally if you wish to continue exploring this after the tutorial finishes:</a:t>
            </a:r>
          </a:p>
          <a:p>
            <a:pPr lvl="1"/>
            <a:r>
              <a:rPr lang="en-GB" dirty="0">
                <a:hlinkClick r:id="rId3"/>
              </a:rPr>
              <a:t>https://sdk.cerebras.net/csl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8444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328</Words>
  <Application>Microsoft Office PowerPoint</Application>
  <PresentationFormat>Widescreen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epcc_grey</vt:lpstr>
      <vt:lpstr>A practical introduction to programming the Cerebras CS-2 for HPC workloads</vt:lpstr>
      <vt:lpstr>Motivation</vt:lpstr>
      <vt:lpstr>Learning objectives</vt:lpstr>
      <vt:lpstr>Session plan</vt:lpstr>
      <vt:lpstr>Materials and the CS-2 community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2023-11-29T22:45:58Z</dcterms:modified>
</cp:coreProperties>
</file>